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5C77AF-B347-4BE4-AFF2-BE310625C810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EED1C-1039-44EA-B272-AF6C5FEDBAF0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Potenciometria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Cibele Maria </a:t>
            </a:r>
            <a:r>
              <a:rPr lang="pt-BR" dirty="0" err="1" smtClean="0"/>
              <a:t>Stivanin</a:t>
            </a:r>
            <a:r>
              <a:rPr lang="pt-BR" dirty="0" smtClean="0"/>
              <a:t> de Almeida</a:t>
            </a:r>
          </a:p>
          <a:p>
            <a:r>
              <a:rPr lang="pt-BR" dirty="0" smtClean="0"/>
              <a:t>2014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Potenciometria</a:t>
            </a:r>
            <a:r>
              <a:rPr lang="pt-BR" dirty="0" smtClean="0"/>
              <a:t> direta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974872"/>
            <a:ext cx="8229600" cy="452596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Mede a atividade iônica, através da </a:t>
            </a:r>
            <a:r>
              <a:rPr lang="pt-BR" sz="2400" u="sng" dirty="0" smtClean="0">
                <a:latin typeface="Arial" charset="0"/>
                <a:cs typeface="Arial" charset="0"/>
              </a:rPr>
              <a:t>medida da força eletromotriz (</a:t>
            </a:r>
            <a:r>
              <a:rPr lang="pt-BR" sz="2400" u="sng" dirty="0" err="1" smtClean="0">
                <a:latin typeface="Arial" charset="0"/>
                <a:cs typeface="Arial" charset="0"/>
              </a:rPr>
              <a:t>fem</a:t>
            </a:r>
            <a:r>
              <a:rPr lang="pt-BR" sz="2400" u="sng" dirty="0" smtClean="0">
                <a:latin typeface="Arial" charset="0"/>
                <a:cs typeface="Arial" charset="0"/>
              </a:rPr>
              <a:t>) </a:t>
            </a:r>
            <a:r>
              <a:rPr lang="pt-BR" sz="2400" dirty="0" smtClean="0">
                <a:latin typeface="Arial" charset="0"/>
                <a:cs typeface="Arial" charset="0"/>
              </a:rPr>
              <a:t>de uma célula galvânica, </a:t>
            </a:r>
            <a:r>
              <a:rPr lang="pt-BR" sz="2400" u="sng" dirty="0" smtClean="0">
                <a:latin typeface="Arial" charset="0"/>
                <a:cs typeface="Arial" charset="0"/>
              </a:rPr>
              <a:t>formada pelo eletrodo indicador sensível a esta espécie e por um eletrodo de referência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Antigamente a única aplicação desta técnica era a medida de pH. Tem-se ampliado o número de elétrodos íons-seletivos e, desta forma, a medida da </a:t>
            </a:r>
            <a:r>
              <a:rPr lang="pt-BR" sz="2400" dirty="0" err="1" smtClean="0">
                <a:latin typeface="Arial" charset="0"/>
                <a:cs typeface="Arial" charset="0"/>
              </a:rPr>
              <a:t>fem</a:t>
            </a:r>
            <a:r>
              <a:rPr lang="pt-BR" sz="2400" dirty="0" smtClean="0">
                <a:latin typeface="Arial" charset="0"/>
                <a:cs typeface="Arial" charset="0"/>
              </a:rPr>
              <a:t> de outras espécies iônicas;</a:t>
            </a:r>
          </a:p>
          <a:p>
            <a:pPr algn="just"/>
            <a:r>
              <a:rPr lang="pt-BR" sz="2400" u="sng" dirty="0" smtClean="0">
                <a:latin typeface="Arial" charset="0"/>
                <a:cs typeface="Arial" charset="0"/>
              </a:rPr>
              <a:t>Para a determinação de pH, utiliza-se, preferencialmente, o eletrodo de vidro com a membrana sensível a íons H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 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Faz-se a calibração do eletrodo com as soluções tampões, geralmente, pH 7 e 4 e, posteriormente, lê-se o pH da amostra.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Arial" charset="0"/>
                <a:cs typeface="Arial" charset="0"/>
              </a:rPr>
              <a:t>um eletrodo pode ser descrito como a forma oxidada e reduzida de um espécie química, estando estas em contato direto, conforme a figura 8: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87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072090" y="5072074"/>
            <a:ext cx="3429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Figura </a:t>
            </a:r>
            <a:r>
              <a:rPr lang="pt-BR" dirty="0" smtClean="0"/>
              <a:t>8: </a:t>
            </a:r>
            <a:r>
              <a:rPr lang="pt-BR" dirty="0"/>
              <a:t>Eletrodo de um metal imerso em contato direto com solução do mesmo metal.</a:t>
            </a:r>
          </a:p>
          <a:p>
            <a:pPr algn="just"/>
            <a:r>
              <a:rPr lang="pt-BR" sz="1200" dirty="0"/>
              <a:t>Fonte: Schneider, p. 18, Cap. 5, Eletrodos e semi-reações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Eletrodos de referência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São extremamente importantes na maior parte das determinação </a:t>
            </a:r>
            <a:r>
              <a:rPr lang="pt-BR" sz="2400" dirty="0" err="1" smtClean="0">
                <a:latin typeface="Arial" charset="0"/>
                <a:cs typeface="Arial" charset="0"/>
              </a:rPr>
              <a:t>eletroanalíticas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pPr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400" b="1" dirty="0" smtClean="0">
                <a:latin typeface="Arial" charset="0"/>
                <a:cs typeface="Arial" charset="0"/>
              </a:rPr>
              <a:t>Um potencial sempre é expresso em relação a outro potencial; portanto, potenciais geralmente são expressos em termos de </a:t>
            </a:r>
            <a:r>
              <a:rPr lang="pt-BR" sz="2400" b="1" i="1" u="sng" dirty="0" smtClean="0">
                <a:latin typeface="Arial" charset="0"/>
                <a:cs typeface="Arial" charset="0"/>
              </a:rPr>
              <a:t>diferenças de potencial</a:t>
            </a:r>
            <a:r>
              <a:rPr lang="pt-BR" sz="2400" b="1" i="1" dirty="0" smtClean="0">
                <a:latin typeface="Arial" charset="0"/>
                <a:cs typeface="Arial" charset="0"/>
              </a:rPr>
              <a:t>; </a:t>
            </a:r>
          </a:p>
          <a:p>
            <a:pPr algn="just"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Qualquer eletrodo apresentará uma diferença de potencial entre sua superfície e a região interfacial de uma solução em que esteja imerso.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Eletrodos de referência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400" b="1" dirty="0" smtClean="0">
                <a:latin typeface="Arial" charset="0"/>
                <a:cs typeface="Arial" charset="0"/>
              </a:rPr>
              <a:t>Um eletrodo de referência ideal dever ser completamente não polarizável (</a:t>
            </a:r>
            <a:r>
              <a:rPr lang="pt-BR" sz="2400" dirty="0" smtClean="0">
                <a:latin typeface="Arial" charset="0"/>
                <a:cs typeface="Arial" charset="0"/>
              </a:rPr>
              <a:t>Isto significa que não pode fluir corrente ao longo da interface entre o eletrodo e a solução em que ele estiver imerso, independentemente da corrente que flui através da célula).</a:t>
            </a:r>
          </a:p>
          <a:p>
            <a:pPr algn="just"/>
            <a:r>
              <a:rPr lang="pt-BR" sz="2400" b="1" dirty="0" smtClean="0">
                <a:latin typeface="Arial" charset="0"/>
                <a:cs typeface="Arial" charset="0"/>
              </a:rPr>
              <a:t>Os dois eletrodos de referência mais utilizados em análises eletroquímicas são o eletrodo de prata/cloreto de prata ou eletrodo de calomelano saturado (ECS);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É comum encontrar potenciais expressos em termos de diferenças de potencial </a:t>
            </a:r>
            <a:r>
              <a:rPr lang="pt-BR" sz="2400" i="1" dirty="0" smtClean="0">
                <a:latin typeface="Arial" charset="0"/>
                <a:cs typeface="Arial" charset="0"/>
              </a:rPr>
              <a:t>m</a:t>
            </a:r>
            <a:r>
              <a:rPr lang="pt-BR" sz="2400" dirty="0" smtClean="0">
                <a:latin typeface="Arial" charset="0"/>
                <a:cs typeface="Arial" charset="0"/>
              </a:rPr>
              <a:t>V </a:t>
            </a:r>
            <a:r>
              <a:rPr lang="pt-BR" sz="2400" i="1" dirty="0" smtClean="0">
                <a:latin typeface="Arial" charset="0"/>
                <a:cs typeface="Arial" charset="0"/>
              </a:rPr>
              <a:t>versus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Ag</a:t>
            </a:r>
            <a:r>
              <a:rPr lang="pt-BR" sz="2400" dirty="0" smtClean="0">
                <a:latin typeface="Arial" charset="0"/>
                <a:cs typeface="Arial" charset="0"/>
              </a:rPr>
              <a:t>/</a:t>
            </a:r>
            <a:r>
              <a:rPr lang="pt-BR" sz="2400" dirty="0" err="1" smtClean="0">
                <a:latin typeface="Arial" charset="0"/>
                <a:cs typeface="Arial" charset="0"/>
              </a:rPr>
              <a:t>AgCl</a:t>
            </a:r>
            <a:r>
              <a:rPr lang="pt-BR" sz="2400" dirty="0" smtClean="0">
                <a:latin typeface="Arial" charset="0"/>
                <a:cs typeface="Arial" charset="0"/>
              </a:rPr>
              <a:t> ou </a:t>
            </a:r>
            <a:r>
              <a:rPr lang="pt-BR" sz="2400" i="1" dirty="0" smtClean="0">
                <a:latin typeface="Arial" charset="0"/>
                <a:cs typeface="Arial" charset="0"/>
              </a:rPr>
              <a:t>versus</a:t>
            </a:r>
            <a:r>
              <a:rPr lang="pt-BR" sz="2400" dirty="0" smtClean="0">
                <a:latin typeface="Arial" charset="0"/>
                <a:cs typeface="Arial" charset="0"/>
              </a:rPr>
              <a:t> ECS;</a:t>
            </a:r>
          </a:p>
          <a:p>
            <a:pPr algn="just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potencial de uma meia célula em relação a um eletrodo de referência ECS é de -0,577 V. Calcule o potencial em relação a um EPH. (O potencial da célula que utiliza o EPH é de 0,242 V).</a:t>
            </a:r>
          </a:p>
          <a:p>
            <a:pPr algn="just"/>
            <a:r>
              <a:rPr lang="pt-BR" dirty="0" smtClean="0"/>
              <a:t>Resolução:</a:t>
            </a:r>
          </a:p>
          <a:p>
            <a:pPr algn="just"/>
            <a:r>
              <a:rPr lang="pt-BR" dirty="0" smtClean="0"/>
              <a:t>E EPH = E ECS+ 0,242V</a:t>
            </a:r>
          </a:p>
          <a:p>
            <a:pPr algn="just"/>
            <a:r>
              <a:rPr lang="pt-BR" dirty="0" smtClean="0"/>
              <a:t>          = -0,577 + 0,242</a:t>
            </a:r>
          </a:p>
          <a:p>
            <a:pPr algn="just"/>
            <a:r>
              <a:rPr lang="pt-BR" dirty="0" smtClean="0"/>
              <a:t>          = -0,335 V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-14290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Eletrodo padrão de hidrogênio</a:t>
            </a: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7037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4929188" y="1285875"/>
            <a:ext cx="3929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Consiste em um eletrodo de lâmina de platina </a:t>
            </a:r>
            <a:r>
              <a:rPr lang="pt-BR" dirty="0" err="1"/>
              <a:t>platinizada</a:t>
            </a:r>
            <a:r>
              <a:rPr lang="pt-BR" dirty="0"/>
              <a:t> imerso em uma solução aquosa contendo H</a:t>
            </a:r>
            <a:r>
              <a:rPr lang="pt-BR" baseline="-25000" dirty="0"/>
              <a:t>2</a:t>
            </a:r>
            <a:r>
              <a:rPr lang="pt-BR" dirty="0"/>
              <a:t> e H</a:t>
            </a:r>
            <a:r>
              <a:rPr lang="pt-BR" baseline="30000" dirty="0"/>
              <a:t>+</a:t>
            </a:r>
            <a:r>
              <a:rPr lang="pt-BR" dirty="0"/>
              <a:t> em equilíbrio. O gás hidrogênio é constantemente borbulhado através da solução a uma pressão parcial predeterminada. A superfície de platina é formada por meio de uma lâmina de platina especialmente preparada, finamente dividida e, portanto, com um área superficial elevada, permitindo que a reação eletroquímica abaixo ocorra de modo reversível e sem impedimentos.</a:t>
            </a:r>
          </a:p>
          <a:p>
            <a:pPr algn="just"/>
            <a:r>
              <a:rPr lang="pt-BR" dirty="0"/>
              <a:t>2H</a:t>
            </a:r>
            <a:r>
              <a:rPr lang="pt-BR" baseline="30000" dirty="0"/>
              <a:t>+</a:t>
            </a:r>
            <a:r>
              <a:rPr lang="pt-BR" baseline="-25000" dirty="0"/>
              <a:t>(</a:t>
            </a:r>
            <a:r>
              <a:rPr lang="pt-BR" baseline="-25000" dirty="0" err="1"/>
              <a:t>aq</a:t>
            </a:r>
            <a:r>
              <a:rPr lang="pt-BR" baseline="-25000" dirty="0"/>
              <a:t>)</a:t>
            </a:r>
            <a:r>
              <a:rPr lang="pt-BR" dirty="0"/>
              <a:t> + 2e</a:t>
            </a:r>
            <a:r>
              <a:rPr lang="pt-BR" baseline="30000" dirty="0"/>
              <a:t>-</a:t>
            </a:r>
            <a:r>
              <a:rPr lang="pt-BR" dirty="0"/>
              <a:t> ↔ H</a:t>
            </a:r>
            <a:r>
              <a:rPr lang="pt-BR" baseline="-25000" dirty="0"/>
              <a:t>2(g)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85750" y="49291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9: </a:t>
            </a:r>
            <a:r>
              <a:rPr lang="pt-BR" dirty="0"/>
              <a:t>Eletrodo-padrão de hidrogênio.</a:t>
            </a:r>
          </a:p>
          <a:p>
            <a:pPr algn="just"/>
            <a:r>
              <a:rPr lang="pt-BR" sz="1400" dirty="0"/>
              <a:t>Fonte: </a:t>
            </a:r>
            <a:r>
              <a:rPr lang="pt-BR" sz="1400" dirty="0" err="1"/>
              <a:t>Higson</a:t>
            </a:r>
            <a:r>
              <a:rPr lang="pt-BR" sz="1400" dirty="0"/>
              <a:t>, p. 290, Cap. 10 - Técnicas </a:t>
            </a:r>
            <a:r>
              <a:rPr lang="pt-BR" sz="1400" dirty="0" err="1"/>
              <a:t>eletroanalíticas</a:t>
            </a:r>
            <a:endParaRPr lang="pt-BR" sz="14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Eletrodo de prata/cloreto de prata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714744" y="1928802"/>
            <a:ext cx="5214938" cy="452596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É um dos mais utilizados na química </a:t>
            </a:r>
            <a:r>
              <a:rPr lang="pt-BR" sz="2000" dirty="0" err="1" smtClean="0">
                <a:latin typeface="Arial" charset="0"/>
                <a:cs typeface="Arial" charset="0"/>
              </a:rPr>
              <a:t>eletroanalítica</a:t>
            </a:r>
            <a:r>
              <a:rPr lang="pt-BR" sz="2000" dirty="0" smtClean="0">
                <a:latin typeface="Arial" charset="0"/>
                <a:cs typeface="Arial" charset="0"/>
              </a:rPr>
              <a:t> moderna em razão de sua simplicidade e facilidade de uso;</a:t>
            </a:r>
          </a:p>
          <a:p>
            <a:pPr algn="just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É preparado </a:t>
            </a:r>
            <a:r>
              <a:rPr lang="pt-BR" sz="2000" dirty="0" err="1" smtClean="0">
                <a:latin typeface="Arial" charset="0"/>
                <a:cs typeface="Arial" charset="0"/>
              </a:rPr>
              <a:t>anodizando-se</a:t>
            </a:r>
            <a:r>
              <a:rPr lang="pt-BR" sz="2000" dirty="0" smtClean="0">
                <a:latin typeface="Arial" charset="0"/>
                <a:cs typeface="Arial" charset="0"/>
              </a:rPr>
              <a:t> uma superfície metálica de prata em uma solução saturada de </a:t>
            </a:r>
            <a:r>
              <a:rPr lang="pt-BR" sz="2000" dirty="0" err="1" smtClean="0">
                <a:latin typeface="Arial" charset="0"/>
                <a:cs typeface="Arial" charset="0"/>
              </a:rPr>
              <a:t>KCl</a:t>
            </a:r>
            <a:r>
              <a:rPr lang="pt-BR" sz="2000" dirty="0" smtClean="0">
                <a:latin typeface="Arial" charset="0"/>
                <a:cs typeface="Arial" charset="0"/>
              </a:rPr>
              <a:t>; isto é, polarizando-se </a:t>
            </a:r>
            <a:r>
              <a:rPr lang="pt-BR" sz="2000" dirty="0" err="1" smtClean="0">
                <a:latin typeface="Arial" charset="0"/>
                <a:cs typeface="Arial" charset="0"/>
              </a:rPr>
              <a:t>anodicamente</a:t>
            </a:r>
            <a:r>
              <a:rPr lang="pt-BR" sz="2000" dirty="0" smtClean="0">
                <a:latin typeface="Arial" charset="0"/>
                <a:cs typeface="Arial" charset="0"/>
              </a:rPr>
              <a:t> o eletrodo da solução de </a:t>
            </a:r>
            <a:r>
              <a:rPr lang="pt-BR" sz="2000" dirty="0" err="1" smtClean="0">
                <a:latin typeface="Arial" charset="0"/>
                <a:cs typeface="Arial" charset="0"/>
              </a:rPr>
              <a:t>KCl</a:t>
            </a:r>
            <a:r>
              <a:rPr lang="pt-BR" sz="2000" dirty="0" smtClean="0">
                <a:latin typeface="Arial" charset="0"/>
                <a:cs typeface="Arial" charset="0"/>
              </a:rPr>
              <a:t>, o que causa a oxidação da prata de uma camada de cloreto de para </a:t>
            </a:r>
          </a:p>
          <a:p>
            <a:pPr algn="ctr"/>
            <a:r>
              <a:rPr lang="pt-BR" sz="2000" dirty="0" err="1" smtClean="0">
                <a:latin typeface="Arial" charset="0"/>
                <a:cs typeface="Arial" charset="0"/>
              </a:rPr>
              <a:t>Ag</a:t>
            </a:r>
            <a:r>
              <a:rPr lang="pt-BR" sz="2000" baseline="30000" dirty="0" smtClean="0">
                <a:latin typeface="Arial" charset="0"/>
                <a:cs typeface="Arial" charset="0"/>
              </a:rPr>
              <a:t>+</a:t>
            </a:r>
            <a:r>
              <a:rPr lang="pt-BR" sz="2000" dirty="0" smtClean="0">
                <a:latin typeface="Arial" charset="0"/>
                <a:cs typeface="Arial" charset="0"/>
              </a:rPr>
              <a:t> 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(</a:t>
            </a:r>
            <a:r>
              <a:rPr lang="pt-BR" sz="2000" baseline="-25000" dirty="0" err="1" smtClean="0">
                <a:latin typeface="Arial" charset="0"/>
                <a:cs typeface="Arial" charset="0"/>
              </a:rPr>
              <a:t>aq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)</a:t>
            </a:r>
            <a:r>
              <a:rPr lang="pt-BR" sz="2000" dirty="0" smtClean="0">
                <a:latin typeface="Arial" charset="0"/>
                <a:cs typeface="Arial" charset="0"/>
              </a:rPr>
              <a:t> + Cl</a:t>
            </a:r>
            <a:r>
              <a:rPr lang="pt-BR" sz="2000" baseline="30000" dirty="0" smtClean="0">
                <a:latin typeface="Arial" charset="0"/>
                <a:cs typeface="Arial" charset="0"/>
              </a:rPr>
              <a:t>-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(</a:t>
            </a:r>
            <a:r>
              <a:rPr lang="pt-BR" sz="2000" baseline="-25000" dirty="0" err="1" smtClean="0">
                <a:latin typeface="Arial" charset="0"/>
                <a:cs typeface="Arial" charset="0"/>
              </a:rPr>
              <a:t>aq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) </a:t>
            </a:r>
            <a:r>
              <a:rPr lang="pt-BR" sz="2000" dirty="0" smtClean="0">
                <a:latin typeface="Arial" charset="0"/>
                <a:cs typeface="Arial" charset="0"/>
              </a:rPr>
              <a:t>→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  </a:t>
            </a:r>
            <a:r>
              <a:rPr lang="pt-BR" sz="2000" dirty="0" err="1" smtClean="0">
                <a:latin typeface="Arial" charset="0"/>
                <a:cs typeface="Arial" charset="0"/>
              </a:rPr>
              <a:t>AgCl</a:t>
            </a:r>
            <a:r>
              <a:rPr lang="pt-BR" sz="2000" dirty="0" smtClean="0">
                <a:latin typeface="Arial" charset="0"/>
                <a:cs typeface="Arial" charset="0"/>
              </a:rPr>
              <a:t> </a:t>
            </a:r>
            <a:r>
              <a:rPr lang="pt-BR" sz="2000" baseline="-25000" dirty="0" smtClean="0">
                <a:latin typeface="Arial" charset="0"/>
                <a:cs typeface="Arial" charset="0"/>
              </a:rPr>
              <a:t>(s)</a:t>
            </a:r>
          </a:p>
          <a:p>
            <a:pPr algn="just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O potencial de referência que ele fornece depende da concentração de cloreto na solução do </a:t>
            </a:r>
            <a:r>
              <a:rPr lang="pt-BR" sz="2000" dirty="0" err="1" smtClean="0">
                <a:latin typeface="Arial" charset="0"/>
                <a:cs typeface="Arial" charset="0"/>
              </a:rPr>
              <a:t>analito</a:t>
            </a:r>
            <a:r>
              <a:rPr lang="pt-BR" sz="2000" dirty="0" smtClean="0">
                <a:latin typeface="Arial" charset="0"/>
                <a:cs typeface="Arial" charset="0"/>
              </a:rPr>
              <a:t>. Em solução saturada de </a:t>
            </a:r>
            <a:r>
              <a:rPr lang="pt-BR" sz="2000" dirty="0" err="1" smtClean="0">
                <a:latin typeface="Arial" charset="0"/>
                <a:cs typeface="Arial" charset="0"/>
              </a:rPr>
              <a:t>KCl</a:t>
            </a:r>
            <a:r>
              <a:rPr lang="pt-BR" sz="2000" dirty="0" smtClean="0">
                <a:latin typeface="Arial" charset="0"/>
                <a:cs typeface="Arial" charset="0"/>
              </a:rPr>
              <a:t>, esse eletrodo dá um potencial de </a:t>
            </a:r>
            <a:r>
              <a:rPr lang="pt-BR" sz="2000" dirty="0" smtClean="0">
                <a:latin typeface="Arial" charset="0"/>
                <a:cs typeface="Arial" charset="0"/>
              </a:rPr>
              <a:t>+0,199 V </a:t>
            </a:r>
            <a:r>
              <a:rPr lang="pt-BR" sz="2000" dirty="0" smtClean="0">
                <a:latin typeface="Arial" charset="0"/>
                <a:cs typeface="Arial" charset="0"/>
              </a:rPr>
              <a:t>versus EPH.</a:t>
            </a:r>
          </a:p>
        </p:txBody>
      </p:sp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314325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285750" y="5143500"/>
            <a:ext cx="3429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10: </a:t>
            </a:r>
            <a:r>
              <a:rPr lang="pt-BR" dirty="0"/>
              <a:t>Esquema do eletrodo de </a:t>
            </a:r>
            <a:r>
              <a:rPr lang="pt-BR" dirty="0" err="1"/>
              <a:t>Ag</a:t>
            </a:r>
            <a:r>
              <a:rPr lang="pt-BR" dirty="0"/>
              <a:t>/</a:t>
            </a:r>
            <a:r>
              <a:rPr lang="pt-BR" dirty="0" err="1"/>
              <a:t>AgCl</a:t>
            </a:r>
            <a:endParaRPr lang="pt-BR" dirty="0"/>
          </a:p>
          <a:p>
            <a:pPr algn="just"/>
            <a:r>
              <a:rPr lang="pt-BR" sz="1400" dirty="0"/>
              <a:t>Fonte: Schneider, N.S, H, p. 48., Cap. 9 Eletrodos de referência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pt-BR" dirty="0" smtClean="0"/>
              <a:t>Eletrodo de calomelano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Consiste em um tubo preenchido com uma solução saturada de cloreto de mercúrio (I) (calomelano) na forma de pasta feita de Hg e Hg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Cl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. 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O potencial de referência depende da concentração do cloreto presente na solução de </a:t>
            </a:r>
            <a:r>
              <a:rPr lang="pt-BR" sz="2400" dirty="0" err="1" smtClean="0">
                <a:latin typeface="Arial" charset="0"/>
                <a:cs typeface="Arial" charset="0"/>
              </a:rPr>
              <a:t>KCl</a:t>
            </a:r>
            <a:r>
              <a:rPr lang="pt-BR" sz="2400" dirty="0" smtClean="0">
                <a:latin typeface="Arial" charset="0"/>
                <a:cs typeface="Arial" charset="0"/>
              </a:rPr>
              <a:t> e do equilíbrio</a:t>
            </a:r>
          </a:p>
          <a:p>
            <a:pPr algn="ctr"/>
            <a:r>
              <a:rPr lang="pt-BR" sz="2400" dirty="0" err="1" smtClean="0">
                <a:latin typeface="Arial" charset="0"/>
                <a:cs typeface="Arial" charset="0"/>
              </a:rPr>
              <a:t>HgCl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(s)</a:t>
            </a:r>
            <a:r>
              <a:rPr lang="pt-BR" sz="2400" dirty="0" smtClean="0">
                <a:latin typeface="Arial" charset="0"/>
                <a:cs typeface="Arial" charset="0"/>
              </a:rPr>
              <a:t> + 2e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-</a:t>
            </a:r>
            <a:r>
              <a:rPr lang="pt-BR" sz="2400" dirty="0" smtClean="0">
                <a:latin typeface="Arial" charset="0"/>
                <a:cs typeface="Arial" charset="0"/>
              </a:rPr>
              <a:t> ↔2Hg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(l) </a:t>
            </a:r>
            <a:r>
              <a:rPr lang="pt-BR" sz="2400" dirty="0" smtClean="0">
                <a:latin typeface="Arial" charset="0"/>
                <a:cs typeface="Arial" charset="0"/>
              </a:rPr>
              <a:t>+ 2 Cl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-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(g)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Para manter a confiabilidade do eletrodo, a solução de </a:t>
            </a:r>
            <a:r>
              <a:rPr lang="pt-BR" sz="2400" dirty="0" err="1" smtClean="0">
                <a:latin typeface="Arial" charset="0"/>
                <a:cs typeface="Arial" charset="0"/>
              </a:rPr>
              <a:t>KCl</a:t>
            </a:r>
            <a:r>
              <a:rPr lang="pt-BR" sz="2400" dirty="0" smtClean="0">
                <a:latin typeface="Arial" charset="0"/>
                <a:cs typeface="Arial" charset="0"/>
              </a:rPr>
              <a:t> e a pasta de calomelano/Hg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Cl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/Hg/</a:t>
            </a:r>
            <a:r>
              <a:rPr lang="pt-BR" sz="2400" dirty="0" err="1" smtClean="0">
                <a:latin typeface="Arial" charset="0"/>
                <a:cs typeface="Arial" charset="0"/>
              </a:rPr>
              <a:t>KCl</a:t>
            </a:r>
            <a:r>
              <a:rPr lang="pt-BR" sz="2400" dirty="0" smtClean="0">
                <a:latin typeface="Arial" charset="0"/>
                <a:cs typeface="Arial" charset="0"/>
              </a:rPr>
              <a:t> devem ser trocadas periodicamente;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O eletrodo normalmente é satura com </a:t>
            </a:r>
            <a:r>
              <a:rPr lang="pt-BR" sz="2400" dirty="0" err="1" smtClean="0">
                <a:latin typeface="Arial" charset="0"/>
                <a:cs typeface="Arial" charset="0"/>
              </a:rPr>
              <a:t>KCl</a:t>
            </a:r>
            <a:r>
              <a:rPr lang="pt-BR" sz="2400" dirty="0" smtClean="0">
                <a:latin typeface="Arial" charset="0"/>
                <a:cs typeface="Arial" charset="0"/>
              </a:rPr>
              <a:t> para manter um potencial de referência </a:t>
            </a:r>
            <a:r>
              <a:rPr lang="pt-BR" sz="2400" dirty="0" err="1" smtClean="0">
                <a:latin typeface="Arial" charset="0"/>
                <a:cs typeface="Arial" charset="0"/>
              </a:rPr>
              <a:t>quantificável</a:t>
            </a:r>
            <a:r>
              <a:rPr lang="pt-BR" sz="2400" dirty="0" smtClean="0">
                <a:latin typeface="Arial" charset="0"/>
                <a:cs typeface="Arial" charset="0"/>
              </a:rPr>
              <a:t> e confiável.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Eletrodo de calomelano</a:t>
            </a:r>
          </a:p>
        </p:txBody>
      </p:sp>
      <p:pic>
        <p:nvPicPr>
          <p:cNvPr id="5" name="Imagem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93813"/>
            <a:ext cx="357187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1928813"/>
            <a:ext cx="47037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786188" y="3643313"/>
            <a:ext cx="47148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Cada solução é satura com cloreto </a:t>
            </a:r>
            <a:r>
              <a:rPr lang="pt-BR" dirty="0" err="1"/>
              <a:t>mercuroso</a:t>
            </a:r>
            <a:r>
              <a:rPr lang="pt-BR" dirty="0"/>
              <a:t>, e as células diferem na concentração de </a:t>
            </a:r>
            <a:r>
              <a:rPr lang="pt-BR" dirty="0" err="1"/>
              <a:t>KCl</a:t>
            </a:r>
            <a:r>
              <a:rPr lang="pt-BR" dirty="0"/>
              <a:t>, que é preenchida na parte externa do tubo. O eletrodo de calomelano </a:t>
            </a:r>
            <a:r>
              <a:rPr lang="pt-BR" dirty="0" err="1"/>
              <a:t>decimololar</a:t>
            </a:r>
            <a:r>
              <a:rPr lang="pt-BR" dirty="0"/>
              <a:t>, o eletrodo de calomelano molar e o eletrodo de calomelano saturado apresentam, respectivamente, os potenciais de 0,335 V, </a:t>
            </a:r>
            <a:r>
              <a:rPr lang="pt-BR" dirty="0" smtClean="0"/>
              <a:t>     0,268 </a:t>
            </a:r>
            <a:r>
              <a:rPr lang="pt-BR" dirty="0"/>
              <a:t>V e 0,244V em relação ao eletrodo padrão de hidrogênio.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57188" y="5143500"/>
            <a:ext cx="3214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600" dirty="0"/>
              <a:t>Figura </a:t>
            </a:r>
            <a:r>
              <a:rPr lang="pt-BR" sz="1600" dirty="0" smtClean="0"/>
              <a:t>11: </a:t>
            </a:r>
            <a:r>
              <a:rPr lang="pt-BR" sz="1600" dirty="0"/>
              <a:t>Esquema do eletrodo de calomelano saturado: a) eletrodo de simples junção; b) eletrodo de dupla junção.</a:t>
            </a:r>
          </a:p>
          <a:p>
            <a:pPr algn="just"/>
            <a:r>
              <a:rPr lang="pt-BR" sz="1400" dirty="0"/>
              <a:t>Fonte: Schneider, N.S, H, p. 50., Cap. 9 - Eletrodos de referência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786188" y="1285875"/>
            <a:ext cx="464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Tabela 1: Tipos de eletrodos de calomelano, de acordo com a [KCl].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Eletrodos Indicadores - Metálicos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6055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Classificação: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Primeira Classe: metal imerso na solução do metal;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Ex: Zn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(s)</a:t>
            </a:r>
            <a:r>
              <a:rPr lang="pt-BR" sz="2400" dirty="0" smtClean="0">
                <a:latin typeface="Arial" charset="0"/>
                <a:cs typeface="Arial" charset="0"/>
              </a:rPr>
              <a:t>/Zn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2+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</a:t>
            </a:r>
            <a:r>
              <a:rPr lang="pt-BR" sz="2400" baseline="-25000" dirty="0" err="1" smtClean="0">
                <a:latin typeface="Arial" charset="0"/>
                <a:cs typeface="Arial" charset="0"/>
              </a:rPr>
              <a:t>aq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Segunda Classe: metal + sal insolúvel + solução do ânion do sal insolúvel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Ex: Hg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(l)</a:t>
            </a:r>
            <a:r>
              <a:rPr lang="pt-BR" sz="2400" dirty="0" smtClean="0">
                <a:latin typeface="Arial" charset="0"/>
                <a:cs typeface="Arial" charset="0"/>
              </a:rPr>
              <a:t>/Hg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Cl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400" dirty="0" smtClean="0">
                <a:latin typeface="Arial" charset="0"/>
                <a:cs typeface="Arial" charset="0"/>
              </a:rPr>
              <a:t>/Cl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-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(</a:t>
            </a:r>
            <a:r>
              <a:rPr lang="pt-BR" sz="2400" baseline="-25000" dirty="0" err="1" smtClean="0">
                <a:latin typeface="Arial" charset="0"/>
                <a:cs typeface="Arial" charset="0"/>
              </a:rPr>
              <a:t>aq</a:t>
            </a:r>
            <a:r>
              <a:rPr lang="pt-BR" sz="2400" baseline="-25000" dirty="0" smtClean="0">
                <a:latin typeface="Arial" charset="0"/>
                <a:cs typeface="Arial" charset="0"/>
              </a:rPr>
              <a:t>)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Inertes: Constituídos de metais inertes (</a:t>
            </a:r>
            <a:r>
              <a:rPr lang="pt-BR" sz="2400" dirty="0" err="1" smtClean="0">
                <a:latin typeface="Arial" charset="0"/>
                <a:cs typeface="Arial" charset="0"/>
              </a:rPr>
              <a:t>Pt</a:t>
            </a:r>
            <a:r>
              <a:rPr lang="pt-BR" sz="2400" dirty="0" smtClean="0">
                <a:latin typeface="Arial" charset="0"/>
                <a:cs typeface="Arial" charset="0"/>
              </a:rPr>
              <a:t>, </a:t>
            </a:r>
            <a:r>
              <a:rPr lang="pt-BR" sz="2400" dirty="0" err="1" smtClean="0">
                <a:latin typeface="Arial" charset="0"/>
                <a:cs typeface="Arial" charset="0"/>
              </a:rPr>
              <a:t>Au</a:t>
            </a:r>
            <a:r>
              <a:rPr lang="pt-BR" sz="2400" dirty="0" smtClean="0">
                <a:latin typeface="Arial" charset="0"/>
                <a:cs typeface="Arial" charset="0"/>
              </a:rPr>
              <a:t>) ou passiváveis, em contato com uma solução que contém o sistema redox. Responde à relação das concentrações do sistema redox.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 Ex: Ce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4+</a:t>
            </a:r>
            <a:r>
              <a:rPr lang="pt-BR" sz="2400" dirty="0" smtClean="0">
                <a:latin typeface="Arial" charset="0"/>
                <a:cs typeface="Arial" charset="0"/>
              </a:rPr>
              <a:t> + Fe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2+</a:t>
            </a:r>
            <a:r>
              <a:rPr lang="pt-BR" sz="2400" dirty="0" smtClean="0">
                <a:latin typeface="Arial" charset="0"/>
                <a:cs typeface="Arial" charset="0"/>
              </a:rPr>
              <a:t> → Ce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3+</a:t>
            </a:r>
            <a:r>
              <a:rPr lang="pt-BR" sz="2400" dirty="0" smtClean="0">
                <a:latin typeface="Arial" charset="0"/>
                <a:cs typeface="Arial" charset="0"/>
              </a:rPr>
              <a:t> + Fe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3+</a:t>
            </a:r>
            <a:r>
              <a:rPr lang="pt-BR" sz="2400" dirty="0" smtClean="0">
                <a:latin typeface="Arial" charset="0"/>
                <a:cs typeface="Arial" charset="0"/>
              </a:rPr>
              <a:t>, sendo que um fio de </a:t>
            </a:r>
            <a:r>
              <a:rPr lang="pt-BR" sz="2400" dirty="0" err="1" smtClean="0">
                <a:latin typeface="Arial" charset="0"/>
                <a:cs typeface="Arial" charset="0"/>
              </a:rPr>
              <a:t>Pt</a:t>
            </a:r>
            <a:r>
              <a:rPr lang="pt-BR" sz="2400" dirty="0" smtClean="0">
                <a:latin typeface="Arial" charset="0"/>
                <a:cs typeface="Arial" charset="0"/>
              </a:rPr>
              <a:t>, inserido como eletrodo indicador, na solução titulada (Fe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2+</a:t>
            </a:r>
            <a:r>
              <a:rPr lang="pt-BR" sz="2400" dirty="0" smtClean="0">
                <a:latin typeface="Arial" charset="0"/>
                <a:cs typeface="Arial" charset="0"/>
              </a:rPr>
              <a:t>), recebe 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-</a:t>
            </a:r>
            <a:r>
              <a:rPr lang="pt-BR" sz="2400" dirty="0" smtClean="0">
                <a:latin typeface="Arial" charset="0"/>
                <a:cs typeface="Arial" charset="0"/>
              </a:rPr>
              <a:t> do Fe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2+</a:t>
            </a:r>
            <a:r>
              <a:rPr lang="pt-BR" sz="2400" dirty="0" smtClean="0">
                <a:latin typeface="Arial" charset="0"/>
                <a:cs typeface="Arial" charset="0"/>
              </a:rPr>
              <a:t> e transfere ao Ce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4+</a:t>
            </a:r>
            <a:r>
              <a:rPr lang="pt-BR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429552" cy="56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00034" y="2428868"/>
            <a:ext cx="2571768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Eletrodos Indicadores - Membrana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Possui uma camada fina (material mecanicamente consistente) que separa duas fases líquidas;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As membranas podem ser: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Permeáveis ou porosas (lã de vidro, asbesto...)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Semi-permeáveis (vidro de composição química especial);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Compreendem 4 categorias: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Membrana de vidro;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Membrana líquida;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Sólida;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charset="0"/>
                <a:cs typeface="Arial" charset="0"/>
              </a:rPr>
              <a:t>Sensíveis a gases.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Eletrodos de membrana de vidro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Consiste em uma membrana semi-permeável, sensível a cátions, sobretudo a íons H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São chamados de eletrodos íons-seletivos a H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 </a:t>
            </a:r>
            <a:r>
              <a:rPr lang="pt-BR" sz="2400" dirty="0" smtClean="0">
                <a:latin typeface="Arial" charset="0"/>
                <a:cs typeface="Arial" charset="0"/>
              </a:rPr>
              <a:t>(Eletrodos de pH), Na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</a:t>
            </a:r>
            <a:r>
              <a:rPr lang="pt-BR" sz="2400" dirty="0" smtClean="0">
                <a:latin typeface="Arial" charset="0"/>
                <a:cs typeface="Arial" charset="0"/>
              </a:rPr>
              <a:t>, </a:t>
            </a:r>
            <a:r>
              <a:rPr lang="pt-BR" sz="2400" dirty="0" err="1" smtClean="0">
                <a:latin typeface="Arial" charset="0"/>
                <a:cs typeface="Arial" charset="0"/>
              </a:rPr>
              <a:t>Ag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</a:t>
            </a:r>
            <a:r>
              <a:rPr lang="pt-BR" sz="2400" dirty="0" smtClean="0">
                <a:latin typeface="Arial" charset="0"/>
                <a:cs typeface="Arial" charset="0"/>
              </a:rPr>
              <a:t>, NH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4+</a:t>
            </a:r>
            <a:r>
              <a:rPr lang="pt-BR" sz="2400" dirty="0" smtClean="0">
                <a:latin typeface="Arial" charset="0"/>
                <a:cs typeface="Arial" charset="0"/>
              </a:rPr>
              <a:t> de acordo com a composição do vidro;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Baseia-se na mensuração de um potencial ao longo de uma membrana de vidro que varia em termos logarítmicos com [H</a:t>
            </a:r>
            <a:r>
              <a:rPr lang="pt-BR" sz="2400" baseline="30000" dirty="0" smtClean="0">
                <a:latin typeface="Arial" charset="0"/>
                <a:cs typeface="Arial" charset="0"/>
              </a:rPr>
              <a:t>+</a:t>
            </a:r>
            <a:r>
              <a:rPr lang="pt-BR" sz="2400" dirty="0" smtClean="0">
                <a:latin typeface="Arial" charset="0"/>
                <a:cs typeface="Arial" charset="0"/>
              </a:rPr>
              <a:t>] na interface da solução e, o resultado normalmente exibido é o valor de pH;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4550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dirty="0" smtClean="0">
                <a:latin typeface="Arial" charset="0"/>
                <a:cs typeface="Arial" charset="0"/>
              </a:rPr>
              <a:t>Mede a força eletromotriz de uma célula galvânica. </a:t>
            </a:r>
          </a:p>
          <a:p>
            <a:pPr algn="just"/>
            <a:r>
              <a:rPr lang="pt-BR" sz="2800" b="1" dirty="0" smtClean="0">
                <a:latin typeface="Arial" charset="0"/>
                <a:cs typeface="Arial" charset="0"/>
              </a:rPr>
              <a:t>A passagem da corrente provoca esta diferença de potencial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err="1" smtClean="0">
                <a:latin typeface="Arial" charset="0"/>
                <a:cs typeface="Arial" charset="0"/>
              </a:rPr>
              <a:t>Potenciometria</a:t>
            </a:r>
            <a:r>
              <a:rPr lang="pt-BR" sz="2400" b="1" dirty="0" smtClean="0">
                <a:latin typeface="Arial" charset="0"/>
                <a:cs typeface="Arial" charset="0"/>
              </a:rPr>
              <a:t> direta: medida direta da atividade de um íon;</a:t>
            </a:r>
          </a:p>
          <a:p>
            <a:pPr algn="just"/>
            <a:r>
              <a:rPr lang="pt-BR" sz="2400" dirty="0" err="1" smtClean="0">
                <a:latin typeface="Arial" charset="0"/>
                <a:cs typeface="Arial" charset="0"/>
              </a:rPr>
              <a:t>Potenciometria</a:t>
            </a:r>
            <a:r>
              <a:rPr lang="pt-BR" sz="2400" dirty="0" smtClean="0">
                <a:latin typeface="Arial" charset="0"/>
                <a:cs typeface="Arial" charset="0"/>
              </a:rPr>
              <a:t> indireta ou titulação </a:t>
            </a:r>
            <a:r>
              <a:rPr lang="pt-BR" sz="2400" dirty="0" err="1" smtClean="0">
                <a:latin typeface="Arial" charset="0"/>
                <a:cs typeface="Arial" charset="0"/>
              </a:rPr>
              <a:t>potenciométrica</a:t>
            </a:r>
            <a:r>
              <a:rPr lang="pt-BR" sz="2400" dirty="0" smtClean="0">
                <a:latin typeface="Arial" charset="0"/>
                <a:cs typeface="Arial" charset="0"/>
              </a:rPr>
              <a:t>: determina a concentração de determinado volume do titulado, através do volume gasto da solução padronizada (</a:t>
            </a:r>
            <a:r>
              <a:rPr lang="pt-BR" sz="2400" dirty="0" err="1" smtClean="0">
                <a:latin typeface="Arial" charset="0"/>
                <a:cs typeface="Arial" charset="0"/>
              </a:rPr>
              <a:t>titulante</a:t>
            </a:r>
            <a:r>
              <a:rPr lang="pt-BR" sz="2400" dirty="0" smtClean="0">
                <a:latin typeface="Arial" charset="0"/>
                <a:cs typeface="Arial" charset="0"/>
              </a:rPr>
              <a:t>) necessária para atingir uma medida de potencial que representa o ponto de equivalência da reação.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Instrumentação: Voltímetro ou Potenciômetro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-357214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Titulação </a:t>
            </a:r>
            <a:r>
              <a:rPr kumimoji="0" lang="pt-BR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Potenciométrica</a:t>
            </a:r>
            <a:endParaRPr kumimoji="0" lang="pt-BR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2" y="1142984"/>
            <a:ext cx="828680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técnica segue a variação da concentração da espécie iônica com o auxílio do eletrodo indicador adequado;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escolha do eletrodo indicador está associada à natureza da reação envolvida na titulação;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eletrodo indicador e o de referência são imersos na solução, formando uma célula galvânica, estando estes diretamente conectados ao potenciômetro.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2857500" y="4071938"/>
            <a:ext cx="61436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A cada adição de determinado volume de </a:t>
            </a:r>
            <a:r>
              <a:rPr lang="pt-BR" dirty="0" err="1"/>
              <a:t>titulante</a:t>
            </a:r>
            <a:r>
              <a:rPr lang="pt-BR" dirty="0"/>
              <a:t>, lê-se o potencial, após atingido o equilíbrio. Posteriormente, constrói-se a curva de titulação potencial versus volume. O ponto de equivalência é acusado por brusca variação do potencial do eletrodo indicador.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Figura </a:t>
            </a:r>
            <a:r>
              <a:rPr lang="pt-BR" dirty="0" smtClean="0"/>
              <a:t>2: </a:t>
            </a:r>
            <a:r>
              <a:rPr lang="pt-BR" dirty="0"/>
              <a:t>Esquema geral de titulação </a:t>
            </a:r>
            <a:r>
              <a:rPr lang="pt-BR" dirty="0" err="1"/>
              <a:t>potenciométrica</a:t>
            </a:r>
            <a:endParaRPr lang="pt-BR" dirty="0"/>
          </a:p>
          <a:p>
            <a:pPr algn="just"/>
            <a:r>
              <a:rPr lang="pt-BR" sz="1400" dirty="0"/>
              <a:t>Fonte: Schneider, p. 74, Cap. Titulação </a:t>
            </a:r>
            <a:r>
              <a:rPr lang="pt-BR" sz="1400" dirty="0" err="1"/>
              <a:t>potenciométrica</a:t>
            </a:r>
            <a:endParaRPr lang="pt-BR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4000500"/>
            <a:ext cx="25050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Titulações </a:t>
            </a:r>
            <a:r>
              <a:rPr lang="pt-BR" sz="3600" dirty="0" err="1" smtClean="0"/>
              <a:t>potenciométricas</a:t>
            </a:r>
            <a:r>
              <a:rPr lang="pt-BR" sz="3600" dirty="0" smtClean="0"/>
              <a:t> de neutralização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143125"/>
            <a:ext cx="207168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42875" y="1450975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	Utiliza-se com eletrodo indicador o eletrodo de vidro que já pode estar combinado com o eletrodo de referência.</a:t>
            </a:r>
          </a:p>
          <a:p>
            <a:pPr algn="just"/>
            <a:endParaRPr lang="pt-BR" dirty="0"/>
          </a:p>
        </p:txBody>
      </p:sp>
      <p:sp>
        <p:nvSpPr>
          <p:cNvPr id="6" name="CaixaDeTexto 11"/>
          <p:cNvSpPr txBox="1">
            <a:spLocks noChangeArrowheads="1"/>
          </p:cNvSpPr>
          <p:nvPr/>
        </p:nvSpPr>
        <p:spPr bwMode="auto">
          <a:xfrm>
            <a:off x="785813" y="5429250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3: </a:t>
            </a:r>
            <a:r>
              <a:rPr lang="pt-BR" dirty="0"/>
              <a:t>Titulação de neutralização convencional: padronização do </a:t>
            </a:r>
            <a:r>
              <a:rPr lang="pt-BR" dirty="0" err="1"/>
              <a:t>HCl</a:t>
            </a:r>
            <a:r>
              <a:rPr lang="pt-BR" dirty="0"/>
              <a:t> com </a:t>
            </a:r>
            <a:r>
              <a:rPr lang="pt-BR" dirty="0" err="1"/>
              <a:t>NaOH</a:t>
            </a:r>
            <a:r>
              <a:rPr lang="pt-BR" dirty="0"/>
              <a:t>, utilizando EVC.</a:t>
            </a:r>
          </a:p>
          <a:p>
            <a:r>
              <a:rPr lang="pt-BR" sz="1400" dirty="0"/>
              <a:t>Fonte: Schneider, p.76, Titulação </a:t>
            </a:r>
            <a:r>
              <a:rPr lang="pt-BR" sz="1400" dirty="0" err="1"/>
              <a:t>potenciométrica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Titulações </a:t>
            </a:r>
            <a:r>
              <a:rPr lang="pt-BR" sz="3600" dirty="0" err="1" smtClean="0"/>
              <a:t>potenciométricas</a:t>
            </a:r>
            <a:r>
              <a:rPr lang="pt-BR" sz="3600" dirty="0" smtClean="0"/>
              <a:t> de precipitação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635375"/>
            <a:ext cx="368141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71625"/>
            <a:ext cx="200501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71625"/>
            <a:ext cx="2114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71438" y="1500188"/>
            <a:ext cx="4643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Ponte salina com KNO</a:t>
            </a:r>
            <a:r>
              <a:rPr lang="pt-BR" baseline="-25000" dirty="0"/>
              <a:t>3</a:t>
            </a:r>
            <a:r>
              <a:rPr lang="pt-BR" dirty="0"/>
              <a:t> como eletrólito e não o </a:t>
            </a:r>
            <a:r>
              <a:rPr lang="pt-BR" dirty="0" err="1"/>
              <a:t>KCl</a:t>
            </a:r>
            <a:r>
              <a:rPr lang="pt-BR" dirty="0"/>
              <a:t>. Quando o titulado é Cl</a:t>
            </a:r>
            <a:r>
              <a:rPr lang="pt-BR" baseline="30000" dirty="0"/>
              <a:t>-</a:t>
            </a:r>
            <a:r>
              <a:rPr lang="pt-BR" dirty="0"/>
              <a:t> e se utiliza como referência o ECS, deve-se tomar cuidado de a ponte salina ser saturada por outro eletrólito, para evitar a contaminação. A solução de </a:t>
            </a:r>
            <a:r>
              <a:rPr lang="pt-BR" dirty="0" err="1"/>
              <a:t>KCl</a:t>
            </a:r>
            <a:r>
              <a:rPr lang="pt-BR" dirty="0"/>
              <a:t> saturada é a solução interna do ECS.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4214813" y="5648325"/>
            <a:ext cx="49291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Figura </a:t>
            </a:r>
            <a:r>
              <a:rPr lang="pt-BR" dirty="0" smtClean="0"/>
              <a:t>4: </a:t>
            </a:r>
            <a:r>
              <a:rPr lang="pt-BR" dirty="0"/>
              <a:t>Montagem de uma titulação </a:t>
            </a:r>
            <a:r>
              <a:rPr lang="pt-BR" dirty="0" err="1"/>
              <a:t>potenciométrica</a:t>
            </a:r>
            <a:r>
              <a:rPr lang="pt-BR" dirty="0"/>
              <a:t> de precipitação, utilizando ponte salina.</a:t>
            </a:r>
          </a:p>
          <a:p>
            <a:pPr algn="just"/>
            <a:r>
              <a:rPr lang="pt-BR" sz="1400" dirty="0"/>
              <a:t>Fonte: Schneider, p.78. </a:t>
            </a:r>
            <a:r>
              <a:rPr lang="pt-BR" sz="1400" dirty="0" err="1"/>
              <a:t>Cap</a:t>
            </a:r>
            <a:r>
              <a:rPr lang="pt-BR" sz="1400" dirty="0"/>
              <a:t>, Titulações </a:t>
            </a:r>
            <a:r>
              <a:rPr lang="pt-BR" sz="1400" dirty="0" err="1"/>
              <a:t>potenciométricas</a:t>
            </a:r>
            <a:r>
              <a:rPr lang="pt-BR" sz="1400" dirty="0"/>
              <a:t>.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4786313" y="3929063"/>
            <a:ext cx="40719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5: </a:t>
            </a:r>
            <a:r>
              <a:rPr lang="pt-BR" dirty="0"/>
              <a:t>Titulações de precipitação utilizando outros eletrodos.</a:t>
            </a:r>
          </a:p>
          <a:p>
            <a:r>
              <a:rPr lang="pt-BR" sz="1400" dirty="0"/>
              <a:t>Fonte: Schneider, p.79. </a:t>
            </a:r>
            <a:r>
              <a:rPr lang="pt-BR" sz="1400" dirty="0" err="1"/>
              <a:t>Cap</a:t>
            </a:r>
            <a:r>
              <a:rPr lang="pt-BR" sz="1400" dirty="0"/>
              <a:t>, Titulações </a:t>
            </a:r>
            <a:r>
              <a:rPr lang="pt-BR" sz="1400" dirty="0" err="1"/>
              <a:t>potenciométricas</a:t>
            </a:r>
            <a:r>
              <a:rPr lang="pt-BR" sz="1400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Titulações </a:t>
            </a:r>
            <a:r>
              <a:rPr lang="pt-BR" sz="3600" dirty="0" err="1" smtClean="0"/>
              <a:t>potencimétricas</a:t>
            </a:r>
            <a:r>
              <a:rPr lang="pt-BR" sz="3600" dirty="0" smtClean="0"/>
              <a:t> de </a:t>
            </a:r>
            <a:r>
              <a:rPr lang="pt-BR" sz="3600" dirty="0" err="1" smtClean="0"/>
              <a:t>complexação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86063"/>
            <a:ext cx="25241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786063"/>
            <a:ext cx="24923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714625"/>
            <a:ext cx="208438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285750" y="151447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	Utilizam-se eletrodos metálicos de diferentes classes. Geralmente, neste tipo de titulação são empregados: ESI sensível ao metal complexado, sendo também utilizados eletrodos de Hg e </a:t>
            </a:r>
            <a:r>
              <a:rPr lang="pt-BR" dirty="0" err="1"/>
              <a:t>Ag</a:t>
            </a:r>
            <a:r>
              <a:rPr lang="pt-BR" dirty="0"/>
              <a:t>. Nas titulações com o EDTA, o EVC não é adequado, pois este não tem boa resposta em elevado pH.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42875" y="5500688"/>
            <a:ext cx="90011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6: </a:t>
            </a:r>
            <a:r>
              <a:rPr lang="pt-BR" dirty="0"/>
              <a:t>Titulação de cianeto com </a:t>
            </a:r>
            <a:r>
              <a:rPr lang="pt-BR" dirty="0" err="1"/>
              <a:t>Ag</a:t>
            </a:r>
            <a:r>
              <a:rPr lang="pt-BR" baseline="30000" dirty="0"/>
              <a:t>+</a:t>
            </a:r>
            <a:r>
              <a:rPr lang="pt-BR" dirty="0"/>
              <a:t>, utilizando o indicador de </a:t>
            </a:r>
            <a:r>
              <a:rPr lang="pt-BR" dirty="0" err="1"/>
              <a:t>Ag</a:t>
            </a:r>
            <a:r>
              <a:rPr lang="pt-BR" dirty="0"/>
              <a:t>; 2) Titulação de cloreto com Hg</a:t>
            </a:r>
            <a:r>
              <a:rPr lang="pt-BR" baseline="30000" dirty="0"/>
              <a:t>2+ </a:t>
            </a:r>
            <a:r>
              <a:rPr lang="pt-BR" dirty="0"/>
              <a:t>utilizando o eletrodo indicador de Hg e 3) Titulação </a:t>
            </a:r>
            <a:r>
              <a:rPr lang="pt-BR" dirty="0" err="1"/>
              <a:t>complexiométrica</a:t>
            </a:r>
            <a:r>
              <a:rPr lang="pt-BR" dirty="0"/>
              <a:t> de M</a:t>
            </a:r>
            <a:r>
              <a:rPr lang="pt-BR" baseline="30000" dirty="0"/>
              <a:t>2+</a:t>
            </a:r>
            <a:r>
              <a:rPr lang="pt-BR" dirty="0"/>
              <a:t> com solução de EDTA, utilizando o eletrodo indicador de Hg.</a:t>
            </a:r>
          </a:p>
          <a:p>
            <a:r>
              <a:rPr lang="pt-BR" sz="1400" dirty="0"/>
              <a:t>Fonte: Schneider, </a:t>
            </a:r>
            <a:r>
              <a:rPr lang="pt-BR" sz="1400" dirty="0" err="1"/>
              <a:t>Cap</a:t>
            </a:r>
            <a:r>
              <a:rPr lang="pt-BR" sz="1400" dirty="0"/>
              <a:t>, Titulações </a:t>
            </a:r>
            <a:r>
              <a:rPr lang="pt-BR" sz="1400" dirty="0" err="1"/>
              <a:t>potenciométricas</a:t>
            </a:r>
            <a:r>
              <a:rPr lang="pt-BR" sz="1400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0" y="3214688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1)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000375" y="328612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2)</a:t>
            </a: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6000750" y="3201988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pt-BR" dirty="0" smtClean="0"/>
              <a:t>Detecção do ponto final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Diversos métodos podem ser utilizados para determinar o ponto final de uma titulação </a:t>
            </a:r>
            <a:r>
              <a:rPr lang="pt-BR" sz="2400" dirty="0" err="1" smtClean="0">
                <a:latin typeface="Arial" charset="0"/>
                <a:cs typeface="Arial" charset="0"/>
              </a:rPr>
              <a:t>potenciométrica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O mais simples envolve um gráfico direto do potencial em função do volume do reagente;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Estimamos visualmente o ponto de inflexão na porção mais vertical da curva e o tomamos como o ponto final.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929063"/>
            <a:ext cx="2819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1603</Words>
  <Application>Microsoft Office PowerPoint</Application>
  <PresentationFormat>Apresentação na tela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Fluxo</vt:lpstr>
      <vt:lpstr>Potenciometria</vt:lpstr>
      <vt:lpstr>Slide 2</vt:lpstr>
      <vt:lpstr>Definição</vt:lpstr>
      <vt:lpstr>Conceitos iniciais</vt:lpstr>
      <vt:lpstr>Slide 5</vt:lpstr>
      <vt:lpstr>Titulações potenciométricas de neutralização</vt:lpstr>
      <vt:lpstr>Titulações potenciométricas de precipitação</vt:lpstr>
      <vt:lpstr>Titulações potencimétricas de complexação</vt:lpstr>
      <vt:lpstr>Detecção do ponto final</vt:lpstr>
      <vt:lpstr>Potenciometria direta</vt:lpstr>
      <vt:lpstr>Eletrodos</vt:lpstr>
      <vt:lpstr>Eletrodos de referência</vt:lpstr>
      <vt:lpstr>Eletrodos de referência</vt:lpstr>
      <vt:lpstr>Exemplo</vt:lpstr>
      <vt:lpstr>Slide 15</vt:lpstr>
      <vt:lpstr>Eletrodo de prata/cloreto de prata</vt:lpstr>
      <vt:lpstr>Eletrodo de calomelano</vt:lpstr>
      <vt:lpstr>Eletrodo de calomelano</vt:lpstr>
      <vt:lpstr>Eletrodos Indicadores - Metálicos</vt:lpstr>
      <vt:lpstr>Eletrodos Indicadores - Membrana</vt:lpstr>
      <vt:lpstr>Eletrodos de membrana de vidro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Potenciometria</dc:title>
  <dc:creator>Usuario</dc:creator>
  <cp:lastModifiedBy>Usuario</cp:lastModifiedBy>
  <cp:revision>10</cp:revision>
  <dcterms:created xsi:type="dcterms:W3CDTF">2014-09-21T18:20:09Z</dcterms:created>
  <dcterms:modified xsi:type="dcterms:W3CDTF">2014-09-22T18:20:27Z</dcterms:modified>
</cp:coreProperties>
</file>