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76" r:id="rId4"/>
    <p:sldId id="277" r:id="rId5"/>
    <p:sldId id="27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F0B6C2B-3034-4057-B9B5-7127E4FCF64E}" type="datetimeFigureOut">
              <a:rPr lang="pt-BR" smtClean="0"/>
              <a:pPr/>
              <a:t>18/05/2015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0B71672-00BD-4D4F-BE7E-B29451A61B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Química geral 1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microestrutura da matéria (átomos e moléculas)</a:t>
            </a:r>
          </a:p>
          <a:p>
            <a:r>
              <a:rPr lang="pt-BR" dirty="0" smtClean="0"/>
              <a:t>Massa atômica e outros tipos de massa</a:t>
            </a:r>
          </a:p>
          <a:p>
            <a:r>
              <a:rPr lang="pt-BR" dirty="0" smtClean="0"/>
              <a:t>Mol</a:t>
            </a:r>
          </a:p>
          <a:p>
            <a:r>
              <a:rPr lang="pt-BR" dirty="0" smtClean="0"/>
              <a:t>Número de Avogadro</a:t>
            </a:r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500173"/>
            <a:ext cx="5929354" cy="3024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Mols de átomos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86766" cy="4873752"/>
          </a:xfrm>
        </p:spPr>
        <p:txBody>
          <a:bodyPr/>
          <a:lstStyle/>
          <a:p>
            <a:pPr algn="just"/>
            <a:r>
              <a:rPr lang="pt-BR" dirty="0" smtClean="0"/>
              <a:t>Uma coleção ou grupo de números de Avogadro de átomos recebe um nome especial: um MOL de átomos;</a:t>
            </a:r>
          </a:p>
          <a:p>
            <a:pPr algn="just"/>
            <a:r>
              <a:rPr lang="pt-BR" dirty="0" smtClean="0"/>
              <a:t>MOL: é a quantidade de matéria de um sistema que contém tantas entidades elementares quantos são os átomos contidos em 0,012 quilograma de </a:t>
            </a:r>
            <a:r>
              <a:rPr lang="pt-BR" baseline="30000" dirty="0" smtClean="0"/>
              <a:t>12</a:t>
            </a:r>
            <a:r>
              <a:rPr lang="pt-BR" dirty="0" smtClean="0"/>
              <a:t>C;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Um átomo de O = 16 u</a:t>
            </a:r>
          </a:p>
          <a:p>
            <a:pPr algn="just"/>
            <a:r>
              <a:rPr lang="pt-BR" dirty="0" smtClean="0"/>
              <a:t>Um MOL de átomos de O = 16g</a:t>
            </a:r>
          </a:p>
          <a:p>
            <a:pPr algn="just"/>
            <a:r>
              <a:rPr lang="pt-BR" dirty="0" smtClean="0"/>
              <a:t>Um MOL de átomos de qualquer elemento = 6,02x10</a:t>
            </a:r>
            <a:r>
              <a:rPr lang="pt-BR" baseline="30000" dirty="0" smtClean="0"/>
              <a:t>23</a:t>
            </a:r>
            <a:r>
              <a:rPr lang="pt-BR" dirty="0" smtClean="0"/>
              <a:t>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Uma amostra de nitrogênio gasoso contém 4,63x10</a:t>
            </a:r>
            <a:r>
              <a:rPr lang="pt-BR" baseline="30000" dirty="0" smtClean="0"/>
              <a:t>22</a:t>
            </a:r>
            <a:r>
              <a:rPr lang="pt-BR" dirty="0" smtClean="0"/>
              <a:t> átomos de N. Quantos mols de átomos de N apresenta? R=0,0769 mol de átomos de N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Uma amostra de cloro gasoso contém 8,98x10</a:t>
            </a:r>
            <a:r>
              <a:rPr lang="pt-BR" baseline="30000" dirty="0" smtClean="0"/>
              <a:t>23</a:t>
            </a:r>
            <a:r>
              <a:rPr lang="pt-BR" dirty="0" smtClean="0"/>
              <a:t> átomos de Cl. Quantos mols de átomos de cloro estão contido nesta amostra? R= 1,49 mol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Quantos mols de átomos de cobre estão presentes em 3,05 g de cobre? (MA Cu = 63,5g)? R = 0,0480 mol de átomos de Cu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Exemplos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86700" cy="4873752"/>
          </a:xfrm>
        </p:spPr>
        <p:txBody>
          <a:bodyPr/>
          <a:lstStyle/>
          <a:p>
            <a:pPr algn="just"/>
            <a:r>
              <a:rPr lang="pt-BR" dirty="0" smtClean="0"/>
              <a:t>Quantos átomos estão presentes em um pedaço de enxofre tendo uma massa de 10,0 g? R=0,312 mol de átomos de S;</a:t>
            </a:r>
          </a:p>
          <a:p>
            <a:pPr algn="just"/>
            <a:r>
              <a:rPr lang="pt-BR" dirty="0" smtClean="0"/>
              <a:t>Quantos átomos estão presentes em um pedaço de ferra que tem uma massa de 65g? (MA Fe= 55,8 g)? R = 7,01x10</a:t>
            </a:r>
            <a:r>
              <a:rPr lang="pt-BR" baseline="30000" dirty="0" smtClean="0"/>
              <a:t>23</a:t>
            </a:r>
            <a:r>
              <a:rPr lang="pt-BR" dirty="0" smtClean="0"/>
              <a:t> átomos;</a:t>
            </a:r>
          </a:p>
          <a:p>
            <a:pPr algn="just"/>
            <a:r>
              <a:rPr lang="pt-BR" dirty="0" smtClean="0"/>
              <a:t>Qual a massa de 8,46x10</a:t>
            </a:r>
            <a:r>
              <a:rPr lang="pt-BR" baseline="30000" dirty="0" smtClean="0"/>
              <a:t>24</a:t>
            </a:r>
            <a:r>
              <a:rPr lang="pt-BR" dirty="0" smtClean="0"/>
              <a:t> átomos de F? (MA F = 19,0 g)</a:t>
            </a:r>
          </a:p>
          <a:p>
            <a:pPr algn="just"/>
            <a:r>
              <a:rPr lang="pt-BR" dirty="0" smtClean="0"/>
              <a:t>Uma amostra de magnésio consiste em 1,92x10</a:t>
            </a:r>
            <a:r>
              <a:rPr lang="pt-BR" baseline="30000" dirty="0" smtClean="0"/>
              <a:t>22 </a:t>
            </a:r>
            <a:r>
              <a:rPr lang="pt-BR" dirty="0" smtClean="0"/>
              <a:t>átomos de </a:t>
            </a:r>
            <a:r>
              <a:rPr lang="pt-BR" dirty="0" err="1" smtClean="0"/>
              <a:t>Mg</a:t>
            </a:r>
            <a:r>
              <a:rPr lang="pt-BR" dirty="0" smtClean="0"/>
              <a:t>. Qual é a massa da amostra em gramas? (MA </a:t>
            </a:r>
            <a:r>
              <a:rPr lang="pt-BR" dirty="0" err="1" smtClean="0"/>
              <a:t>Mg</a:t>
            </a:r>
            <a:r>
              <a:rPr lang="pt-BR" dirty="0" smtClean="0"/>
              <a:t> = 24,3g) R = 0,775g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Mols de moléculas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7467600" cy="4873752"/>
          </a:xfrm>
        </p:spPr>
        <p:txBody>
          <a:bodyPr/>
          <a:lstStyle/>
          <a:p>
            <a:pPr algn="just"/>
            <a:r>
              <a:rPr lang="pt-BR" dirty="0" smtClean="0"/>
              <a:t>Um mol de moléculas = 6,02x10</a:t>
            </a:r>
            <a:r>
              <a:rPr lang="pt-BR" baseline="30000" dirty="0" smtClean="0"/>
              <a:t>23</a:t>
            </a:r>
            <a:r>
              <a:rPr lang="pt-BR" dirty="0" smtClean="0"/>
              <a:t>;</a:t>
            </a:r>
          </a:p>
          <a:p>
            <a:pPr algn="just"/>
            <a:r>
              <a:rPr lang="pt-BR" dirty="0" smtClean="0"/>
              <a:t>Qual é a massa de 1,00 mol de moléculas de SO</a:t>
            </a:r>
            <a:r>
              <a:rPr lang="pt-BR" baseline="-25000" dirty="0" smtClean="0"/>
              <a:t>2</a:t>
            </a:r>
            <a:r>
              <a:rPr lang="pt-BR" dirty="0" smtClean="0"/>
              <a:t>? (MA S = 32,1 g e O = 16 g) </a:t>
            </a:r>
          </a:p>
          <a:p>
            <a:pPr algn="just"/>
            <a:r>
              <a:rPr lang="pt-BR" dirty="0" smtClean="0"/>
              <a:t>Qual é a massa de 0,674 mol de moléculas de </a:t>
            </a:r>
            <a:r>
              <a:rPr lang="pt-BR" dirty="0" err="1" smtClean="0"/>
              <a:t>hexaóxido</a:t>
            </a:r>
            <a:r>
              <a:rPr lang="pt-BR" dirty="0" smtClean="0"/>
              <a:t> de </a:t>
            </a:r>
            <a:r>
              <a:rPr lang="pt-BR" dirty="0" err="1" smtClean="0"/>
              <a:t>tetrafósforo</a:t>
            </a:r>
            <a:r>
              <a:rPr lang="pt-BR" dirty="0" smtClean="0"/>
              <a:t> (P</a:t>
            </a:r>
            <a:r>
              <a:rPr lang="pt-BR" baseline="-25000" dirty="0" smtClean="0"/>
              <a:t>4</a:t>
            </a:r>
            <a:r>
              <a:rPr lang="pt-BR" dirty="0" smtClean="0"/>
              <a:t>O</a:t>
            </a:r>
            <a:r>
              <a:rPr lang="pt-BR" baseline="-25000" dirty="0" smtClean="0"/>
              <a:t>6</a:t>
            </a:r>
            <a:r>
              <a:rPr lang="pt-BR" dirty="0" smtClean="0"/>
              <a:t>)? ( MA P =31g e O = 16g) R= 148g</a:t>
            </a:r>
          </a:p>
          <a:p>
            <a:pPr algn="just"/>
            <a:r>
              <a:rPr lang="pt-BR" dirty="0" smtClean="0"/>
              <a:t>A fórmula molecular da cafeína é C</a:t>
            </a:r>
            <a:r>
              <a:rPr lang="pt-BR" baseline="-25000" dirty="0" smtClean="0"/>
              <a:t>8</a:t>
            </a:r>
            <a:r>
              <a:rPr lang="pt-BR" dirty="0" smtClean="0"/>
              <a:t>H</a:t>
            </a:r>
            <a:r>
              <a:rPr lang="pt-BR" baseline="-25000" dirty="0" smtClean="0"/>
              <a:t>10</a:t>
            </a:r>
            <a:r>
              <a:rPr lang="pt-BR" dirty="0" smtClean="0"/>
              <a:t>O</a:t>
            </a:r>
            <a:r>
              <a:rPr lang="pt-BR" baseline="-25000" dirty="0" smtClean="0"/>
              <a:t>2</a:t>
            </a:r>
            <a:r>
              <a:rPr lang="pt-BR" dirty="0" smtClean="0"/>
              <a:t>N</a:t>
            </a:r>
            <a:r>
              <a:rPr lang="pt-BR" baseline="-25000" dirty="0" smtClean="0"/>
              <a:t>4</a:t>
            </a:r>
            <a:r>
              <a:rPr lang="pt-BR" dirty="0" smtClean="0"/>
              <a:t>. Em uma amostra contendo 0,150 mol de moléculas de cafeína, quantos mols de átomos de C, H, O e N estão presentes?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txBody>
          <a:bodyPr/>
          <a:lstStyle/>
          <a:p>
            <a:r>
              <a:rPr lang="pt-BR" dirty="0" smtClean="0"/>
              <a:t>Quantos mols de átomos de Na, S e O estão presentes em 3,45 x 10</a:t>
            </a:r>
            <a:r>
              <a:rPr lang="pt-BR" baseline="30000" dirty="0" smtClean="0"/>
              <a:t>-2 </a:t>
            </a:r>
            <a:r>
              <a:rPr lang="pt-BR" dirty="0" smtClean="0"/>
              <a:t>mol de Na</a:t>
            </a:r>
            <a:r>
              <a:rPr lang="pt-BR" baseline="-25000" dirty="0" smtClean="0"/>
              <a:t>2</a:t>
            </a:r>
            <a:r>
              <a:rPr lang="pt-BR" dirty="0" smtClean="0"/>
              <a:t>SO</a:t>
            </a:r>
            <a:r>
              <a:rPr lang="pt-BR" baseline="-25000" dirty="0" smtClean="0"/>
              <a:t>3</a:t>
            </a:r>
            <a:r>
              <a:rPr lang="pt-BR" dirty="0" smtClean="0"/>
              <a:t>?</a:t>
            </a:r>
          </a:p>
          <a:p>
            <a:r>
              <a:rPr lang="pt-BR" dirty="0" smtClean="0"/>
              <a:t>R = 6,90 x10</a:t>
            </a:r>
            <a:r>
              <a:rPr lang="pt-BR" baseline="30000" dirty="0" smtClean="0"/>
              <a:t>-2</a:t>
            </a:r>
            <a:r>
              <a:rPr lang="pt-BR" dirty="0" smtClean="0"/>
              <a:t> mol de átomos de Na, 3,45 x 10</a:t>
            </a:r>
            <a:r>
              <a:rPr lang="pt-BR" baseline="30000" dirty="0" smtClean="0"/>
              <a:t>-2</a:t>
            </a:r>
            <a:r>
              <a:rPr lang="pt-BR" dirty="0" smtClean="0"/>
              <a:t> mol de átomos de S e 1,04 x 10</a:t>
            </a:r>
            <a:r>
              <a:rPr lang="pt-BR" baseline="30000" dirty="0" smtClean="0"/>
              <a:t>-1</a:t>
            </a:r>
            <a:r>
              <a:rPr lang="pt-BR" dirty="0" smtClean="0"/>
              <a:t> mol de átomos de 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Fórmulas Químicas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Usada para representar uma substância;</a:t>
            </a:r>
          </a:p>
          <a:p>
            <a:pPr algn="just"/>
            <a:r>
              <a:rPr lang="pt-BR" dirty="0" smtClean="0"/>
              <a:t>Quantitativamente: </a:t>
            </a:r>
          </a:p>
          <a:p>
            <a:pPr algn="just"/>
            <a:r>
              <a:rPr lang="pt-BR" dirty="0" smtClean="0"/>
              <a:t> (1) indica o número de cada tipo de átomo em uma molécula;</a:t>
            </a:r>
          </a:p>
          <a:p>
            <a:pPr algn="just"/>
            <a:r>
              <a:rPr lang="pt-BR" dirty="0" smtClean="0"/>
              <a:t>(2) representa um mol de moléculas de uma substância;</a:t>
            </a:r>
          </a:p>
          <a:p>
            <a:pPr algn="just"/>
            <a:r>
              <a:rPr lang="pt-BR" dirty="0" smtClean="0"/>
              <a:t>(3) descreve a composição de uma substância especificando o número de mols de átomos de cada elemento em um mol de moléculas.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Fórmulas químicas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fórmula percentual ou centesimal indica a massa de cada elemento químico que existe em 100 partes de massa (100 g, 100 kg) da substância.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Exemplo: </a:t>
            </a:r>
            <a:r>
              <a:rPr lang="pt-BR" b="1" dirty="0" smtClean="0"/>
              <a:t>Determine a fórmula percentual de um sal inorgânico, sendo que a análise de sua amostra indicou que em 50 g dessa substância existem 20 g de cálcio, 6 g de carbono e 24 g de oxigênio.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143000"/>
          </a:xfrm>
        </p:spPr>
        <p:txBody>
          <a:bodyPr/>
          <a:lstStyle/>
          <a:p>
            <a:pPr algn="ctr"/>
            <a:r>
              <a:rPr lang="pt-BR" dirty="0" smtClean="0"/>
              <a:t>Fórmula Mínima ou empírica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Essa fórmula indica a proporção mínima, em número de mol (números inteiros), entre os elementos que constituem uma substância.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Exemplo:</a:t>
            </a:r>
          </a:p>
          <a:p>
            <a:pPr algn="just"/>
            <a:r>
              <a:rPr lang="pt-BR" dirty="0" smtClean="0"/>
              <a:t>O </a:t>
            </a:r>
            <a:r>
              <a:rPr lang="pt-BR" dirty="0" err="1" smtClean="0"/>
              <a:t>pirofosfato</a:t>
            </a:r>
            <a:r>
              <a:rPr lang="pt-BR" dirty="0" smtClean="0"/>
              <a:t> de sódio é composto de 1,84 g de sódio, 1,24 g de fósforo e 2,24 g de oxigênio. Qual é a fórmula mínima desse composto? </a:t>
            </a:r>
          </a:p>
          <a:p>
            <a:pPr algn="just"/>
            <a:r>
              <a:rPr lang="pt-BR" dirty="0" smtClean="0"/>
              <a:t>Dados: Na=23g; P=31g; O=16g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/>
          <a:lstStyle/>
          <a:p>
            <a:pPr algn="ctr"/>
            <a:r>
              <a:rPr lang="pt-BR" dirty="0" smtClean="0"/>
              <a:t>Fórmula molecular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Essa fórmula indica a quantidade real em que os átomos de cada elemento aparecem na molécula.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Átomos e moléculas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Átomo:  é a unidade fundamental de um elemento;</a:t>
            </a:r>
          </a:p>
          <a:p>
            <a:pPr algn="just"/>
            <a:r>
              <a:rPr lang="pt-BR" dirty="0" smtClean="0"/>
              <a:t>Todos os átomos de um elemento são idênticos em quase todos os aspectos;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Moléculas: são agrupamentos de 2 ou mais átomos;</a:t>
            </a:r>
          </a:p>
          <a:p>
            <a:pPr algn="just"/>
            <a:r>
              <a:rPr lang="pt-BR" dirty="0" smtClean="0"/>
              <a:t>No interior da molécula os átomos componentes permanecem juntos por forças chamadas </a:t>
            </a:r>
            <a:r>
              <a:rPr lang="pt-BR" i="1" dirty="0" smtClean="0"/>
              <a:t>ligações químicas.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Massa atômica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Toda a medida é na realidade uma comparação com um padrão escolhido adequadamente;</a:t>
            </a:r>
          </a:p>
          <a:p>
            <a:pPr algn="just"/>
            <a:r>
              <a:rPr lang="pt-BR" dirty="0" smtClean="0"/>
              <a:t>Átomos são unidades extremamente pequenas não sendo possível medir suas massas diretamente;</a:t>
            </a:r>
          </a:p>
          <a:p>
            <a:pPr algn="just"/>
            <a:r>
              <a:rPr lang="pt-BR" dirty="0" smtClean="0"/>
              <a:t>Mas é possível estabelecer uma relação entre as massas dos átomos de diferentes elementos químicos;</a:t>
            </a:r>
          </a:p>
          <a:p>
            <a:pPr algn="just"/>
            <a:r>
              <a:rPr lang="pt-BR" dirty="0" smtClean="0"/>
              <a:t>Primeiramente o hidrogênio (o elemento de menor densidade) foi escolhido como “padrão”e, como instrumento de medida foram usadas as reações químicas.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Massa Atômica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Fazendo-se reagir hidrogênio com carbono, chegou-se a conclusão de que o carbono tem massa 12 vezes maior que a massa do hidrogênio. Assim a massa do hidrogênio tem valor 1 e a do carbono 12.</a:t>
            </a:r>
          </a:p>
          <a:p>
            <a:pPr algn="just"/>
            <a:r>
              <a:rPr lang="pt-BR" dirty="0" smtClean="0"/>
              <a:t>Da mesma maneira, concluiu-se que o oxigênio tem massa 16 vezes maior que o hidrogênio, o enxofre 32 ...;</a:t>
            </a:r>
          </a:p>
          <a:p>
            <a:pPr algn="just"/>
            <a:r>
              <a:rPr lang="pt-BR" dirty="0" smtClean="0"/>
              <a:t>Mas...</a:t>
            </a:r>
          </a:p>
          <a:p>
            <a:pPr algn="just"/>
            <a:r>
              <a:rPr lang="pt-BR" dirty="0" smtClean="0"/>
              <a:t>Nessa época o fenômeno da </a:t>
            </a:r>
            <a:r>
              <a:rPr lang="pt-BR" dirty="0" err="1" smtClean="0"/>
              <a:t>isotopia</a:t>
            </a:r>
            <a:r>
              <a:rPr lang="pt-BR" dirty="0" smtClean="0"/>
              <a:t> não era conhecido;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Massa atômica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Era necessário escolher um outro padrão, dessa vez um isótopo específico;</a:t>
            </a:r>
          </a:p>
          <a:p>
            <a:pPr algn="just"/>
            <a:r>
              <a:rPr lang="pt-BR" dirty="0" smtClean="0"/>
              <a:t>O padrão escolhido e aceito atualmente é exatamente: é 1/12 da massa do isótopo de carbono mais comum – </a:t>
            </a:r>
            <a:r>
              <a:rPr lang="pt-BR" baseline="30000" dirty="0" smtClean="0"/>
              <a:t>12</a:t>
            </a:r>
            <a:r>
              <a:rPr lang="pt-BR" dirty="0" smtClean="0"/>
              <a:t>C;</a:t>
            </a:r>
          </a:p>
          <a:p>
            <a:pPr algn="just"/>
            <a:r>
              <a:rPr lang="pt-BR" dirty="0" smtClean="0"/>
              <a:t>Esse padrão é também conhecido como unidade unificada de massa atômica e recebe o símbolo </a:t>
            </a:r>
            <a:r>
              <a:rPr lang="pt-BR" b="1" dirty="0" smtClean="0"/>
              <a:t>u </a:t>
            </a:r>
            <a:r>
              <a:rPr lang="pt-BR" dirty="0" smtClean="0"/>
              <a:t>de acordo com o SI</a:t>
            </a:r>
          </a:p>
          <a:p>
            <a:pPr algn="just"/>
            <a:endParaRPr lang="pt-BR" b="1" dirty="0" smtClean="0"/>
          </a:p>
          <a:p>
            <a:pPr algn="just"/>
            <a:r>
              <a:rPr lang="pt-BR" b="1" dirty="0" smtClean="0"/>
              <a:t>1 u corresponde a 1,66054 . 10</a:t>
            </a:r>
            <a:r>
              <a:rPr lang="pt-BR" b="1" baseline="30000" dirty="0" smtClean="0"/>
              <a:t>-24</a:t>
            </a:r>
            <a:r>
              <a:rPr lang="pt-BR" b="1" dirty="0" smtClean="0"/>
              <a:t> g.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Massas moleculares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É a soma das massas de seus átomos componentes e é chamada </a:t>
            </a:r>
            <a:r>
              <a:rPr lang="pt-BR" i="1" dirty="0" smtClean="0"/>
              <a:t>massa molecular (massa de fórmula)</a:t>
            </a:r>
            <a:r>
              <a:rPr lang="pt-BR" dirty="0" smtClean="0"/>
              <a:t>;</a:t>
            </a:r>
          </a:p>
          <a:p>
            <a:pPr algn="just"/>
            <a:r>
              <a:rPr lang="pt-BR" dirty="0" smtClean="0"/>
              <a:t>Exemplo: C</a:t>
            </a:r>
            <a:r>
              <a:rPr lang="pt-BR" baseline="-25000" dirty="0" smtClean="0"/>
              <a:t>2;</a:t>
            </a:r>
            <a:r>
              <a:rPr lang="pt-BR" dirty="0" smtClean="0"/>
              <a:t>H</a:t>
            </a:r>
            <a:r>
              <a:rPr lang="pt-BR" baseline="-25000" dirty="0" smtClean="0"/>
              <a:t>4</a:t>
            </a:r>
            <a:r>
              <a:rPr lang="pt-BR" dirty="0" smtClean="0"/>
              <a:t> = 28,0 u;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Massa do </a:t>
            </a:r>
            <a:r>
              <a:rPr lang="pt-BR" dirty="0" err="1" smtClean="0"/>
              <a:t>Parathion</a:t>
            </a:r>
            <a:r>
              <a:rPr lang="pt-BR" dirty="0" smtClean="0"/>
              <a:t> (C</a:t>
            </a:r>
            <a:r>
              <a:rPr lang="pt-BR" baseline="-25000" dirty="0" smtClean="0"/>
              <a:t>10</a:t>
            </a:r>
            <a:r>
              <a:rPr lang="pt-BR" dirty="0" smtClean="0"/>
              <a:t>H</a:t>
            </a:r>
            <a:r>
              <a:rPr lang="pt-BR" baseline="-25000" dirty="0" smtClean="0"/>
              <a:t>14</a:t>
            </a:r>
            <a:r>
              <a:rPr lang="pt-BR" dirty="0" smtClean="0"/>
              <a:t>O</a:t>
            </a:r>
            <a:r>
              <a:rPr lang="pt-BR" baseline="-25000" dirty="0" smtClean="0"/>
              <a:t>5</a:t>
            </a:r>
            <a:r>
              <a:rPr lang="pt-BR" dirty="0" smtClean="0"/>
              <a:t>NSP)</a:t>
            </a:r>
          </a:p>
          <a:p>
            <a:pPr algn="just"/>
            <a:r>
              <a:rPr lang="pt-BR" dirty="0" smtClean="0"/>
              <a:t>Massa do sulfato de alumínio – Al</a:t>
            </a:r>
            <a:r>
              <a:rPr lang="pt-BR" baseline="-25000" dirty="0" smtClean="0"/>
              <a:t>2</a:t>
            </a:r>
            <a:r>
              <a:rPr lang="pt-BR" dirty="0" smtClean="0"/>
              <a:t>(SO</a:t>
            </a:r>
            <a:r>
              <a:rPr lang="pt-BR" baseline="-25000" dirty="0" smtClean="0"/>
              <a:t>4</a:t>
            </a:r>
            <a:r>
              <a:rPr lang="pt-BR" dirty="0" smtClean="0"/>
              <a:t>)</a:t>
            </a:r>
            <a:r>
              <a:rPr lang="pt-BR" baseline="-25000" dirty="0" smtClean="0"/>
              <a:t>3</a:t>
            </a:r>
            <a:r>
              <a:rPr lang="pt-BR" dirty="0" smtClean="0"/>
              <a:t>;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número de </a:t>
            </a:r>
            <a:r>
              <a:rPr lang="pt-BR" dirty="0" err="1" smtClean="0"/>
              <a:t>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Um único átomo é tão pequeno que, para que uma amostra de matéria possa ser vista e manipulada, esta precisa consistir em um enorme número de átomos;</a:t>
            </a:r>
          </a:p>
          <a:p>
            <a:pPr algn="just"/>
            <a:r>
              <a:rPr lang="pt-BR" dirty="0" smtClean="0"/>
              <a:t>É conveniente especificar um número total de átomos em uma amostra, não como átomos individuais, mas como “pacotes”;</a:t>
            </a:r>
          </a:p>
          <a:p>
            <a:pPr algn="just"/>
            <a:r>
              <a:rPr lang="pt-BR" dirty="0" smtClean="0"/>
              <a:t>Exemplo: indicamos o número de ovos em uma cartela por dúzia (=12);</a:t>
            </a:r>
          </a:p>
          <a:p>
            <a:pPr algn="just"/>
            <a:r>
              <a:rPr lang="pt-BR" dirty="0" smtClean="0"/>
              <a:t>A “dúzia química” é um número muito grande!;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número de </a:t>
            </a:r>
            <a:r>
              <a:rPr lang="pt-BR" dirty="0" err="1" smtClean="0"/>
              <a:t>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Exemplo: pela tabela, a massa atômica de O = 16u, ou seja, a massa de um único átomo de oxigênio é 16 u.;</a:t>
            </a:r>
          </a:p>
          <a:p>
            <a:pPr algn="just"/>
            <a:r>
              <a:rPr lang="pt-BR" dirty="0" smtClean="0"/>
              <a:t>Um grupo ou coleção de átomos de O consistindo em um número extremamente grande de átomos = 16 g;</a:t>
            </a:r>
          </a:p>
          <a:p>
            <a:pPr algn="just"/>
            <a:r>
              <a:rPr lang="pt-BR" dirty="0" smtClean="0"/>
              <a:t>O número de átomos desse grupo será 6,02x10</a:t>
            </a:r>
            <a:r>
              <a:rPr lang="pt-BR" baseline="30000" dirty="0" smtClean="0"/>
              <a:t>23 </a:t>
            </a:r>
          </a:p>
          <a:p>
            <a:pPr algn="just"/>
            <a:r>
              <a:rPr lang="pt-BR" dirty="0" smtClean="0"/>
              <a:t>Resumindo: um átomo de oxigênio tem uma massa de 16 u e um grupo ou coleção de 6,02x10</a:t>
            </a:r>
            <a:r>
              <a:rPr lang="pt-BR" baseline="30000" dirty="0" smtClean="0"/>
              <a:t>23</a:t>
            </a:r>
            <a:r>
              <a:rPr lang="pt-BR" dirty="0" smtClean="0"/>
              <a:t> átomos de O tem uma massa de 16 g;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número de </a:t>
            </a:r>
            <a:r>
              <a:rPr lang="pt-BR" dirty="0" err="1" smtClean="0"/>
              <a:t>avogadro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número 6,02x10</a:t>
            </a:r>
            <a:r>
              <a:rPr lang="pt-BR" baseline="30000" dirty="0" smtClean="0"/>
              <a:t>23</a:t>
            </a:r>
            <a:r>
              <a:rPr lang="pt-BR" dirty="0" smtClean="0"/>
              <a:t> é um número importante ao qual é dado um nome muito especial</a:t>
            </a:r>
            <a:endParaRPr lang="pt-BR" dirty="0"/>
          </a:p>
        </p:txBody>
      </p:sp>
      <p:pic>
        <p:nvPicPr>
          <p:cNvPr id="4" name="Imagem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2714620"/>
            <a:ext cx="5331391" cy="278608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714348" y="5786454"/>
            <a:ext cx="7286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Foi um dos primeiros cientistas a distinguir átomos e moléculas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262</TotalTime>
  <Words>1142</Words>
  <Application>Microsoft Office PowerPoint</Application>
  <PresentationFormat>Apresentação na tela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Balcão Envidraçado</vt:lpstr>
      <vt:lpstr>Química geral 1</vt:lpstr>
      <vt:lpstr>Átomos e moléculas</vt:lpstr>
      <vt:lpstr>Massa atômica</vt:lpstr>
      <vt:lpstr>Massa Atômica</vt:lpstr>
      <vt:lpstr>Massa atômica</vt:lpstr>
      <vt:lpstr>Massas moleculares</vt:lpstr>
      <vt:lpstr>O número de avogadro</vt:lpstr>
      <vt:lpstr>O número de avogadro</vt:lpstr>
      <vt:lpstr>O número de avogadro</vt:lpstr>
      <vt:lpstr>Mols de átomos</vt:lpstr>
      <vt:lpstr>Exemplos</vt:lpstr>
      <vt:lpstr>Exemplos</vt:lpstr>
      <vt:lpstr>Mols de moléculas</vt:lpstr>
      <vt:lpstr>Exemplo</vt:lpstr>
      <vt:lpstr>Fórmulas Químicas</vt:lpstr>
      <vt:lpstr>Fórmulas químicas</vt:lpstr>
      <vt:lpstr>Fórmula Mínima ou empírica</vt:lpstr>
      <vt:lpstr>Fórmula molecular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Química geral 1</dc:title>
  <dc:creator>Usuario</dc:creator>
  <cp:lastModifiedBy>Usuario</cp:lastModifiedBy>
  <cp:revision>34</cp:revision>
  <dcterms:created xsi:type="dcterms:W3CDTF">2015-05-14T12:50:42Z</dcterms:created>
  <dcterms:modified xsi:type="dcterms:W3CDTF">2015-05-19T00:25:50Z</dcterms:modified>
</cp:coreProperties>
</file>