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1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7868F89-F12B-4FF7-A40D-4AB09B8AD597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DA57E9C-41E5-4A2C-9332-23CAEB568B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8F89-F12B-4FF7-A40D-4AB09B8AD597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7E9C-41E5-4A2C-9332-23CAEB568B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8F89-F12B-4FF7-A40D-4AB09B8AD597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7E9C-41E5-4A2C-9332-23CAEB568B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7868F89-F12B-4FF7-A40D-4AB09B8AD597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DA57E9C-41E5-4A2C-9332-23CAEB568BF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7868F89-F12B-4FF7-A40D-4AB09B8AD597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DA57E9C-41E5-4A2C-9332-23CAEB568B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8F89-F12B-4FF7-A40D-4AB09B8AD597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7E9C-41E5-4A2C-9332-23CAEB568BF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8F89-F12B-4FF7-A40D-4AB09B8AD597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7E9C-41E5-4A2C-9332-23CAEB568BF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868F89-F12B-4FF7-A40D-4AB09B8AD597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A57E9C-41E5-4A2C-9332-23CAEB568BF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8F89-F12B-4FF7-A40D-4AB09B8AD597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7E9C-41E5-4A2C-9332-23CAEB568B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7868F89-F12B-4FF7-A40D-4AB09B8AD597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DA57E9C-41E5-4A2C-9332-23CAEB568BF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868F89-F12B-4FF7-A40D-4AB09B8AD597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A57E9C-41E5-4A2C-9332-23CAEB568BF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7868F89-F12B-4FF7-A40D-4AB09B8AD597}" type="datetimeFigureOut">
              <a:rPr lang="pt-BR" smtClean="0"/>
              <a:pPr/>
              <a:t>15/06/2015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DA57E9C-41E5-4A2C-9332-23CAEB568BF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46" y="1000108"/>
            <a:ext cx="5929354" cy="302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14744" y="3714752"/>
            <a:ext cx="3929090" cy="1470025"/>
          </a:xfrm>
        </p:spPr>
        <p:txBody>
          <a:bodyPr/>
          <a:lstStyle/>
          <a:p>
            <a:pPr algn="ctr"/>
            <a:r>
              <a:rPr lang="pt-BR" dirty="0" smtClean="0"/>
              <a:t>Química Geral 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86116" y="5357826"/>
            <a:ext cx="4900602" cy="928694"/>
          </a:xfrm>
        </p:spPr>
        <p:txBody>
          <a:bodyPr/>
          <a:lstStyle/>
          <a:p>
            <a:pPr algn="ctr"/>
            <a:r>
              <a:rPr lang="pt-BR" dirty="0" smtClean="0"/>
              <a:t>Dualidade partícula onda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873752"/>
          </a:xfrm>
        </p:spPr>
        <p:txBody>
          <a:bodyPr/>
          <a:lstStyle/>
          <a:p>
            <a:pPr algn="just"/>
            <a:r>
              <a:rPr lang="pt-BR" dirty="0" smtClean="0"/>
              <a:t>Que radiação tem maior comprimento de onda, a luz vermelha de </a:t>
            </a:r>
            <a:r>
              <a:rPr lang="pt-BR" dirty="0" err="1" smtClean="0"/>
              <a:t>frequência</a:t>
            </a:r>
            <a:r>
              <a:rPr lang="pt-BR" dirty="0" smtClean="0"/>
              <a:t> 4,3 x 10</a:t>
            </a:r>
            <a:r>
              <a:rPr lang="pt-BR" baseline="30000" dirty="0" smtClean="0"/>
              <a:t>14</a:t>
            </a:r>
            <a:r>
              <a:rPr lang="pt-BR" dirty="0" smtClean="0"/>
              <a:t> Hz ou a luz azul, de </a:t>
            </a:r>
            <a:r>
              <a:rPr lang="pt-BR" dirty="0" err="1" smtClean="0"/>
              <a:t>frequência</a:t>
            </a:r>
            <a:r>
              <a:rPr lang="pt-BR" dirty="0" smtClean="0"/>
              <a:t> 6,4 x 10</a:t>
            </a:r>
            <a:r>
              <a:rPr lang="pt-BR" baseline="30000" dirty="0" smtClean="0"/>
              <a:t>14</a:t>
            </a:r>
            <a:r>
              <a:rPr lang="pt-BR" dirty="0" smtClean="0"/>
              <a:t> Hz? (1 </a:t>
            </a:r>
            <a:r>
              <a:rPr lang="pt-BR" dirty="0" err="1" smtClean="0"/>
              <a:t>nm</a:t>
            </a:r>
            <a:r>
              <a:rPr lang="pt-BR" dirty="0" smtClean="0"/>
              <a:t>=10</a:t>
            </a:r>
            <a:r>
              <a:rPr lang="pt-BR" baseline="30000" dirty="0" smtClean="0"/>
              <a:t>-9</a:t>
            </a:r>
            <a:r>
              <a:rPr lang="pt-BR" dirty="0" smtClean="0"/>
              <a:t> m)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Calcule os comprimentos de onda das luzes de trânsito que mudam. Suponha que as </a:t>
            </a:r>
            <a:r>
              <a:rPr lang="pt-BR" dirty="0" err="1" smtClean="0"/>
              <a:t>frequências</a:t>
            </a:r>
            <a:r>
              <a:rPr lang="pt-BR" dirty="0" smtClean="0"/>
              <a:t> sejam verde: 5,75 x 10</a:t>
            </a:r>
            <a:r>
              <a:rPr lang="pt-BR" baseline="30000" dirty="0" smtClean="0"/>
              <a:t>14</a:t>
            </a:r>
            <a:r>
              <a:rPr lang="pt-BR" dirty="0" smtClean="0"/>
              <a:t> Hz; amarelo 5,15 x 10</a:t>
            </a:r>
            <a:r>
              <a:rPr lang="pt-BR" baseline="30000" dirty="0" smtClean="0"/>
              <a:t>14</a:t>
            </a:r>
            <a:r>
              <a:rPr lang="pt-BR" dirty="0" smtClean="0"/>
              <a:t> Hz e vermelho, 4,27 x 10</a:t>
            </a:r>
            <a:r>
              <a:rPr lang="pt-BR" baseline="30000" dirty="0" smtClean="0"/>
              <a:t>14</a:t>
            </a:r>
            <a:r>
              <a:rPr lang="pt-BR" dirty="0" smtClean="0"/>
              <a:t> Hz.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Qual o comprimento de onda utilizado por uma estação de rádio que transmite em 98,4 Hz?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Espectroscopia atômica</a:t>
            </a:r>
            <a:endParaRPr lang="pt-BR" dirty="0"/>
          </a:p>
        </p:txBody>
      </p:sp>
      <p:pic>
        <p:nvPicPr>
          <p:cNvPr id="4" name="Espaço Reservado para Conteúdo 3" descr="decomposicao_da_luz_com_prism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1928802"/>
            <a:ext cx="6836840" cy="1785950"/>
          </a:xfrm>
        </p:spPr>
      </p:pic>
      <p:sp>
        <p:nvSpPr>
          <p:cNvPr id="5" name="CaixaDeTexto 4"/>
          <p:cNvSpPr txBox="1"/>
          <p:nvPr/>
        </p:nvSpPr>
        <p:spPr>
          <a:xfrm>
            <a:off x="6429388" y="385762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Dispersão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Espectrometria atômica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873752"/>
          </a:xfrm>
        </p:spPr>
        <p:txBody>
          <a:bodyPr/>
          <a:lstStyle/>
          <a:p>
            <a:pPr algn="just"/>
            <a:r>
              <a:rPr lang="pt-BR" dirty="0" smtClean="0"/>
              <a:t>Quando a eletricidade passa através do gás hidrogênio (arco elétrico), ou quando gás é aquecido a uma alta temperatura, o hidrogênio emite luz;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Quanto sua luz atravessa um prisma, o resultado não é um espectro contínuo, mas um conjunto de linhas distintas, cada uma produzida pela luz de um comprimento de onda discreta.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Espectroscopia atômica</a:t>
            </a:r>
            <a:endParaRPr lang="pt-BR" dirty="0"/>
          </a:p>
        </p:txBody>
      </p:sp>
      <p:pic>
        <p:nvPicPr>
          <p:cNvPr id="4" name="Espaço Reservado para Conteúdo 3" descr="fig0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88961" y="1600200"/>
            <a:ext cx="5508903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espectrofotometria_atomica_espectrofotometro_emissao_atomica(icp)perkin_elmer_optima_7300_d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4357688" cy="3268266"/>
          </a:xfrm>
          <a:prstGeom prst="rect">
            <a:avLst/>
          </a:prstGeom>
        </p:spPr>
      </p:pic>
      <p:pic>
        <p:nvPicPr>
          <p:cNvPr id="5" name="Imagem 4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508" y="3571876"/>
            <a:ext cx="4291772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Séries de </a:t>
            </a:r>
            <a:r>
              <a:rPr lang="pt-BR" dirty="0" err="1" smtClean="0"/>
              <a:t>Balmer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J. J. </a:t>
            </a:r>
            <a:r>
              <a:rPr lang="pt-BR" dirty="0" err="1" smtClean="0"/>
              <a:t>Balmer</a:t>
            </a:r>
            <a:r>
              <a:rPr lang="pt-BR" dirty="0" smtClean="0"/>
              <a:t>: estudou as linhas espectrais encontradas na região do visível.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Os comprimentos de onda das luz responsáveis pelas linhas do espectro de hidrogênio estão relacionados pela equação: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Outras séries espectrais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Séries de </a:t>
            </a:r>
            <a:r>
              <a:rPr lang="pt-BR" dirty="0" err="1" smtClean="0"/>
              <a:t>Lyman</a:t>
            </a:r>
            <a:r>
              <a:rPr lang="pt-BR" dirty="0" smtClean="0"/>
              <a:t>: ultravioleta</a:t>
            </a:r>
          </a:p>
          <a:p>
            <a:r>
              <a:rPr lang="pt-BR" dirty="0" smtClean="0"/>
              <a:t>Séries de </a:t>
            </a:r>
            <a:r>
              <a:rPr lang="pt-BR" dirty="0" err="1" smtClean="0"/>
              <a:t>Paschen</a:t>
            </a:r>
            <a:r>
              <a:rPr lang="pt-BR" dirty="0" smtClean="0"/>
              <a:t>: no infravermelho.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Podem ser calculadas pela equação de </a:t>
            </a:r>
            <a:r>
              <a:rPr lang="pt-BR" dirty="0" err="1" smtClean="0"/>
              <a:t>Rydberg</a:t>
            </a:r>
            <a:r>
              <a:rPr lang="pt-BR" dirty="0" smtClean="0"/>
              <a:t>: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series_espectrais_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523254"/>
            <a:ext cx="5731095" cy="332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Calcule o comprimento de onda da radiação emitida por um átomo de hidrogênio para n1= 2 e n2 = 3. Identifique a linha espectral na figura do espectro de hidrogênio.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 átomo de Bohr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Dilema do átomo estável.</a:t>
            </a:r>
          </a:p>
          <a:p>
            <a:pPr algn="just"/>
            <a:r>
              <a:rPr lang="pt-BR" dirty="0" smtClean="0"/>
              <a:t>Bohr começou admitindo que um gás emite luz quando uma corrente elétrica passa através deste;</a:t>
            </a:r>
          </a:p>
          <a:p>
            <a:pPr algn="just"/>
            <a:r>
              <a:rPr lang="pt-BR" dirty="0" smtClean="0"/>
              <a:t>Elétrons em seus átomos primeiro absorvem energia da eletricidade e posteriormente a liberam na forma de luz.</a:t>
            </a:r>
          </a:p>
          <a:p>
            <a:pPr algn="just"/>
            <a:r>
              <a:rPr lang="pt-BR" dirty="0" smtClean="0"/>
              <a:t>Ele imaginou que essa energia emitida é limitada para um certo comprimento de onda.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/>
          <a:lstStyle/>
          <a:p>
            <a:pPr algn="ctr"/>
            <a:r>
              <a:rPr lang="pt-BR" dirty="0" smtClean="0"/>
              <a:t>O átomo de Bohr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Ele deduziu que em um átomo </a:t>
            </a:r>
            <a:r>
              <a:rPr lang="pt-BR" b="1" dirty="0" smtClean="0"/>
              <a:t>um elétron não está livre para ter qualquer quantidade de energia;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Um elétron em um átomo pode ter somente certas quantidades específicas de energia – energia quantizada.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1143000"/>
          </a:xfrm>
        </p:spPr>
        <p:txBody>
          <a:bodyPr/>
          <a:lstStyle/>
          <a:p>
            <a:pPr algn="ctr"/>
            <a:r>
              <a:rPr lang="pt-BR" dirty="0" smtClean="0"/>
              <a:t>Elétrons em átomos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Modelo atômico de Rutherford: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“Átomo tinha uma estrutura planetária”</a:t>
            </a:r>
            <a:endParaRPr lang="pt-BR" dirty="0"/>
          </a:p>
        </p:txBody>
      </p:sp>
      <p:pic>
        <p:nvPicPr>
          <p:cNvPr id="4" name="Imagem 3" descr="las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000372"/>
            <a:ext cx="3333750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No início do século XX, os físicos Max Planck e Albert Einstein mostraram independentemente que todas as radiações eletromagnéticas comportavam-se como se fosse compostas de minúsculos pacotes de energia chamados </a:t>
            </a:r>
            <a:r>
              <a:rPr lang="pt-BR" b="1" dirty="0" smtClean="0"/>
              <a:t>fótons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E, mostraram que cada fóton tinha uma energia que é proporcional à </a:t>
            </a:r>
            <a:r>
              <a:rPr lang="pt-BR" dirty="0" err="1" smtClean="0"/>
              <a:t>frequência</a:t>
            </a:r>
            <a:r>
              <a:rPr lang="pt-BR" dirty="0" smtClean="0"/>
              <a:t> da radiação:</a:t>
            </a:r>
          </a:p>
          <a:p>
            <a:pPr algn="just"/>
            <a:endParaRPr lang="pt-BR" dirty="0" smtClean="0"/>
          </a:p>
          <a:p>
            <a:pPr algn="ctr"/>
            <a:r>
              <a:rPr lang="pt-BR" dirty="0" err="1" smtClean="0"/>
              <a:t>E</a:t>
            </a:r>
            <a:r>
              <a:rPr lang="pt-BR" baseline="-25000" dirty="0" err="1" smtClean="0"/>
              <a:t>fóton</a:t>
            </a:r>
            <a:r>
              <a:rPr lang="pt-BR" dirty="0" smtClean="0"/>
              <a:t>= h</a:t>
            </a:r>
            <a:r>
              <a:rPr lang="el-GR" dirty="0" smtClean="0"/>
              <a:t>υ</a:t>
            </a:r>
            <a:endParaRPr lang="pt-BR" dirty="0" smtClean="0"/>
          </a:p>
          <a:p>
            <a:pPr algn="just"/>
            <a:r>
              <a:rPr lang="pt-BR" dirty="0" smtClean="0"/>
              <a:t>h = constante de Planck = 6,63 x 10</a:t>
            </a:r>
            <a:r>
              <a:rPr lang="pt-BR" baseline="30000" dirty="0" smtClean="0"/>
              <a:t>-34</a:t>
            </a:r>
            <a:r>
              <a:rPr lang="pt-BR" dirty="0" smtClean="0"/>
              <a:t>Js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 átomo de Bohr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De todos os valores de energias quantizadas, um elétron em um átomo pode ter somente um valor de energia;</a:t>
            </a:r>
          </a:p>
          <a:p>
            <a:pPr algn="just"/>
            <a:r>
              <a:rPr lang="pt-BR" dirty="0" smtClean="0"/>
              <a:t>Estabeleceu que um átomo tem um conjunto de energias quantizadas -  níveis de energia;</a:t>
            </a:r>
          </a:p>
          <a:p>
            <a:pPr algn="just"/>
            <a:r>
              <a:rPr lang="pt-BR" dirty="0" smtClean="0"/>
              <a:t>Estado fundamental x estado excitado.</a:t>
            </a:r>
          </a:p>
          <a:p>
            <a:pPr algn="ctr"/>
            <a:r>
              <a:rPr lang="pt-BR" dirty="0" smtClean="0"/>
              <a:t>E </a:t>
            </a:r>
            <a:r>
              <a:rPr lang="pt-BR" baseline="-25000" dirty="0" smtClean="0"/>
              <a:t>fóton</a:t>
            </a:r>
            <a:r>
              <a:rPr lang="pt-BR" dirty="0" smtClean="0"/>
              <a:t> = E</a:t>
            </a:r>
            <a:r>
              <a:rPr lang="pt-BR" baseline="-25000" dirty="0" smtClean="0"/>
              <a:t>2 elétron </a:t>
            </a:r>
            <a:r>
              <a:rPr lang="pt-BR" dirty="0" smtClean="0"/>
              <a:t>– E</a:t>
            </a:r>
            <a:r>
              <a:rPr lang="pt-BR" baseline="-25000" dirty="0" smtClean="0"/>
              <a:t>1elétron</a:t>
            </a:r>
          </a:p>
          <a:p>
            <a:pPr algn="just"/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 átomo de Bohr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Teoria de </a:t>
            </a:r>
            <a:r>
              <a:rPr lang="pt-BR" dirty="0" err="1" smtClean="0"/>
              <a:t>bohr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Foi melhor aplicada ao átomo de hidrogênio;</a:t>
            </a:r>
          </a:p>
          <a:p>
            <a:pPr algn="just"/>
            <a:r>
              <a:rPr lang="pt-BR" dirty="0" smtClean="0"/>
              <a:t>Pode prever os comprimentos de onda que produzem as linhas no espectro de hidrogênio;</a:t>
            </a:r>
          </a:p>
          <a:p>
            <a:pPr algn="just"/>
            <a:r>
              <a:rPr lang="pt-BR" dirty="0" smtClean="0"/>
              <a:t>Obteve a energia quantizada de cada nível no átomo de hidrogênio;</a:t>
            </a:r>
            <a:endParaRPr lang="pt-BR" dirty="0"/>
          </a:p>
        </p:txBody>
      </p:sp>
      <p:pic>
        <p:nvPicPr>
          <p:cNvPr id="4" name="Imagem 3" descr="niveis_energ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714752"/>
            <a:ext cx="371475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204" cy="4873752"/>
          </a:xfrm>
        </p:spPr>
        <p:txBody>
          <a:bodyPr/>
          <a:lstStyle/>
          <a:p>
            <a:pPr algn="just"/>
            <a:r>
              <a:rPr lang="pt-BR" dirty="0" smtClean="0"/>
              <a:t>Desde que os níveis de energia mais alto e mais baixa d energia sejam quantizados, </a:t>
            </a:r>
            <a:r>
              <a:rPr lang="pt-BR" u="sng" dirty="0" smtClean="0"/>
              <a:t>a diferença de energia </a:t>
            </a:r>
            <a:r>
              <a:rPr lang="pt-BR" dirty="0" smtClean="0"/>
              <a:t>entre eles precisa também ser quantizada, como </a:t>
            </a:r>
            <a:r>
              <a:rPr lang="pt-BR" u="sng" dirty="0" smtClean="0"/>
              <a:t>precisa ser a energia de um fóton de energia eletromagnética irradiada</a:t>
            </a:r>
            <a:r>
              <a:rPr lang="pt-BR" dirty="0" smtClean="0"/>
              <a:t> quando o elétron cai de um nível mais alto para um mais baixo quantizado.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 átomo de Bohr</a:t>
            </a:r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4873752"/>
          </a:xfrm>
        </p:spPr>
        <p:txBody>
          <a:bodyPr/>
          <a:lstStyle/>
          <a:p>
            <a:pPr algn="just"/>
            <a:r>
              <a:rPr lang="pt-BR" dirty="0" smtClean="0"/>
              <a:t>O maior sucesso de Bohr reside no fato de que ele foi capaz não somente de deduzir a equação de </a:t>
            </a:r>
            <a:r>
              <a:rPr lang="pt-BR" dirty="0" err="1" smtClean="0"/>
              <a:t>Rydberg</a:t>
            </a:r>
            <a:r>
              <a:rPr lang="pt-BR" dirty="0" smtClean="0"/>
              <a:t>, mas também calcular um valor de R que concorda com o experimental para cinco algarismos significativos;</a:t>
            </a:r>
          </a:p>
          <a:p>
            <a:pPr algn="just"/>
            <a:r>
              <a:rPr lang="pt-BR" dirty="0" smtClean="0"/>
              <a:t>Pela suposição da quantização de energia do elétrons em um átomo de hidrogênio, Bohr foi capaz de obter todos os comprimentos de onda no espectro de linhas do hidrogênio;</a:t>
            </a:r>
          </a:p>
          <a:p>
            <a:pPr algn="just"/>
            <a:r>
              <a:rPr lang="pt-BR" dirty="0" smtClean="0"/>
              <a:t>Em 1913, tal concordância entre a teoria e a prática foi muito animadora para o mundo científico.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 átomo de Bohr</a:t>
            </a:r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O que Bohr disse sobre o que os elétrons estão fazendo em um átomo?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Ele propôs um modelo planetário modificado no qual cada nível de energia quantizado corresponde a uma órbita eletrônica circular, específica e estável com raio quantizado;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De acordo com Bohr, órbitas com raios grandes correspondem a níveis de energia altos;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O aspecto do modelo planetário de Bohr é uma das suas características mais fracas;</a:t>
            </a:r>
          </a:p>
          <a:p>
            <a:pPr algn="just"/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 átomo de Bohr</a:t>
            </a:r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Como Bohr encarou o fato de que elétrons em átomos não irradiam energia continuamente, o que causaria o colapso no átomo?</a:t>
            </a:r>
          </a:p>
          <a:p>
            <a:pPr algn="just"/>
            <a:r>
              <a:rPr lang="pt-BR" dirty="0" smtClean="0"/>
              <a:t>Em primeiro lugar: desde que a energia em um elétrons é quantizada, a radiação contínua não é</a:t>
            </a:r>
            <a:r>
              <a:rPr lang="pt-BR" dirty="0" smtClean="0"/>
              <a:t> </a:t>
            </a:r>
            <a:r>
              <a:rPr lang="pt-BR" dirty="0" smtClean="0"/>
              <a:t>possível;</a:t>
            </a:r>
          </a:p>
          <a:p>
            <a:pPr algn="just"/>
            <a:r>
              <a:rPr lang="pt-BR" dirty="0" smtClean="0"/>
              <a:t>Em segundo lugar: Bohr foi capaz de mostrar que a menor energia utilizável para um elétron não é zero;</a:t>
            </a:r>
          </a:p>
          <a:p>
            <a:pPr algn="just"/>
            <a:r>
              <a:rPr lang="pt-BR" dirty="0" smtClean="0"/>
              <a:t>Ele interpretou isto como significando que há um tamanho mínimo permitido para a órbita de um elétron.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 átomo de Bohr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Elétrons em Átomos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 smtClean="0"/>
              <a:t>O que fazem os elétrons?</a:t>
            </a:r>
          </a:p>
          <a:p>
            <a:r>
              <a:rPr lang="pt-BR" b="1" dirty="0" smtClean="0"/>
              <a:t>Dilema do átomo estável:</a:t>
            </a:r>
          </a:p>
          <a:p>
            <a:endParaRPr lang="pt-BR" b="1" dirty="0" smtClean="0"/>
          </a:p>
        </p:txBody>
      </p:sp>
      <p:pic>
        <p:nvPicPr>
          <p:cNvPr id="4" name="Imagem 3" descr="Dilema-Mor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928934"/>
            <a:ext cx="4429156" cy="331891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285984" y="342900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Parado?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143504" y="342900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Movimento?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/>
          <a:lstStyle/>
          <a:p>
            <a:r>
              <a:rPr lang="pt-BR" dirty="0" smtClean="0"/>
              <a:t>Possibilidade 1: o elétron está parado!</a:t>
            </a:r>
            <a:endParaRPr lang="pt-BR" dirty="0"/>
          </a:p>
        </p:txBody>
      </p:sp>
      <p:pic>
        <p:nvPicPr>
          <p:cNvPr id="5" name="Espaço Reservado para Conteúdo 4" descr="image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57290" y="1428736"/>
            <a:ext cx="6572296" cy="5284126"/>
          </a:xfrm>
        </p:spPr>
      </p:pic>
      <p:sp>
        <p:nvSpPr>
          <p:cNvPr id="6" name="CaixaDeTexto 5"/>
          <p:cNvSpPr txBox="1"/>
          <p:nvPr/>
        </p:nvSpPr>
        <p:spPr>
          <a:xfrm>
            <a:off x="571472" y="1714488"/>
            <a:ext cx="7715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Se o elétron não estivesse em movimento, apenas “sentado” na região </a:t>
            </a:r>
            <a:r>
              <a:rPr lang="pt-BR" sz="2400" dirty="0" err="1" smtClean="0"/>
              <a:t>extranuclear</a:t>
            </a:r>
            <a:r>
              <a:rPr lang="pt-BR" sz="2400" dirty="0" smtClean="0"/>
              <a:t>, haveria, de acordo com a física clássica, </a:t>
            </a:r>
            <a:r>
              <a:rPr lang="pt-BR" sz="2400" b="1" dirty="0" smtClean="0"/>
              <a:t>a atração </a:t>
            </a:r>
            <a:r>
              <a:rPr lang="pt-BR" sz="2400" dirty="0" smtClean="0"/>
              <a:t>entre o núcleo carregado positivamente e o elétron negativamente!</a:t>
            </a:r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</p:txBody>
      </p:sp>
      <p:pic>
        <p:nvPicPr>
          <p:cNvPr id="7" name="Imagem 6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876"/>
            <a:ext cx="2857500" cy="16002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00034" y="535782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Modelo rejeitado</a:t>
            </a:r>
            <a:r>
              <a:rPr lang="pt-BR" dirty="0" smtClean="0"/>
              <a:t>!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Possibilidade 2: o elétron está em movimento</a:t>
            </a:r>
            <a:endParaRPr lang="pt-BR" dirty="0"/>
          </a:p>
        </p:txBody>
      </p:sp>
      <p:pic>
        <p:nvPicPr>
          <p:cNvPr id="4" name="Espaço Reservado para Conteúdo 3" descr="11000965-man-runnin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28662" y="1611382"/>
            <a:ext cx="7000924" cy="4542267"/>
          </a:xfrm>
        </p:spPr>
      </p:pic>
      <p:sp>
        <p:nvSpPr>
          <p:cNvPr id="5" name="CaixaDeTexto 4"/>
          <p:cNvSpPr txBox="1"/>
          <p:nvPr/>
        </p:nvSpPr>
        <p:spPr>
          <a:xfrm>
            <a:off x="500034" y="1714488"/>
            <a:ext cx="8001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Exemplo: Modelo de Rutherford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Neste modelo, a direção do movimento do elétrons precisa constantemente mudar para permanecer na sua órbita sem escapar do núcleo.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MAS, de acordo, com a física clássica, quando uma partícula carregada experimenta uma mudança na direção de seu movimento, esta emite energia radiante. </a:t>
            </a:r>
          </a:p>
          <a:p>
            <a:pPr algn="just"/>
            <a:r>
              <a:rPr lang="pt-BR" dirty="0" smtClean="0"/>
              <a:t>Nos átomos espera-se que ele emita energia continuamente, mas isso nem sempre é observado.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Se o elétron perdesse energia por radiação, cairia lentamente e alteraria o raio de sua órbita, e a sua distância ao núcleo diminuiria.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      O que fazer?</a:t>
            </a:r>
            <a:endParaRPr lang="pt-BR" dirty="0"/>
          </a:p>
        </p:txBody>
      </p:sp>
      <p:pic>
        <p:nvPicPr>
          <p:cNvPr id="4" name="Espaço Reservado para Conteúdo 3" descr="01vestselinhoconsultorio2510201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285728"/>
            <a:ext cx="2428892" cy="2073260"/>
          </a:xfrm>
        </p:spPr>
      </p:pic>
      <p:sp>
        <p:nvSpPr>
          <p:cNvPr id="5" name="CaixaDeTexto 4"/>
          <p:cNvSpPr txBox="1"/>
          <p:nvPr/>
        </p:nvSpPr>
        <p:spPr>
          <a:xfrm>
            <a:off x="642910" y="2428868"/>
            <a:ext cx="76438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Qualquer uma das alternativas, elétrons parado ou em movimento, levam a conclusões inconsistentes com a realidade.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 problema estava na física clássica que não é adequada para descrever o que ocorre em escala atômica!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 novo modelo atômico não clássico foi proposto por Niels Bohr.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Percebeu que a elucidação da estrutura atômica seria encontrada na natureza da luz emitida pelas substâncias a temperaturas altas ou sob influência de uma descarga de elétrons.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Bohr acreditava que esta luz era produzida quando elétrons nos átomos sofriam alterações de energia.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Energia radiante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873752"/>
          </a:xfrm>
        </p:spPr>
        <p:txBody>
          <a:bodyPr/>
          <a:lstStyle/>
          <a:p>
            <a:pPr algn="just"/>
            <a:r>
              <a:rPr lang="pt-BR" dirty="0" smtClean="0"/>
              <a:t>Energia eletromagnética: consiste em campos elétricos e magnéticos oscilantes que atravessam o vácuo a 3,00 x 10</a:t>
            </a:r>
            <a:r>
              <a:rPr lang="pt-BR" baseline="30000" dirty="0" smtClean="0"/>
              <a:t>8</a:t>
            </a:r>
            <a:r>
              <a:rPr lang="pt-BR" dirty="0" smtClean="0"/>
              <a:t> </a:t>
            </a:r>
            <a:r>
              <a:rPr lang="pt-BR" dirty="0" err="1" smtClean="0"/>
              <a:t>ms</a:t>
            </a:r>
            <a:r>
              <a:rPr lang="pt-BR" baseline="30000" dirty="0" smtClean="0"/>
              <a:t>-1</a:t>
            </a:r>
            <a:r>
              <a:rPr lang="pt-BR" dirty="0" smtClean="0"/>
              <a:t> (ou 1.080 milhão de quilômetros por hora);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Essa velocidade tem o símbolo </a:t>
            </a:r>
            <a:r>
              <a:rPr lang="az-Cyrl-AZ" i="1" dirty="0" smtClean="0"/>
              <a:t>с</a:t>
            </a:r>
            <a:r>
              <a:rPr lang="pt-BR" i="1" dirty="0" smtClean="0"/>
              <a:t>, </a:t>
            </a:r>
            <a:r>
              <a:rPr lang="pt-BR" dirty="0" smtClean="0"/>
              <a:t>e é a chamada velocidade da luz.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Luz visível, ondas de rádio, microondas, raios X são tipos de radiação eletromagnética.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Apresenta movimento ondulatório;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endParaRPr lang="pt-BR" i="1" dirty="0" smtClean="0"/>
          </a:p>
          <a:p>
            <a:pPr algn="just"/>
            <a:endParaRPr lang="pt-BR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espectr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83" y="1402888"/>
            <a:ext cx="7609034" cy="4052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Energia radiante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Comprimento de onda: </a:t>
            </a:r>
            <a:r>
              <a:rPr lang="el-GR" dirty="0" smtClean="0"/>
              <a:t>λ</a:t>
            </a:r>
            <a:r>
              <a:rPr lang="pt-BR" dirty="0" smtClean="0"/>
              <a:t> (lambda)</a:t>
            </a:r>
          </a:p>
          <a:p>
            <a:r>
              <a:rPr lang="pt-BR" dirty="0" err="1" smtClean="0"/>
              <a:t>Frequência</a:t>
            </a:r>
            <a:r>
              <a:rPr lang="pt-BR" dirty="0" smtClean="0"/>
              <a:t>: </a:t>
            </a:r>
            <a:r>
              <a:rPr lang="el-GR" dirty="0" smtClean="0"/>
              <a:t>υ</a:t>
            </a:r>
            <a:r>
              <a:rPr lang="pt-BR" dirty="0" smtClean="0"/>
              <a:t> (nu) (unidade Hz)</a:t>
            </a:r>
          </a:p>
          <a:p>
            <a:r>
              <a:rPr lang="el-GR" dirty="0" smtClean="0"/>
              <a:t>υ λ</a:t>
            </a:r>
            <a:r>
              <a:rPr lang="pt-BR" dirty="0" smtClean="0"/>
              <a:t> = v (velocidade da onda);</a:t>
            </a:r>
          </a:p>
          <a:p>
            <a:endParaRPr lang="pt-BR" dirty="0"/>
          </a:p>
        </p:txBody>
      </p:sp>
      <p:pic>
        <p:nvPicPr>
          <p:cNvPr id="9" name="Imagem 8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143248"/>
            <a:ext cx="5786478" cy="3385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202</TotalTime>
  <Words>1207</Words>
  <Application>Microsoft Office PowerPoint</Application>
  <PresentationFormat>Apresentação na tela (4:3)</PresentationFormat>
  <Paragraphs>125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Balcão Envidraçado</vt:lpstr>
      <vt:lpstr>Química Geral I</vt:lpstr>
      <vt:lpstr>Elétrons em átomos</vt:lpstr>
      <vt:lpstr>Elétrons em Átomos</vt:lpstr>
      <vt:lpstr>Possibilidade 1: o elétron está parado!</vt:lpstr>
      <vt:lpstr>Possibilidade 2: o elétron está em movimento</vt:lpstr>
      <vt:lpstr>      O que fazer?</vt:lpstr>
      <vt:lpstr>Energia radiante</vt:lpstr>
      <vt:lpstr>Slide 8</vt:lpstr>
      <vt:lpstr>Energia radiante</vt:lpstr>
      <vt:lpstr>Exercícios</vt:lpstr>
      <vt:lpstr>Espectroscopia atômica</vt:lpstr>
      <vt:lpstr>Espectrometria atômica</vt:lpstr>
      <vt:lpstr>Espectroscopia atômica</vt:lpstr>
      <vt:lpstr>Slide 14</vt:lpstr>
      <vt:lpstr>Séries de Balmer</vt:lpstr>
      <vt:lpstr>Outras séries espectrais</vt:lpstr>
      <vt:lpstr>Exercícios</vt:lpstr>
      <vt:lpstr>O átomo de Bohr</vt:lpstr>
      <vt:lpstr>O átomo de Bohr</vt:lpstr>
      <vt:lpstr>O átomo de Bohr</vt:lpstr>
      <vt:lpstr>O átomo de Bohr</vt:lpstr>
      <vt:lpstr>Teoria de bohr</vt:lpstr>
      <vt:lpstr>O átomo de Bohr</vt:lpstr>
      <vt:lpstr>O átomo de Bohr</vt:lpstr>
      <vt:lpstr>O átomo de Bohr</vt:lpstr>
      <vt:lpstr>O átomo de Bohr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Química Geral I</dc:title>
  <dc:creator>Usuario</dc:creator>
  <cp:lastModifiedBy>Usuario</cp:lastModifiedBy>
  <cp:revision>25</cp:revision>
  <dcterms:created xsi:type="dcterms:W3CDTF">2015-06-10T12:50:57Z</dcterms:created>
  <dcterms:modified xsi:type="dcterms:W3CDTF">2015-06-15T17:13:24Z</dcterms:modified>
</cp:coreProperties>
</file>