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4" r:id="rId17"/>
    <p:sldId id="309" r:id="rId18"/>
    <p:sldId id="308" r:id="rId19"/>
    <p:sldId id="271" r:id="rId20"/>
    <p:sldId id="272" r:id="rId21"/>
    <p:sldId id="278" r:id="rId22"/>
    <p:sldId id="273" r:id="rId23"/>
    <p:sldId id="274" r:id="rId24"/>
    <p:sldId id="275" r:id="rId25"/>
    <p:sldId id="310" r:id="rId26"/>
    <p:sldId id="276" r:id="rId27"/>
    <p:sldId id="277" r:id="rId28"/>
    <p:sldId id="279" r:id="rId29"/>
    <p:sldId id="280" r:id="rId30"/>
    <p:sldId id="311" r:id="rId31"/>
    <p:sldId id="281" r:id="rId32"/>
    <p:sldId id="282" r:id="rId33"/>
    <p:sldId id="283" r:id="rId34"/>
    <p:sldId id="284" r:id="rId35"/>
    <p:sldId id="295" r:id="rId36"/>
    <p:sldId id="286" r:id="rId37"/>
    <p:sldId id="287" r:id="rId38"/>
    <p:sldId id="288" r:id="rId39"/>
    <p:sldId id="289" r:id="rId40"/>
    <p:sldId id="312" r:id="rId41"/>
    <p:sldId id="292" r:id="rId42"/>
    <p:sldId id="293" r:id="rId43"/>
    <p:sldId id="294" r:id="rId44"/>
    <p:sldId id="298" r:id="rId45"/>
    <p:sldId id="300" r:id="rId46"/>
    <p:sldId id="313" r:id="rId47"/>
    <p:sldId id="301" r:id="rId48"/>
    <p:sldId id="302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CE0"/>
    <a:srgbClr val="FFFFCC"/>
    <a:srgbClr val="EEF08C"/>
    <a:srgbClr val="DAEF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7ACE-D3D4-439B-AD94-5129D45D3D87}" type="datetimeFigureOut">
              <a:rPr lang="pt-BR" smtClean="0"/>
              <a:pPr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7E54-5032-4650-B64E-75C282041A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 bwMode="auto">
          <a:xfrm rot="5400000">
            <a:off x="-2570956" y="3428206"/>
            <a:ext cx="6858000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 bwMode="auto">
          <a:xfrm rot="5400000">
            <a:off x="-2491581" y="3428206"/>
            <a:ext cx="6858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 bwMode="auto">
          <a:xfrm rot="5400000">
            <a:off x="-3144043" y="3428206"/>
            <a:ext cx="68580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 bwMode="auto">
          <a:xfrm rot="16200000" flipH="1">
            <a:off x="-3356768" y="3429794"/>
            <a:ext cx="6858000" cy="1587"/>
          </a:xfrm>
          <a:prstGeom prst="line">
            <a:avLst/>
          </a:prstGeom>
          <a:ln>
            <a:solidFill>
              <a:srgbClr val="DAE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 bwMode="auto">
          <a:xfrm rot="16200000" flipH="1">
            <a:off x="-3285331" y="3428206"/>
            <a:ext cx="68580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 bwMode="auto">
          <a:xfrm rot="16200000" flipH="1">
            <a:off x="-3001168" y="3428206"/>
            <a:ext cx="6858000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 bwMode="auto">
          <a:xfrm rot="16200000" flipH="1">
            <a:off x="-2929731" y="3428206"/>
            <a:ext cx="6858000" cy="1588"/>
          </a:xfrm>
          <a:prstGeom prst="line">
            <a:avLst/>
          </a:prstGeom>
          <a:ln>
            <a:solidFill>
              <a:srgbClr val="DAE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 bwMode="auto">
          <a:xfrm rot="16200000" flipH="1">
            <a:off x="-2857500" y="3429000"/>
            <a:ext cx="6859588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 bwMode="auto">
          <a:xfrm rot="16200000" flipH="1">
            <a:off x="-2356643" y="3428206"/>
            <a:ext cx="6858000" cy="1587"/>
          </a:xfrm>
          <a:prstGeom prst="line">
            <a:avLst/>
          </a:prstGeom>
          <a:ln>
            <a:solidFill>
              <a:srgbClr val="EEF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 bwMode="auto">
          <a:xfrm rot="5400000">
            <a:off x="-2142332" y="3428206"/>
            <a:ext cx="6858000" cy="1588"/>
          </a:xfrm>
          <a:prstGeom prst="line">
            <a:avLst/>
          </a:prstGeom>
          <a:ln>
            <a:solidFill>
              <a:srgbClr val="EEF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uxograma: Atraso 16"/>
          <p:cNvSpPr/>
          <p:nvPr/>
        </p:nvSpPr>
        <p:spPr bwMode="auto">
          <a:xfrm>
            <a:off x="0" y="0"/>
            <a:ext cx="2286000" cy="2000250"/>
          </a:xfrm>
          <a:prstGeom prst="flowChartDelay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500211" y="4429132"/>
            <a:ext cx="64293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Análise volumétrica – Titulação de neutralização</a:t>
            </a:r>
            <a:endParaRPr lang="pt-BR" sz="2400" dirty="0">
              <a:solidFill>
                <a:schemeClr val="accent6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accent6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Cibele Maria </a:t>
            </a:r>
            <a:r>
              <a:rPr lang="pt-BR" sz="2400" dirty="0" err="1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Stivanin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de Almeida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accent6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2014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- </a:t>
            </a:r>
          </a:p>
        </p:txBody>
      </p:sp>
      <p:pic>
        <p:nvPicPr>
          <p:cNvPr id="19" name="Imagem 18" descr="a1539e62327245c50897389327ecb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500174"/>
            <a:ext cx="414340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Por esta razão o intervalo de pH que vai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-1 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+1 é chamado de intervalo de viragem do indicador é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é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representado por pH =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±1.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Deve-se observar que para selecionar um indicador para uma titulação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ácido-base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é necessário conhecer antes o valor do pH do ponto final, usando as equações acima ou uma tabela de indicadores.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Estruturalmente, os indicadores forma três grupos principais: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ftaleínas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ex: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fenoltaleínas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sulfoftaleínas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ex: vermelho de fenol;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C) azo compostos; ex: alaranjado de metila.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 A</a:t>
            </a:r>
            <a:endParaRPr lang="pt-BR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57158" y="1785926"/>
            <a:ext cx="63579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Ftaleínas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Ex. fenolftaleína –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pK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9,6 – intervalo de pH = 8,3 a 10,0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6229360" cy="3547274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 B</a:t>
            </a:r>
            <a:endParaRPr lang="pt-BR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42844" y="1357298"/>
            <a:ext cx="657229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Sulfoftaleínas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Ex. vermelho de fenol –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pK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1,5 – intervalo de pH = 0,5 a 2,5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pK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7,9 – intervalo de pH = 6,8 a 8,4 *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*mais usado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20981"/>
            <a:ext cx="5357850" cy="377985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 C</a:t>
            </a:r>
            <a:endParaRPr lang="pt-BR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4282" y="1643050"/>
            <a:ext cx="72866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Azo compostos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Ex. Alaranjado de metila –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pK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3,7 – intervalo de pH = 3,1 a 4,4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7829990" cy="33196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escolha do indicador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Uma das causas de erro no uso de indicadores é o fato de a viragem dos mesmos ser gradual e se dar em um certo intervalo de pH;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Quanto mais a curva de titulação se afastar perpendicularmente ao redor do ponto de equivalência, mais gradual será a mudança de cor do indicador;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Nestes casos, mesmo que se use o indicador adequado, aparece um erro determinado devido à dificuldade em decidir quando exatamente a viragem ocorre.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escolha do indicador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Outra causa de erro é devido ao fato de a mudança de cor do indicador ocorrer em um pH diferente do pH do ponto de equivalência, fazendo com que o volume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no ponto final seja diferente do volume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no ponto de equivalência. Isto resulta no chamado erro de titulação, que é um erro determinado e pode ser calculado pela equação: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Erro da titulação = V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PF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– V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PE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/ V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PE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Em que V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PF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representa o volume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no ponto final e V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PE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 volume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no ponto de equivalência da titulação.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Na prática procura-se escolher o indicador que cause o menor erro de titulação possível;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É necessário frisar que não há necessidade de se eliminar o erro de titulação, isto é, não é preciso fazer com que o ponto final coincida com o ponto de equivalência.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4357718" cy="41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9653"/>
            <a:ext cx="3911248" cy="18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000628" y="2021697"/>
            <a:ext cx="371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Verde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bromocresol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inadequado para a titulação de ácido acético 0,1 mol L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Azul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bromotimol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também não funciona porque sua mudança de cor ocorre em um faixa de volume da base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titulante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0,1 mol L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que se estende de 47 a 50 mL.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Fenolftaleína: fornece um ponto final nítido com um erro mínimo de titulação.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82" y="428604"/>
            <a:ext cx="88967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66863"/>
            <a:ext cx="8793287" cy="39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Classificações dos métodos volumétricos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Os métodos volumétricos/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titrimétricos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podem ser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diretos, indiretos ou de retorno. </a:t>
            </a:r>
            <a:endParaRPr lang="pt-BR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método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direto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substância analisada reage diretamente com 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método 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indireto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a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substância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analisada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dará origem, quantitativamente, a uma segunda substância a qual reagirá com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titulação de 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retorno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, 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é adicionado em volume determinado em excesso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contra-titulado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por uma segunda solução volumétrica (solução padrão).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De acordo com o tipo de reação, os métodos volumétricos se classificam 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volumétrica ou </a:t>
            </a:r>
            <a:r>
              <a:rPr lang="pt-BR" dirty="0" err="1" smtClean="0"/>
              <a:t>titrimétrica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Refere-se à análise química quantitativa efetuada pela determinação do volume de uma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solução, cuja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concentração é exatamente conhecida (solução padrão), que reage quantitativamente com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 volume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conhecido da solução que contém a substância a ser determinada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Apesar de serem técnicas relativamente antigas, elas representam ainda economia e confiabilidade nos laboratórios mais modestos, podendo perfeitamente serem utilizadas na identificação da grande maioria de agentes químicos em diversas situações.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Classificações dos métodos volumétricos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97207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Volumetria de neutralização (</a:t>
            </a:r>
            <a:r>
              <a:rPr lang="pt-B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ácido-base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pH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representa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quantidade de íons hidrogênio (H</a:t>
            </a:r>
            <a:r>
              <a:rPr lang="pt-BR" sz="24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presentes em uma solução.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importante condicionador de reações químicas, sendo de extrema importância sua precisa determinação e controle. 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4331"/>
            <a:ext cx="7024710" cy="66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dos métodos volumétricos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97207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Volumetria de formação de complexos: </a:t>
            </a:r>
            <a:r>
              <a:rPr lang="pt-BR" sz="24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Objetiva </a:t>
            </a:r>
            <a:r>
              <a:rPr lang="pt-BR" sz="2400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formação de um complexo (solúvel em água) com o </a:t>
            </a:r>
            <a:r>
              <a:rPr lang="pt-BR" sz="2400" u="sng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analito</a:t>
            </a:r>
            <a:r>
              <a:rPr lang="pt-BR" sz="2400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um íon metálico,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este reagente muitas vezes é um agente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quelante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as reações envolvidas podem ser controladas pelo </a:t>
            </a:r>
            <a:r>
              <a:rPr lang="pt-BR" sz="2400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pt-BR" sz="24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São reações extremamente comuns, mas poucas satisfazem as condições para serem usadas em química analítica: na  sua maioria, os complexos não são estáveis para permitir a titulação. </a:t>
            </a:r>
            <a:r>
              <a:rPr lang="pt-BR" sz="24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reagente mais comum é o sal </a:t>
            </a:r>
            <a:r>
              <a:rPr lang="pt-BR" sz="2400" u="sng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dissódico</a:t>
            </a:r>
            <a:r>
              <a:rPr lang="pt-BR" sz="24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ácido </a:t>
            </a:r>
            <a:r>
              <a:rPr lang="pt-BR" sz="2400" u="sng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etilenodiaminotetracético</a:t>
            </a:r>
            <a:r>
              <a:rPr lang="pt-BR" sz="24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(EDTA).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Quase todos os metais podem ser titulados pelo EDTA ou reagentes semelhantes, e essas titulações representam um dos maiores desenvolvimentos da química analítica clássica.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Volumetria de precipitação: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uma reação com formação de precipitado pode ser utilizada para titulação, desde que se processe com velocidade adequada, que seja quantitativa e que haja um modo de determinar o momento em que o ponto de equivalência foi alcançado;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Na prática essas condições limitam seriamente o número de reações de precipitação utilizáveis.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Muitas reações de precipitação precisam de tempo relativamente longo para serem consideradas quantitativas.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dos métodos volumétricos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Volumetria de óxido-redução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este método envolve o uso de agentes oxidantes para a titulação de agentes redutores (e vice-versa).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Tendo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 restrição básica a necessidade de grande diferença entre os potenciais de oxidação e redução, de modo a ter-se mais nítidos resultados, sendo estes detectados por meio de indicadores químicos ou de vários métodos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eletrométricos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(indicadores físicos). 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dos métodos volumétricos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Volumetria de neutralização (</a:t>
            </a: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ácido-base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510" y="1643050"/>
            <a:ext cx="3846738" cy="49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4643438" y="1896327"/>
            <a:ext cx="4214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uma solução de ácido é titulada com uma solução alcalina (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acidimetria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as hidroxilas da solução alcalina combinam-se com os hidrogênios ionizáveis do ácido, aumentando o pH da solução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 em determinado pH o ponto de equivalência é atingido e a reação termina.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mesmo raciocínio se aplica as soluções alcalinas tituladas por ácidos (</a:t>
            </a:r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alcalimetria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): o pH no ponto de equivalência depende da natureza e da concentração dos reagentes.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 e desvantagens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Execução mais rápida que a análise gravimétrica;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método é fácil de ser instalado, economicamente viável;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Apesar de serem técnicas relativamente antigas, representam ainda economia e confiabilidade, podendo perfeitamente serem utilizadas na identificação da grande maioria de agentes químicos em diversas situações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Método menos preciso que 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gravimetria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por exemplo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Volumetria de neutralização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É um método de análise baseado na reação entre os íons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hidrônio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hidroxila: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+ 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↔ 2H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Cuja extensão é governada pelo produto iônico da água </a:t>
            </a:r>
          </a:p>
          <a:p>
            <a:pPr algn="ctr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Kw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[H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À primeira vista pode-se pensar que a reação entre quantidades equivalentes de um ácido e uma base resultaria sempre em uma solução neutra;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Isto não é verdade, por causa dos fenômenos de hidrólise que acompanham as reações entre ácidos fortes e bases fracas e ácidos fracos com bases fortes;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Além disso, a detecção do ponto final neste tipo de volumetria pode tornar difícil devido a efeitos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tamponantes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gerados nomeio reacional, que podem prejudicar a ação dos indicadores.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-24"/>
            <a:ext cx="8858280" cy="34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429000"/>
            <a:ext cx="8848720" cy="318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Titulação de ácidos fortes com bases fortes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Construção das curvas de titulação:</a:t>
            </a:r>
          </a:p>
          <a:p>
            <a:pPr algn="just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curvas de titulação, no caso das reações de neutralização, são obtidas tomando-se os valores de pH da solução em função do volume do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ou da fração titulada;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obtenção dos dados para a construção de tais curvas é feita calculando-se o pH da solução após cada adição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os cálculos, admite-se que a reação entre o ácido e a base é completa e considera-se a solução resultante como uma mistura do ácido ou da base em excesso e do sal formado, dependendo da localização dos pontos considerados (antes ou depois do ponto de equivalência).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 ponto de equivalência, o problema se resume no cálculo do pH de uma solução contendo o sal formado pela reação entre o ácido e a base.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volumétrica ou </a:t>
            </a:r>
            <a:r>
              <a:rPr lang="pt-BR" dirty="0" err="1" smtClean="0"/>
              <a:t>titrimétrica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 solução cuja concentração é conhecida com exatidão é chamada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solução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padrão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peso, ou a concentração da substância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ser analisada é calculado a partir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volume 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solução padrão usada, da equação química envolvida e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massas moleculares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compostos que reagem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Mas como isso é feito?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através de um método chamado de Titulação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É o nome dado ao processo, onde por meio da adição de volume se faz a reação da substância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concentração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conhecida (</a:t>
            </a:r>
            <a:r>
              <a:rPr lang="pt-BR" sz="2400" b="1" i="1" dirty="0" err="1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) e a substância cuja concentração se quer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determinar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titulado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Titulação de ácidos fortes com bases fortes</a:t>
            </a:r>
            <a:endParaRPr lang="pt-BR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15238" cy="48475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000364" y="471488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]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43636" y="350043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] = [OH</a:t>
            </a:r>
            <a:r>
              <a:rPr lang="pt-BR" sz="24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]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29388" y="192880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[OH</a:t>
            </a:r>
            <a:r>
              <a:rPr lang="pt-BR" sz="24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]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Considere-se a titulação de 50 mL de solução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0,1 mol L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 uma solução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mesma concentração.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Calcular o pH da solução, após a adição de 25 mL, 50 mL e 100 mL da solução padrão de base. Calcular também o pH inicial da solução.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da titulação ser iniciada temos apenas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então o pH será calculado levando-se em conta sua concentração: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HCl</a:t>
            </a:r>
            <a:endParaRPr lang="pt-BR" sz="2400" baseline="-25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 0,1 mol L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0,1 mol L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logo, pH = 1,0</a:t>
            </a:r>
            <a:endParaRPr lang="pt-BR" sz="2400" baseline="-25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Titulação de ácidos fortes com bases fortes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cálculo do pH da solução após a adição de 25 mL da base ilustra a maneira de se calcular o pH para pontos que ocorrem antes do ponto de equivalência.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Nestes casos tem-se uma solução contendo excesso do ácido e uma certa quantidade de sal formado. O problema se resume em calcular a concentração de ácido clorídrico da solução resultante (que ainda não reagiu):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 -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 /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(50 x 0,1) – (25 x 0,1)/ (50 + 25)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3,38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-2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pH = 1,48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Ao se adicionar 50 mL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atinge-se o ponto de equivalência do sistema.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Neste ponto, então,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 =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quantidade de substância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adicionada é igual à quantidade de substância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originalmente presente. Assim sendo,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], então, 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1,0 x 10 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1,0 x 10 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1,0 x 10 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-7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pH = 7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cálculo do pH da solução após a adição de 75 mL da base ilustra a maneira de calcular o pH nos pontos da curva que ocorrem após o ponto de equivalência da titulação. Como neste caso tem-se uma solução contendo o excesso da base e o sal formada na reação, o problema se resume em calcular a concentração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solução resultante: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[OH</a:t>
            </a:r>
            <a:r>
              <a:rPr lang="pt-BR" sz="2400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 -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 /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(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75 x 0,1) - (50 x 0,1) / (75 + 50)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2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-7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 1,70, logo pH = 14 – 1,7 = 12,30.</a:t>
            </a:r>
            <a:endParaRPr lang="pt-BR" sz="2400" baseline="30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aseline="30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i="1" baseline="30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Titulação de ácidos fracos com bases fortes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Considerando-se a titulação de 50 mL de ácido acético 0,1 mol L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com solução de hidróxido de sódio padrão 0,1, após a adição de 25 mL, 50 mL e 75 mL da base. Considerar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1,80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para o ácido acético.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Para a construção da curva de titulação são necessários mais pontos que os do caso anterior, mas o raciocínio é o mesmo.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da adição de qualquer quantidade de base, o pH da solução 0,1 mol L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ácido acético pode ser calculado da seguinte maneira: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São necessárias quatro equações para a solução do problema levando em conta as espécies presentes em solução 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],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H2O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+ 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(concentração analítica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400" baseline="-25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]+[OH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Então, 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 (1,8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x 0,1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 1,34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-3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pH = 2,87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62612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Admitindo-se uma reação completa entre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após a adição de 25 ml da base, considera-se que a solução resultante é uma mistura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que restou sem reagir e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NaAc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formado na reação.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Desta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 o problema se resume em calcular o pH de </a:t>
            </a:r>
            <a:r>
              <a:rPr lang="pt-BR" sz="24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uma solução tampão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pois tem-se uma mistura de uma solução contendo uma mistura de um ácido fraco e seu sal.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HAc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1,80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x 3,33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3,33 x10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-2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1,8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-5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pH = 4,75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Após a adição de 50 mL de base, atinge-se o ponto de equivalência. Então: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(5,56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x (5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= 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5,27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[OH]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5,28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pH = 14 – 5,28 = 8,72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cálculo do pH da solução após a adição 75 mL de base ilustra a maneira de calcular o pH para pontos da curva de titulação que ocorrem depois do ponto de equivalência. Para estes casos tem-se em solução uma mistura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NaAc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(formado na reação)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em excesso.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 -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 /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(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75 x 0,1) - (50 x 0,1) / (75 + 50)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pt-BR" sz="2400" dirty="0" smtClean="0"/>
              <a:t>[OH]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1,70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pH = 12,30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622" y="1142984"/>
            <a:ext cx="3721270" cy="40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214546" y="378619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Titulado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3108" y="2252955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Titulante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have direita 6"/>
          <p:cNvSpPr/>
          <p:nvPr/>
        </p:nvSpPr>
        <p:spPr>
          <a:xfrm>
            <a:off x="3571868" y="1857364"/>
            <a:ext cx="214314" cy="1357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direita 7"/>
          <p:cNvSpPr/>
          <p:nvPr/>
        </p:nvSpPr>
        <p:spPr>
          <a:xfrm>
            <a:off x="3357554" y="3571876"/>
            <a:ext cx="214314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Instrumentação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57158" y="285728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Comparação das titulações de uma ácido fraco (ácido acético) x ácido forte (com concentrações 0,1 mol/L) 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5448300" cy="3733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CaixaDeTexto 5"/>
          <p:cNvSpPr txBox="1"/>
          <p:nvPr/>
        </p:nvSpPr>
        <p:spPr>
          <a:xfrm>
            <a:off x="142844" y="4755261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Região 1 –</a:t>
            </a:r>
            <a:r>
              <a:rPr lang="pt-BR" dirty="0" smtClean="0"/>
              <a:t> Antes do ponto de equivalência – espécies dominantes = ácido </a:t>
            </a:r>
            <a:r>
              <a:rPr lang="pt-BR" dirty="0" err="1" smtClean="0"/>
              <a:t>acétido</a:t>
            </a:r>
            <a:r>
              <a:rPr lang="pt-BR" dirty="0" smtClean="0"/>
              <a:t> e íon acetato (formação de solução tampão) - </a:t>
            </a:r>
            <a:r>
              <a:rPr lang="pt-BR" b="1" dirty="0" smtClean="0"/>
              <a:t>pH </a:t>
            </a:r>
            <a:r>
              <a:rPr lang="pt-BR" dirty="0" smtClean="0"/>
              <a:t>determinado pela Equação de </a:t>
            </a:r>
            <a:r>
              <a:rPr lang="pt-BR" dirty="0" err="1" smtClean="0"/>
              <a:t>Handerson-Hesselbalch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29124" y="4683823"/>
            <a:ext cx="4357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Ponto de Equivalência – Todo o ácido acético foi neutralizado </a:t>
            </a:r>
            <a:r>
              <a:rPr lang="pt-BR" dirty="0" err="1" smtClean="0"/>
              <a:t>permanenendo</a:t>
            </a:r>
            <a:r>
              <a:rPr lang="pt-BR" dirty="0" smtClean="0"/>
              <a:t> </a:t>
            </a:r>
            <a:r>
              <a:rPr lang="pt-BR" dirty="0" smtClean="0"/>
              <a:t>em solução somente os íons acetato formados pela neutralização. </a:t>
            </a:r>
            <a:r>
              <a:rPr lang="pt-BR" b="1" dirty="0" smtClean="0"/>
              <a:t>pH</a:t>
            </a:r>
            <a:r>
              <a:rPr lang="pt-BR" dirty="0" smtClean="0"/>
              <a:t> – determinado pela reação de hidrólise básica do acetato com a água (</a:t>
            </a:r>
            <a:r>
              <a:rPr lang="pt-BR" b="1" dirty="0" smtClean="0"/>
              <a:t>neste caso aproximadamente 8,8</a:t>
            </a:r>
            <a:r>
              <a:rPr lang="pt-BR" dirty="0" smtClean="0"/>
              <a:t>)</a:t>
            </a:r>
          </a:p>
          <a:p>
            <a:pPr algn="just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357686" y="4643446"/>
            <a:ext cx="4500594" cy="2000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42844" y="4714884"/>
            <a:ext cx="3929090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857884" y="121442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Após o ponto de equivalência – pH determinado pelo excesso de base adicionada</a:t>
            </a:r>
          </a:p>
          <a:p>
            <a:pPr algn="just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857884" y="1214422"/>
            <a:ext cx="3000396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Titulação de bases fracas com ácidos fortes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Temos um caso similar ao anterior, vamos considerar a titulação de 50 mL de 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0,1 mol L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com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de mesma concentração. Calcular o pH quando são adicionados 25 mL, 50 mL e 75 mL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Calcular o pH inicial da solução de 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Espécies presentes na solução: 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3,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[NH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],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H2O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+ [NH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C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NH3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(concentração analítica de 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400" baseline="-25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+[NH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]=[OH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Então, [NH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C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NH3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NH3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 (1,8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x 0,1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 1,34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-3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2,87; pH = 14 – 2,87 = 11,13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Após a adição de 25 mL de ácido ilustra a maneira de calcular o pH antes do ponto de equivalência da titulação. Considera-se a reação entre 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como completa e depois trata-se a solução resultante como uma mistura de 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que restou sem reagir e NH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Cl formado na reação.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Recai-se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então no problema de calcular o pH de uma solução tampão. Utilizaremos o mesmo raciocínio do problema anterior: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Kb C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NH3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C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NH4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1,80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x 3,33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3,33 x10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-2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[OH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1,8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-5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4,75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pH = 9,25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Atinge-se o ponto de equivalência com a adição de 50 mL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5,56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x 5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-2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5,27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mol L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pH = 5,28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Após a adição de 75 mL ilustra maneira de calcular os valores de pH após o ponto de equivalência: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 -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 /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i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= (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75 x 0,1) - (50 x 0,1) / (75 + 50)</a:t>
            </a:r>
          </a:p>
          <a:p>
            <a:pPr algn="just"/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aseline="-250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2,0 x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-2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pH = 1,70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Titulação de ácido fraco com base fraca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variação de pH não chega a ser tão drástica nesta situação, já que o ácido fraco pode baixar o pH da solução apenas a valores entre 4 e 5, enquanto a base pode fazer o pH subir para valores entre 8 e 9;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ponto de equivalência, mesmo quando caracterizado por uma mudança de menor amplitude no valor do pH, ainda é identificado por uma rápida variação do pH.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Titulação de ácidos </a:t>
            </a:r>
            <a:r>
              <a:rPr lang="pt-BR" dirty="0" err="1" smtClean="0"/>
              <a:t>polipróticos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ácidos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polipróticos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contêm mais de um átomo de hidrogênio substituível por molécula;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Quando se titula um ácido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poliprótico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surgem as seguintes perguntas: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Será possível titular apenas um, ou dois átomos de hidrogênio substituíveis?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 caso de ser possível titular ambos os átomos de hidrogênio substituíveis por molécula, será possível titulá-los separadamente?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Em cada caso, que indicador deverá ser usado?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Esta perguntas podem ser respondidas mediante observação das curvas de titulação destes ácidos.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00099" y="1857365"/>
          <a:ext cx="7143800" cy="3786215"/>
        </p:xfrm>
        <a:graphic>
          <a:graphicData uri="http://schemas.openxmlformats.org/drawingml/2006/table">
            <a:tbl>
              <a:tblPr/>
              <a:tblGrid>
                <a:gridCol w="1782314"/>
                <a:gridCol w="1782314"/>
                <a:gridCol w="1782314"/>
                <a:gridCol w="1796858"/>
              </a:tblGrid>
              <a:tr h="757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Ácido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pt-BR" sz="2000" b="1" baseline="-25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a1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pt-BR" sz="2000" b="1" baseline="-25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a2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pt-BR" sz="2000" b="1" baseline="-25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a1</a:t>
                      </a:r>
                      <a:r>
                        <a:rPr lang="pt-BR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/K</a:t>
                      </a:r>
                      <a:r>
                        <a:rPr lang="pt-BR" sz="2000" b="1" baseline="-25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a2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Maleico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2,6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-7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5,8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Carbônico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4,6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-7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5,6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-11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8,2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Oxálico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5,6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5,2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-5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1,1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Fosfórico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7,5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6,2 x 10</a:t>
                      </a:r>
                      <a:r>
                        <a:rPr lang="pt-BR" sz="20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-5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 x 10</a:t>
                      </a:r>
                      <a:r>
                        <a:rPr lang="pt-BR" sz="2000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16" marR="67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215238" cy="54615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614366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De um modo geral, para que se possa titular o primeiro hidrogênio ionizável separadamente do segundo,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razão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a1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a2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deve-se situar, pelo menos ao redor de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Assim, no caso do ácido carbônico é possível titular separadamente o primeiro hidrogênio ionizável, porque a relação 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a1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a2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é cerca de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mas o segundo átomo de hidrogênio da molécula não pode ser titulado por que 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a2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é muito pequeno.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 caso do ácido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maléico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é possível titular separadamente os dois átomos de hidrogênio ionizáveis da molécula.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Para o ácido oxálico, sendo a relação 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a1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K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a2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igual a 1,1 x 10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a pequena variação de pH nas proximidades do primeiro ponto de equivalência faz com que somente o segundo ponto de equivalência tenha importância analítica.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fundamentais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Ponto de equivalência ou ponto estequiométrico da titulação: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É o ponto onde a reação entre 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o titulado é completa.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término da titulação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é observado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por alguma modificação física provocada pela própria solução padrão, ou pela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adição de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um indicador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titulação ideal o ponto final da titulação coincide com o ponto final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visível.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prática, no entanto, existe sempre uma pequena diferença que constitui o erro da titulação.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fundamentais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Ponto final da titulação: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Volume do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titulante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em que 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observa mudança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cor do indicador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Indicadores: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Uma das maneiras usadas para se detectar o ponto final das titulações se baseia no uso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variação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cor através de algumas substâncias chamadas indicadores. Ex.: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fenolftaleína, alaranjado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metila, violeta cristal.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Uma das maneiras usadas para detectar o ponto final de titulações baseia-se no uso da variação de cor de algumas substâncias chamadas de indicadores.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São ácidos ou bases orgânicas (fracos) que apresentam colorações diferentes, dependendo da forma que se encontram em solução (forma ácida ou forma básica);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conceito de ácido e base aqui utilizado é 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Brönsted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Lowry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Designa-se como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 forma ácida e como In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 forma básica. Tem-se, então, o seguinte equilíbrio: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↔     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+ In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Cor da forma ácida        Cor da forma básica</a:t>
            </a:r>
          </a:p>
          <a:p>
            <a:pPr algn="just"/>
            <a:endParaRPr lang="pt-BR" sz="2400" baseline="30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Cuja constante de dissociação é dada pela equação: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K = 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[In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/ 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Como K é uma constante, observa-se que a relação entre as concentrações da forma ácida e da forma básica depende do valor da concentração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hidrogeniônica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pois: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K    = [In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[forma com a cor B]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  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 [forma com a cor A]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Suponha-se que a cor da forma ácida é vermelha e a cor da forma básica, amarela. Na prática, se a relação entre as concentrações da forma ácida e da forma básica for 10 (ou maior que 10), verifica-se que a cor ácida predomina em solução, como se todo o indicador estivesse na forma ácida.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Se: 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/ [In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10, então 10 = [H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/ K, portanto,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pH =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-1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Por outro lado, quando a relação entre as concentrações da forma básica e forma ácida for igual a 10 (ou maior que 10), observa-se a predominância da cor básica como se todo o indicador estivesse nessa forma. Assim, quando: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[In-] / [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] = 10, analogamente teremos pH =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+1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Resumindo, quando o pH do meio for igual ou menor que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-1 a cor predominante na solução será a da forma ácida e quando o pH for maior ou igual 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+1 a cor observada será a da forma básica. No intervalo entre esses valores, observam-se cores intermediárias.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3772</Words>
  <Application>Microsoft Office PowerPoint</Application>
  <PresentationFormat>Apresentação na tela (4:3)</PresentationFormat>
  <Paragraphs>263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Slide 1</vt:lpstr>
      <vt:lpstr>Análise volumétrica ou titrimétrica</vt:lpstr>
      <vt:lpstr>Análise volumétrica ou titrimétrica</vt:lpstr>
      <vt:lpstr>Instrumentação</vt:lpstr>
      <vt:lpstr>Conceitos fundamentais</vt:lpstr>
      <vt:lpstr>Conceitos fundamentais</vt:lpstr>
      <vt:lpstr>Indicadores</vt:lpstr>
      <vt:lpstr>Indicadores</vt:lpstr>
      <vt:lpstr>Indicadores</vt:lpstr>
      <vt:lpstr>Indicadores</vt:lpstr>
      <vt:lpstr>Grupo A</vt:lpstr>
      <vt:lpstr>Grupo B</vt:lpstr>
      <vt:lpstr>Grupo C</vt:lpstr>
      <vt:lpstr>A escolha do indicador</vt:lpstr>
      <vt:lpstr>A escolha do indicador</vt:lpstr>
      <vt:lpstr>Slide 16</vt:lpstr>
      <vt:lpstr>Slide 17</vt:lpstr>
      <vt:lpstr>Slide 18</vt:lpstr>
      <vt:lpstr>Classificações dos métodos volumétricos</vt:lpstr>
      <vt:lpstr>Classificações dos métodos volumétricos</vt:lpstr>
      <vt:lpstr>Slide 21</vt:lpstr>
      <vt:lpstr>Classificação dos métodos volumétricos</vt:lpstr>
      <vt:lpstr>Classificação dos métodos volumétricos</vt:lpstr>
      <vt:lpstr>Classificação dos métodos volumétricos</vt:lpstr>
      <vt:lpstr>Volumetria de neutralização (ácido-base)</vt:lpstr>
      <vt:lpstr>Vantagens e desvantagens </vt:lpstr>
      <vt:lpstr>Volumetria de neutralização</vt:lpstr>
      <vt:lpstr>Slide 28</vt:lpstr>
      <vt:lpstr>Titulação de ácidos fortes com bases fortes</vt:lpstr>
      <vt:lpstr>Titulação de ácidos fortes com bases fortes</vt:lpstr>
      <vt:lpstr>Titulação de ácidos fortes com bases fortes</vt:lpstr>
      <vt:lpstr>Slide 32</vt:lpstr>
      <vt:lpstr>Slide 33</vt:lpstr>
      <vt:lpstr>Slide 34</vt:lpstr>
      <vt:lpstr>Titulação de ácidos fracos com bases fortes</vt:lpstr>
      <vt:lpstr>Slide 36</vt:lpstr>
      <vt:lpstr>Slide 37</vt:lpstr>
      <vt:lpstr>Slide 38</vt:lpstr>
      <vt:lpstr>Slide 39</vt:lpstr>
      <vt:lpstr>Slide 40</vt:lpstr>
      <vt:lpstr>Titulação de bases fracas com ácidos fortes</vt:lpstr>
      <vt:lpstr>Slide 42</vt:lpstr>
      <vt:lpstr>Slide 43</vt:lpstr>
      <vt:lpstr>Titulação de ácido fraco com base fraca</vt:lpstr>
      <vt:lpstr>Titulação de ácidos polipróticos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71</cp:revision>
  <dcterms:created xsi:type="dcterms:W3CDTF">2013-07-23T20:12:01Z</dcterms:created>
  <dcterms:modified xsi:type="dcterms:W3CDTF">2014-08-18T18:13:18Z</dcterms:modified>
</cp:coreProperties>
</file>