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36A26-0D1F-439E-BF85-DE02B9A0E4C8}" type="datetimeFigureOut">
              <a:rPr lang="pt-BR" smtClean="0"/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E154E-15CD-421B-981B-BCD2F385B81D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E154E-15CD-421B-981B-BCD2F385B81D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65B5CD11-2666-4A72-B3C0-C5124DA48051}" type="datetimeFigureOut">
              <a:rPr lang="pt-BR" smtClean="0"/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D3B4ABC-EC75-44ED-A7E6-5B5EFE5175EF}" type="slidenum">
              <a:rPr lang="pt-BR" smtClean="0"/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  <a:endParaRPr lang="pt-BR"/>
          </a:p>
          <a:p>
            <a:pPr lvl="1" eaLnBrk="1" latinLnBrk="0" hangingPunct="1"/>
            <a:r>
              <a:rPr lang="pt-BR"/>
              <a:t>Segundo nível</a:t>
            </a:r>
            <a:endParaRPr lang="pt-BR"/>
          </a:p>
          <a:p>
            <a:pPr lvl="2" eaLnBrk="1" latinLnBrk="0" hangingPunct="1"/>
            <a:r>
              <a:rPr lang="pt-BR"/>
              <a:t>Terceiro nível</a:t>
            </a:r>
            <a:endParaRPr lang="pt-BR"/>
          </a:p>
          <a:p>
            <a:pPr lvl="3" eaLnBrk="1" latinLnBrk="0" hangingPunct="1"/>
            <a:r>
              <a:rPr lang="pt-BR"/>
              <a:t>Quarto nível</a:t>
            </a:r>
            <a:endParaRPr lang="pt-BR"/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CD11-2666-4A72-B3C0-C5124DA4805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4ABC-EC75-44ED-A7E6-5B5EFE5175EF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  <a:endParaRPr lang="pt-BR"/>
          </a:p>
          <a:p>
            <a:pPr lvl="1" eaLnBrk="1" latinLnBrk="0" hangingPunct="1"/>
            <a:r>
              <a:rPr lang="pt-BR"/>
              <a:t>Segundo nível</a:t>
            </a:r>
            <a:endParaRPr lang="pt-BR"/>
          </a:p>
          <a:p>
            <a:pPr lvl="2" eaLnBrk="1" latinLnBrk="0" hangingPunct="1"/>
            <a:r>
              <a:rPr lang="pt-BR"/>
              <a:t>Terceiro nível</a:t>
            </a:r>
            <a:endParaRPr lang="pt-BR"/>
          </a:p>
          <a:p>
            <a:pPr lvl="3" eaLnBrk="1" latinLnBrk="0" hangingPunct="1"/>
            <a:r>
              <a:rPr lang="pt-BR"/>
              <a:t>Quarto nível</a:t>
            </a:r>
            <a:endParaRPr lang="pt-BR"/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CD11-2666-4A72-B3C0-C5124DA4805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4ABC-EC75-44ED-A7E6-5B5EFE5175EF}" type="slidenum">
              <a:rPr lang="pt-BR" smtClean="0"/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CD11-2666-4A72-B3C0-C5124DA4805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4ABC-EC75-44ED-A7E6-5B5EFE5175EF}" type="slidenum">
              <a:rPr lang="pt-BR" smtClean="0"/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  <a:endParaRPr lang="pt-BR"/>
          </a:p>
          <a:p>
            <a:pPr lvl="1" eaLnBrk="1" latinLnBrk="0" hangingPunct="1"/>
            <a:r>
              <a:rPr lang="pt-BR"/>
              <a:t>Segundo nível</a:t>
            </a:r>
            <a:endParaRPr lang="pt-BR"/>
          </a:p>
          <a:p>
            <a:pPr lvl="2" eaLnBrk="1" latinLnBrk="0" hangingPunct="1"/>
            <a:r>
              <a:rPr lang="pt-BR"/>
              <a:t>Terceiro nível</a:t>
            </a:r>
            <a:endParaRPr lang="pt-BR"/>
          </a:p>
          <a:p>
            <a:pPr lvl="3" eaLnBrk="1" latinLnBrk="0" hangingPunct="1"/>
            <a:r>
              <a:rPr lang="pt-BR"/>
              <a:t>Quarto nível</a:t>
            </a:r>
            <a:endParaRPr lang="pt-BR"/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  <a:endParaRPr kumimoji="0"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65B5CD11-2666-4A72-B3C0-C5124DA4805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D3B4ABC-EC75-44ED-A7E6-5B5EFE5175EF}" type="slidenum">
              <a:rPr lang="pt-BR" smtClean="0"/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CD11-2666-4A72-B3C0-C5124DA48051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4ABC-EC75-44ED-A7E6-5B5EFE5175EF}" type="slidenum">
              <a:rPr lang="pt-BR" smtClean="0"/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  <a:endParaRPr lang="pt-BR"/>
          </a:p>
          <a:p>
            <a:pPr lvl="1" eaLnBrk="1" latinLnBrk="0" hangingPunct="1"/>
            <a:r>
              <a:rPr lang="pt-BR"/>
              <a:t>Segundo nível</a:t>
            </a:r>
            <a:endParaRPr lang="pt-BR"/>
          </a:p>
          <a:p>
            <a:pPr lvl="2" eaLnBrk="1" latinLnBrk="0" hangingPunct="1"/>
            <a:r>
              <a:rPr lang="pt-BR"/>
              <a:t>Terceiro nível</a:t>
            </a:r>
            <a:endParaRPr lang="pt-BR"/>
          </a:p>
          <a:p>
            <a:pPr lvl="3" eaLnBrk="1" latinLnBrk="0" hangingPunct="1"/>
            <a:r>
              <a:rPr lang="pt-BR"/>
              <a:t>Quarto nível</a:t>
            </a:r>
            <a:endParaRPr lang="pt-BR"/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  <a:endParaRPr lang="pt-BR"/>
          </a:p>
          <a:p>
            <a:pPr lvl="1" eaLnBrk="1" latinLnBrk="0" hangingPunct="1"/>
            <a:r>
              <a:rPr lang="pt-BR"/>
              <a:t>Segundo nível</a:t>
            </a:r>
            <a:endParaRPr lang="pt-BR"/>
          </a:p>
          <a:p>
            <a:pPr lvl="2" eaLnBrk="1" latinLnBrk="0" hangingPunct="1"/>
            <a:r>
              <a:rPr lang="pt-BR"/>
              <a:t>Terceiro nível</a:t>
            </a:r>
            <a:endParaRPr lang="pt-BR"/>
          </a:p>
          <a:p>
            <a:pPr lvl="3" eaLnBrk="1" latinLnBrk="0" hangingPunct="1"/>
            <a:r>
              <a:rPr lang="pt-BR"/>
              <a:t>Quarto nível</a:t>
            </a:r>
            <a:endParaRPr lang="pt-BR"/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  <a:endParaRPr kumimoji="0"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  <a:endParaRPr kumimoji="0"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CD11-2666-4A72-B3C0-C5124DA48051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4ABC-EC75-44ED-A7E6-5B5EFE5175EF}" type="slidenum">
              <a:rPr lang="pt-BR" smtClean="0"/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  <a:endParaRPr lang="pt-BR"/>
          </a:p>
          <a:p>
            <a:pPr lvl="1" eaLnBrk="1" latinLnBrk="0" hangingPunct="1"/>
            <a:r>
              <a:rPr lang="pt-BR"/>
              <a:t>Segundo nível</a:t>
            </a:r>
            <a:endParaRPr lang="pt-BR"/>
          </a:p>
          <a:p>
            <a:pPr lvl="2" eaLnBrk="1" latinLnBrk="0" hangingPunct="1"/>
            <a:r>
              <a:rPr lang="pt-BR"/>
              <a:t>Terceiro nível</a:t>
            </a:r>
            <a:endParaRPr lang="pt-BR"/>
          </a:p>
          <a:p>
            <a:pPr lvl="3" eaLnBrk="1" latinLnBrk="0" hangingPunct="1"/>
            <a:r>
              <a:rPr lang="pt-BR"/>
              <a:t>Quarto nível</a:t>
            </a:r>
            <a:endParaRPr lang="pt-BR"/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  <a:endParaRPr lang="pt-BR"/>
          </a:p>
          <a:p>
            <a:pPr lvl="1" eaLnBrk="1" latinLnBrk="0" hangingPunct="1"/>
            <a:r>
              <a:rPr lang="pt-BR"/>
              <a:t>Segundo nível</a:t>
            </a:r>
            <a:endParaRPr lang="pt-BR"/>
          </a:p>
          <a:p>
            <a:pPr lvl="2" eaLnBrk="1" latinLnBrk="0" hangingPunct="1"/>
            <a:r>
              <a:rPr lang="pt-BR"/>
              <a:t>Terceiro nível</a:t>
            </a:r>
            <a:endParaRPr lang="pt-BR"/>
          </a:p>
          <a:p>
            <a:pPr lvl="3" eaLnBrk="1" latinLnBrk="0" hangingPunct="1"/>
            <a:r>
              <a:rPr lang="pt-BR"/>
              <a:t>Quarto nível</a:t>
            </a:r>
            <a:endParaRPr lang="pt-BR"/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CD11-2666-4A72-B3C0-C5124DA48051}" type="datetimeFigureOut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4ABC-EC75-44ED-A7E6-5B5EFE5175EF}" type="slidenum">
              <a:rPr lang="pt-BR" smtClean="0"/>
            </a:fld>
            <a:endParaRPr lang="pt-BR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CD11-2666-4A72-B3C0-C5124DA48051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4ABC-EC75-44ED-A7E6-5B5EFE5175EF}" type="slidenum">
              <a:rPr lang="pt-BR" smtClean="0"/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  <a:endParaRPr kumimoji="0"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CD11-2666-4A72-B3C0-C5124DA48051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4ABC-EC75-44ED-A7E6-5B5EFE5175EF}" type="slidenum">
              <a:rPr lang="pt-BR" smtClean="0"/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  <a:endParaRPr lang="pt-BR"/>
          </a:p>
          <a:p>
            <a:pPr lvl="1" eaLnBrk="1" latinLnBrk="0" hangingPunct="1"/>
            <a:r>
              <a:rPr lang="pt-BR"/>
              <a:t>Segundo nível</a:t>
            </a:r>
            <a:endParaRPr lang="pt-BR"/>
          </a:p>
          <a:p>
            <a:pPr lvl="2" eaLnBrk="1" latinLnBrk="0" hangingPunct="1"/>
            <a:r>
              <a:rPr lang="pt-BR"/>
              <a:t>Terceiro nível</a:t>
            </a:r>
            <a:endParaRPr lang="pt-BR"/>
          </a:p>
          <a:p>
            <a:pPr lvl="3" eaLnBrk="1" latinLnBrk="0" hangingPunct="1"/>
            <a:r>
              <a:rPr lang="pt-BR"/>
              <a:t>Quarto nível</a:t>
            </a:r>
            <a:endParaRPr lang="pt-BR"/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  <a:endParaRPr kumimoji="0"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CD11-2666-4A72-B3C0-C5124DA48051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4ABC-EC75-44ED-A7E6-5B5EFE5175EF}" type="slidenum">
              <a:rPr lang="pt-BR" smtClean="0"/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  <a:endParaRPr kumimoji="0" lang="pt-BR"/>
          </a:p>
          <a:p>
            <a:pPr lvl="1" eaLnBrk="1" latinLnBrk="0" hangingPunct="1"/>
            <a:r>
              <a:rPr kumimoji="0" lang="pt-BR"/>
              <a:t>Segundo nível</a:t>
            </a:r>
            <a:endParaRPr kumimoji="0" lang="pt-BR"/>
          </a:p>
          <a:p>
            <a:pPr lvl="2" eaLnBrk="1" latinLnBrk="0" hangingPunct="1"/>
            <a:r>
              <a:rPr kumimoji="0" lang="pt-BR"/>
              <a:t>Terceiro nível</a:t>
            </a:r>
            <a:endParaRPr kumimoji="0" lang="pt-BR"/>
          </a:p>
          <a:p>
            <a:pPr lvl="3" eaLnBrk="1" latinLnBrk="0" hangingPunct="1"/>
            <a:r>
              <a:rPr kumimoji="0" lang="pt-BR"/>
              <a:t>Quarto nível</a:t>
            </a:r>
            <a:endParaRPr kumimoji="0" lang="pt-BR"/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5B5CD11-2666-4A72-B3C0-C5124DA48051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D3B4ABC-EC75-44ED-A7E6-5B5EFE5175EF}" type="slidenum">
              <a:rPr lang="pt-BR" smtClean="0"/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DSCN0391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ítulo 5"/>
          <p:cNvSpPr>
            <a:spLocks noGrp="1"/>
          </p:cNvSpPr>
          <p:nvPr>
            <p:ph type="ctrTitle"/>
          </p:nvPr>
        </p:nvSpPr>
        <p:spPr>
          <a:xfrm>
            <a:off x="1857356" y="4286256"/>
            <a:ext cx="6858000" cy="990600"/>
          </a:xfrm>
        </p:spPr>
        <p:txBody>
          <a:bodyPr/>
          <a:lstStyle/>
          <a:p>
            <a:r>
              <a:rPr lang="pt-BR" b="1">
                <a:solidFill>
                  <a:schemeClr val="accent1">
                    <a:lumMod val="60000"/>
                    <a:lumOff val="40000"/>
                  </a:schemeClr>
                </a:solidFill>
              </a:rPr>
              <a:t>Química Geral I</a:t>
            </a:r>
            <a:endParaRPr lang="pt-BR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Subtítulo 6"/>
          <p:cNvSpPr>
            <a:spLocks noGrp="1"/>
          </p:cNvSpPr>
          <p:nvPr>
            <p:ph type="subTitle" idx="1"/>
          </p:nvPr>
        </p:nvSpPr>
        <p:spPr>
          <a:xfrm>
            <a:off x="1219200" y="5467368"/>
            <a:ext cx="6858000" cy="533400"/>
          </a:xfrm>
        </p:spPr>
        <p:txBody>
          <a:bodyPr/>
          <a:lstStyle/>
          <a:p>
            <a:r>
              <a:rPr lang="pt-BR" b="1">
                <a:solidFill>
                  <a:schemeClr val="accent1">
                    <a:lumMod val="60000"/>
                    <a:lumOff val="40000"/>
                  </a:schemeClr>
                </a:solidFill>
              </a:rPr>
              <a:t>Professora Cibele Maria Stivanin de Almeida</a:t>
            </a:r>
            <a:endParaRPr lang="pt-BR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Boas vindas!</a:t>
            </a:r>
            <a:endParaRPr lang="pt-BR" dirty="0"/>
          </a:p>
        </p:txBody>
      </p:sp>
      <p:pic>
        <p:nvPicPr>
          <p:cNvPr id="4" name="Espaço Reservado para Conteúdo 3" descr="17098279_1569454873083579_4380803910866310279_n.jpg"/>
          <p:cNvPicPr>
            <a:picLocks noGrp="1" noChangeAspect="1"/>
          </p:cNvPicPr>
          <p:nvPr>
            <p:ph sz="quarter" idx="1"/>
          </p:nvPr>
        </p:nvPicPr>
        <p:blipFill>
          <a:blip r:embed="rId1"/>
          <a:stretch>
            <a:fillRect/>
          </a:stretch>
        </p:blipFill>
        <p:spPr>
          <a:xfrm>
            <a:off x="2214546" y="1071546"/>
            <a:ext cx="4193447" cy="563824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</p:nvPr>
        </p:nvGraphicFramePr>
        <p:xfrm>
          <a:off x="-66675" y="-27305"/>
          <a:ext cx="9210675" cy="6852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405"/>
                <a:gridCol w="1824990"/>
                <a:gridCol w="1805305"/>
                <a:gridCol w="1958975"/>
                <a:gridCol w="1651000"/>
              </a:tblGrid>
              <a:tr h="83185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13/08 </a:t>
                      </a:r>
                      <a:r>
                        <a:rPr lang="pt-BR" sz="1600" dirty="0"/>
                        <a:t>– </a:t>
                      </a:r>
                      <a:r>
                        <a:rPr lang="pt-BR" sz="1600" dirty="0" smtClean="0"/>
                        <a:t>Avisos gerais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15/03 </a:t>
                      </a:r>
                      <a:r>
                        <a:rPr lang="pt-BR" sz="1600" dirty="0"/>
                        <a:t>– Teoria atômica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17/03 </a:t>
                      </a:r>
                      <a:r>
                        <a:rPr lang="pt-BR" sz="1600" dirty="0"/>
                        <a:t>– </a:t>
                      </a:r>
                      <a:r>
                        <a:rPr lang="pt-BR" sz="1600" dirty="0" smtClean="0"/>
                        <a:t>Teoria Atômica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22/03 </a:t>
                      </a:r>
                      <a:r>
                        <a:rPr lang="pt-BR" sz="1600" dirty="0"/>
                        <a:t>– </a:t>
                      </a:r>
                      <a:r>
                        <a:rPr lang="pt-BR" sz="1600" dirty="0" smtClean="0"/>
                        <a:t>Exercícios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pt-BR" sz="1600" b="0" baseline="0" dirty="0" smtClean="0">
                          <a:solidFill>
                            <a:srgbClr val="FF0000"/>
                          </a:solidFill>
                        </a:rPr>
                        <a:t>24/03-Microestrutura da matéria</a:t>
                      </a:r>
                      <a:endParaRPr lang="pt-BR" sz="1600" b="0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90905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29/03 </a:t>
                      </a:r>
                      <a:r>
                        <a:rPr lang="pt-BR" sz="1600" dirty="0"/>
                        <a:t>– </a:t>
                      </a:r>
                      <a:r>
                        <a:rPr lang="pt-BR" sz="1600" dirty="0" smtClean="0"/>
                        <a:t>Matéria e suas propriedades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31/03-Tabela Periódica</a:t>
                      </a:r>
                      <a:endParaRPr lang="pt-B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05/04 </a:t>
                      </a:r>
                      <a:r>
                        <a:rPr lang="pt-BR" sz="1600" dirty="0"/>
                        <a:t>– </a:t>
                      </a:r>
                      <a:r>
                        <a:rPr lang="pt-BR" sz="1600" dirty="0" smtClean="0"/>
                        <a:t>Tabela Periódica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07/04–</a:t>
                      </a:r>
                      <a:endParaRPr lang="pt-BR" sz="1600" dirty="0" smtClean="0"/>
                    </a:p>
                    <a:p>
                      <a:pPr algn="ctr"/>
                      <a:r>
                        <a:rPr lang="pt-BR" sz="1600" dirty="0" smtClean="0"/>
                        <a:t>Propriedades</a:t>
                      </a:r>
                      <a:r>
                        <a:rPr lang="pt-BR" sz="1600" baseline="0" dirty="0" smtClean="0"/>
                        <a:t> Periódicas</a:t>
                      </a:r>
                      <a:endParaRPr lang="pt-B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</a:rPr>
                        <a:t>12/04– revisão</a:t>
                      </a:r>
                      <a:endParaRPr lang="pt-BR" sz="16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31953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</a:rPr>
                        <a:t>14/04 – </a:t>
                      </a:r>
                      <a:endParaRPr lang="pt-BR" sz="16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</a:rPr>
                        <a:t>Ponto facultativo</a:t>
                      </a:r>
                      <a:endParaRPr lang="pt-BR" sz="16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</a:rPr>
                        <a:t>19/04 </a:t>
                      </a:r>
                      <a:r>
                        <a:rPr lang="pt-BR" sz="1600" b="1" dirty="0">
                          <a:solidFill>
                            <a:srgbClr val="FF0000"/>
                          </a:solidFill>
                        </a:rPr>
                        <a:t>– </a:t>
                      </a:r>
                      <a:endParaRPr lang="pt-BR" sz="16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</a:rPr>
                        <a:t>P1 </a:t>
                      </a:r>
                      <a:endParaRPr lang="pt-BR" sz="16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600" b="0" dirty="0" smtClean="0"/>
                        <a:t>26/04 </a:t>
                      </a:r>
                      <a:r>
                        <a:rPr lang="pt-BR" sz="1600" b="0" dirty="0"/>
                        <a:t>– </a:t>
                      </a:r>
                      <a:r>
                        <a:rPr lang="pt-BR" sz="1600" dirty="0" smtClean="0"/>
                        <a:t>Ligações químicas </a:t>
                      </a:r>
                      <a:endParaRPr lang="pt-BR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600" b="1" u="sng" dirty="0" smtClean="0">
                          <a:solidFill>
                            <a:srgbClr val="FF0000"/>
                          </a:solidFill>
                        </a:rPr>
                        <a:t>Aula Assícrona (2)</a:t>
                      </a:r>
                      <a:endParaRPr lang="pt-BR" sz="1600" b="1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pt-BR" sz="1600" b="1" u="sng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600" b="1" dirty="0" smtClean="0">
                          <a:solidFill>
                            <a:schemeClr val="tx1"/>
                          </a:solidFill>
                        </a:rPr>
                        <a:t>28/04</a:t>
                      </a:r>
                      <a:endParaRPr lang="pt-BR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600" dirty="0" smtClean="0"/>
                        <a:t>Interações moleculares </a:t>
                      </a:r>
                      <a:endParaRPr lang="pt-BR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600" b="1" dirty="0" smtClean="0">
                          <a:solidFill>
                            <a:srgbClr val="FF0000"/>
                          </a:solidFill>
                        </a:rPr>
                        <a:t>Aula Assíncrona (1)</a:t>
                      </a:r>
                      <a:endParaRPr lang="pt-BR" sz="16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pt-BR" sz="16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03/05</a:t>
                      </a:r>
                      <a:endParaRPr lang="pt-BR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600" b="0" dirty="0" smtClean="0"/>
                        <a:t>Estrutura molecular</a:t>
                      </a:r>
                      <a:endParaRPr lang="pt-BR" sz="1600" b="0" dirty="0" smtClean="0"/>
                    </a:p>
                    <a:p>
                      <a:pPr algn="ctr"/>
                      <a:endParaRPr lang="pt-BR" sz="1600" b="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13411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05/05 – </a:t>
                      </a:r>
                      <a:endParaRPr lang="pt-BR" sz="1600" b="1" dirty="0" smtClean="0"/>
                    </a:p>
                    <a:p>
                      <a:pPr algn="ctr"/>
                      <a:r>
                        <a:rPr lang="pt-BR" sz="1600" b="0" dirty="0" smtClean="0"/>
                        <a:t>Estutura Molecular</a:t>
                      </a:r>
                      <a:endParaRPr lang="pt-BR" sz="16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10/05 – </a:t>
                      </a:r>
                      <a:endParaRPr lang="pt-BR" sz="1600" dirty="0" smtClean="0"/>
                    </a:p>
                    <a:p>
                      <a:pPr algn="ctr"/>
                      <a:r>
                        <a:rPr lang="pt-BR" sz="1600" dirty="0" smtClean="0">
                          <a:sym typeface="+mn-ea"/>
                        </a:rPr>
                        <a:t>- Exercícios</a:t>
                      </a:r>
                      <a:endParaRPr lang="pt-BR" sz="1600" dirty="0" smtClean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</a:rPr>
                        <a:t>12/05 </a:t>
                      </a:r>
                      <a:r>
                        <a:rPr lang="pt-BR" sz="1600" b="1" dirty="0" smtClean="0">
                          <a:solidFill>
                            <a:srgbClr val="FF0000"/>
                          </a:solidFill>
                          <a:sym typeface="+mn-ea"/>
                        </a:rPr>
                        <a:t>P2</a:t>
                      </a:r>
                      <a:endParaRPr lang="pt-BR" sz="16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pt-BR" sz="16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17/05 –</a:t>
                      </a:r>
                      <a:endParaRPr lang="pt-BR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pt-BR" sz="1600" dirty="0" smtClean="0">
                          <a:sym typeface="+mn-ea"/>
                        </a:rPr>
                        <a:t>–</a:t>
                      </a:r>
                      <a:r>
                        <a:rPr lang="pt-BR" sz="1600" dirty="0" smtClean="0">
                          <a:sym typeface="+mn-ea"/>
                        </a:rPr>
                        <a:t>– Medidas e suas unidades</a:t>
                      </a:r>
                      <a:endParaRPr lang="pt-BR" sz="1600" dirty="0" smtClean="0"/>
                    </a:p>
                    <a:p>
                      <a:pPr algn="ctr"/>
                      <a:endParaRPr lang="pt-BR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BR" sz="1600" b="0" dirty="0" smtClean="0">
                          <a:solidFill>
                            <a:schemeClr val="tx1"/>
                          </a:solidFill>
                        </a:rPr>
                        <a:t>19/05 </a:t>
                      </a:r>
                      <a:r>
                        <a:rPr lang="pt-BR" sz="1600" dirty="0" smtClean="0">
                          <a:sym typeface="+mn-ea"/>
                        </a:rPr>
                        <a:t> </a:t>
                      </a:r>
                      <a:r>
                        <a:rPr lang="pt-BR" sz="1600" dirty="0" smtClean="0">
                          <a:sym typeface="+mn-ea"/>
                        </a:rPr>
                        <a:t> – Algarismos significativos</a:t>
                      </a:r>
                      <a:endParaRPr lang="pt-BR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pt-BR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90905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24/05 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sym typeface="+mn-ea"/>
                        </a:rPr>
                        <a:t>– </a:t>
                      </a:r>
                      <a:r>
                        <a:rPr lang="pt-BR" sz="1600" dirty="0" smtClean="0">
                          <a:solidFill>
                            <a:schemeClr val="tx1"/>
                          </a:solidFill>
                          <a:sym typeface="+mn-ea"/>
                        </a:rPr>
                        <a:t>Leis da Conservação de Massas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pt-BR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26/05 - </a:t>
                      </a:r>
                      <a:r>
                        <a:rPr lang="pt-BR" sz="1600" dirty="0" smtClean="0">
                          <a:sym typeface="+mn-ea"/>
                        </a:rPr>
                        <a:t>Quantidades Químicas</a:t>
                      </a:r>
                      <a:endParaRPr lang="pt-BR" sz="1600" dirty="0" smtClean="0"/>
                    </a:p>
                    <a:p>
                      <a:pPr algn="ctr"/>
                      <a:endParaRPr lang="pt-BR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31/05 - </a:t>
                      </a:r>
                      <a:endParaRPr lang="pt-BR" sz="1600" b="1" dirty="0" smtClean="0"/>
                    </a:p>
                    <a:p>
                      <a:pPr algn="ctr"/>
                      <a:r>
                        <a:rPr lang="pt-BR" sz="1600" b="1" dirty="0" smtClean="0"/>
                        <a:t>SBQ</a:t>
                      </a:r>
                      <a:endParaRPr lang="pt-BR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/>
                        <a:t>02/06 - </a:t>
                      </a:r>
                      <a:endParaRPr lang="pt-BR" sz="1600" b="1" dirty="0" smtClean="0"/>
                    </a:p>
                    <a:p>
                      <a:pPr algn="ctr"/>
                      <a:r>
                        <a:rPr lang="pt-BR" sz="1600" b="1" dirty="0" smtClean="0">
                          <a:sym typeface="+mn-ea"/>
                        </a:rPr>
                        <a:t>SQB</a:t>
                      </a:r>
                      <a:endParaRPr lang="pt-BR" sz="1600" b="1" dirty="0" smtClean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ym typeface="+mn-ea"/>
                        </a:rPr>
                        <a:t>07/06 - </a:t>
                      </a:r>
                      <a:r>
                        <a:rPr lang="pt-BR" sz="1600" dirty="0" smtClean="0">
                          <a:sym typeface="+mn-ea"/>
                        </a:rPr>
                        <a:t>Equaçoes químicas  e balanceamento</a:t>
                      </a:r>
                      <a:endParaRPr lang="pt-BR" sz="1600" dirty="0" smtClean="0">
                        <a:sym typeface="+mn-ea"/>
                      </a:endParaRPr>
                    </a:p>
                  </a:txBody>
                  <a:tcPr/>
                </a:tc>
              </a:tr>
              <a:tr h="1158875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ym typeface="+mn-ea"/>
                        </a:rPr>
                        <a:t>09/06- </a:t>
                      </a:r>
                      <a:endParaRPr lang="pt-BR" sz="1600" dirty="0"/>
                    </a:p>
                    <a:p>
                      <a:pPr algn="ctr"/>
                      <a:r>
                        <a:rPr lang="pt-BR" sz="1600" b="1" dirty="0">
                          <a:solidFill>
                            <a:srgbClr val="FF0000"/>
                          </a:solidFill>
                        </a:rPr>
                        <a:t>Estequiometria</a:t>
                      </a:r>
                      <a:endParaRPr lang="pt-BR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ym typeface="+mn-ea"/>
                        </a:rPr>
                        <a:t>14/06 – Concentração  de soluções</a:t>
                      </a:r>
                      <a:endParaRPr lang="pt-BR" sz="1600" dirty="0" smtClean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ym typeface="+mn-ea"/>
                        </a:rPr>
                        <a:t>21/06 - Exercícios</a:t>
                      </a:r>
                      <a:endParaRPr lang="pt-BR" sz="1600" dirty="0" smtClean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  <a:sym typeface="+mn-ea"/>
                        </a:rPr>
                        <a:t>23/06 – </a:t>
                      </a:r>
                      <a:endParaRPr lang="pt-BR" sz="16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  <a:sym typeface="+mn-ea"/>
                        </a:rPr>
                        <a:t>P3</a:t>
                      </a:r>
                      <a:endParaRPr lang="pt-BR" sz="16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pt-BR" sz="16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  <a:sym typeface="+mn-ea"/>
                        </a:rPr>
                        <a:t>28/06 – Segunda chamada</a:t>
                      </a:r>
                      <a:endParaRPr lang="pt-BR" sz="16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pt-BR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26110">
                <a:tc>
                  <a:txBody>
                    <a:bodyPr/>
                    <a:lstStyle/>
                    <a:p>
                      <a:pPr algn="ctr"/>
                      <a:endParaRPr lang="pt-BR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 smtClean="0">
                          <a:solidFill>
                            <a:srgbClr val="FF0000"/>
                          </a:solidFill>
                          <a:sym typeface="+mn-ea"/>
                        </a:rPr>
                        <a:t>30/06 - PF</a:t>
                      </a:r>
                      <a:endParaRPr lang="pt-BR" sz="1600" b="1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pt-BR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827</Words>
  <Application>WPS Presentation</Application>
  <PresentationFormat>Apresentação na tela (4:3)</PresentationFormat>
  <Paragraphs>93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SimSun</vt:lpstr>
      <vt:lpstr>Wingdings</vt:lpstr>
      <vt:lpstr>Wingdings 3</vt:lpstr>
      <vt:lpstr>Wingdings</vt:lpstr>
      <vt:lpstr>Gill Sans MT</vt:lpstr>
      <vt:lpstr>Bookman Old Style</vt:lpstr>
      <vt:lpstr>Microsoft YaHei</vt:lpstr>
      <vt:lpstr>Arial Unicode MS</vt:lpstr>
      <vt:lpstr>Calibri</vt:lpstr>
      <vt:lpstr>Origem</vt:lpstr>
      <vt:lpstr>Química Geral I</vt:lpstr>
      <vt:lpstr>Boas vindas!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Usuario</dc:creator>
  <cp:lastModifiedBy>Cibele</cp:lastModifiedBy>
  <cp:revision>16</cp:revision>
  <dcterms:created xsi:type="dcterms:W3CDTF">2017-03-06T18:53:00Z</dcterms:created>
  <dcterms:modified xsi:type="dcterms:W3CDTF">2022-04-25T18:04:39Z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F8B024233CB949B4B4E60292C6EA667C</vt:lpwstr>
  </property>
  <property fmtid="{D5CDD505-2E9C-101B-9397-08002B2CF9AE}" pid="3" name="KSOProductBuildVer">
    <vt:lpwstr>1046-11.2.0.11074</vt:lpwstr>
  </property>
</Properties>
</file>