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media/image11.jpg" ContentType="image/gif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71" r:id="rId6"/>
    <p:sldId id="270" r:id="rId7"/>
    <p:sldId id="269" r:id="rId8"/>
    <p:sldId id="267" r:id="rId9"/>
    <p:sldId id="266" r:id="rId10"/>
    <p:sldId id="265" r:id="rId11"/>
    <p:sldId id="264" r:id="rId12"/>
    <p:sldId id="272" r:id="rId13"/>
    <p:sldId id="273" r:id="rId14"/>
    <p:sldId id="274" r:id="rId15"/>
    <p:sldId id="275" r:id="rId16"/>
    <p:sldId id="268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2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04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96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8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587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98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363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61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7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4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952947-9B31-4029-BCFB-E6BD2E06ECA0}" type="datetimeFigureOut">
              <a:rPr lang="pt-PT" smtClean="0"/>
              <a:t>16/08/2016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4B1A8E-2F83-463D-A593-0EB7FB2A0461}" type="slidenum">
              <a:rPr lang="pt-PT" smtClean="0"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6069"/>
            <a:ext cx="12192000" cy="58019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7275"/>
            <a:ext cx="12192000" cy="978794"/>
          </a:xfrm>
        </p:spPr>
        <p:txBody>
          <a:bodyPr>
            <a:noAutofit/>
          </a:bodyPr>
          <a:lstStyle/>
          <a:p>
            <a:pPr algn="ctr"/>
            <a:r>
              <a:rPr lang="pt-PT" sz="5400" dirty="0" smtClean="0">
                <a:solidFill>
                  <a:schemeClr val="tx1"/>
                </a:solidFill>
              </a:rPr>
              <a:t>Ligação Covalente e Geometria Molecular</a:t>
            </a:r>
            <a:endParaRPr lang="pt-PT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4698" y="264061"/>
            <a:ext cx="11501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Para determinar a geometria de moléculas poliatómicas deve-se considerar o número de elétrons não ligantes. </a:t>
            </a:r>
            <a:endParaRPr lang="pt-PT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44698" y="1494455"/>
            <a:ext cx="10063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Moléculas com 3 átomos podem assumir duas geometrias: 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4698" y="2463239"/>
            <a:ext cx="354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 smtClean="0"/>
              <a:t>Geometria Linear</a:t>
            </a:r>
            <a:endParaRPr lang="pt-PT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79058" y="3511840"/>
            <a:ext cx="6067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O carbono tem 4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em sua camada de valência, todos são utilizados para realizar as duas ligações duplas, logo ocorrem repulsões entre os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ligantes originando um ângulo de 180◦ e resultando numa geometria </a:t>
            </a:r>
            <a:r>
              <a:rPr lang="pt-PT" sz="2400" b="1" dirty="0" smtClean="0"/>
              <a:t>Linear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4" y="3925651"/>
            <a:ext cx="4471456" cy="14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8539" y="278296"/>
            <a:ext cx="4721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4000" dirty="0"/>
              <a:t>Geometria Angular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11963" y="1835246"/>
            <a:ext cx="5794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O oxigênio apresenta 6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na sua camada de valência, dois desses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são usados nas ligações com os hidrogênios, restando então dois pares de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não ligantes. 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Estes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não ligantes repelem com os ligantes formando um ângulo de 104,5◦ entre os hidrogênios e resultando numa geometria denominada </a:t>
            </a:r>
            <a:r>
              <a:rPr lang="pt-PT" sz="2400" b="1" dirty="0" smtClean="0"/>
              <a:t>Angular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2" y="2256459"/>
            <a:ext cx="41814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8539" y="1463678"/>
            <a:ext cx="4859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PT" sz="3200" dirty="0" smtClean="0"/>
              <a:t>Geometria Trigonal Plana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8539" y="378741"/>
            <a:ext cx="11279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/>
              <a:t>Moléculas com 4 átomos podem assumir duas geometrias: </a:t>
            </a:r>
            <a:endParaRPr lang="pt-PT" sz="3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68085" y="2206814"/>
            <a:ext cx="56454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O átomo de boro é uma exceção a regra do octeto, uma vez que, tendo 3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na sua camada de valência, realiza três ligações covalentes com o fluor para se estabilizar.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Como não sobra nenhum elétron no átomo central, a repulsão é apenas dos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ligantes, que se afastam dando origem a um angulo de 120◦ e uma geometria denominada </a:t>
            </a:r>
            <a:r>
              <a:rPr lang="pt-PT" sz="2400" b="1" dirty="0" smtClean="0"/>
              <a:t>Trigonal Plana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1" y="2585641"/>
            <a:ext cx="3736678" cy="30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8539" y="278296"/>
            <a:ext cx="5057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4000" dirty="0"/>
              <a:t>Geometria </a:t>
            </a:r>
            <a:r>
              <a:rPr lang="pt-PT" sz="4000" dirty="0" smtClean="0"/>
              <a:t>Piramidal</a:t>
            </a:r>
            <a:endParaRPr lang="pt-PT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51444" y="1725287"/>
            <a:ext cx="60297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Na molécula de NH</a:t>
            </a:r>
            <a:r>
              <a:rPr lang="pt-PT" sz="2400" baseline="-25000" dirty="0" smtClean="0"/>
              <a:t>3</a:t>
            </a:r>
            <a:r>
              <a:rPr lang="pt-PT" sz="2400" dirty="0" smtClean="0"/>
              <a:t>, o nitrogênio realiza 3 ligações covalentes simples com os átomos de hidrogênio para se estabilizar, uma vez que, possui 5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na camada de valência. </a:t>
            </a:r>
          </a:p>
          <a:p>
            <a:pPr algn="just"/>
            <a:endParaRPr lang="pt-PT" sz="2400" dirty="0"/>
          </a:p>
          <a:p>
            <a:pPr algn="just"/>
            <a:r>
              <a:rPr lang="pt-PT" sz="2400" dirty="0" smtClean="0"/>
              <a:t>Entretanto, sobra ainda um par de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que provocará a repulsão dos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ligantes com os não ligantes, dando origem a um ângulo de 107,8◦ entre os hidrogênios e assumindo a geometria denominada </a:t>
            </a:r>
            <a:r>
              <a:rPr lang="pt-PT" sz="2400" b="1" dirty="0" smtClean="0"/>
              <a:t>Piramidal</a:t>
            </a:r>
            <a:r>
              <a:rPr lang="pt-PT" sz="2400" dirty="0" smtClean="0"/>
              <a:t>. </a:t>
            </a:r>
            <a:endParaRPr lang="pt-PT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2684310"/>
            <a:ext cx="3819136" cy="215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38539" y="278296"/>
            <a:ext cx="5423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PT" sz="4000" dirty="0"/>
              <a:t>Geometria </a:t>
            </a:r>
            <a:r>
              <a:rPr lang="pt-PT" sz="4000" dirty="0" smtClean="0"/>
              <a:t>Tetraédrica</a:t>
            </a:r>
            <a:endParaRPr lang="pt-PT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40192" y="1725288"/>
            <a:ext cx="5756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Na molécula de CH</a:t>
            </a:r>
            <a:r>
              <a:rPr lang="pt-PT" sz="2400" baseline="-25000" dirty="0"/>
              <a:t>4</a:t>
            </a:r>
            <a:r>
              <a:rPr lang="pt-PT" sz="2400" dirty="0" smtClean="0"/>
              <a:t>, o carbono realiza 4 ligações covalentes simples com os átomos de hidrogênio para se estabilizar, uma vez que, possui 4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na camada de valência. </a:t>
            </a:r>
          </a:p>
          <a:p>
            <a:pPr algn="just"/>
            <a:endParaRPr lang="pt-PT" sz="2400" dirty="0" smtClean="0"/>
          </a:p>
          <a:p>
            <a:pPr algn="just"/>
            <a:r>
              <a:rPr lang="pt-PT" sz="2400" dirty="0" smtClean="0"/>
              <a:t>Como não sobra </a:t>
            </a:r>
            <a:r>
              <a:rPr lang="pt-PT" sz="2400" dirty="0" err="1" smtClean="0"/>
              <a:t>elétrons</a:t>
            </a:r>
            <a:r>
              <a:rPr lang="pt-PT" sz="2400" dirty="0" smtClean="0"/>
              <a:t> no átomo central, a melhor disposição da molécula é na geometria </a:t>
            </a:r>
            <a:r>
              <a:rPr lang="pt-PT" sz="2400" b="1" dirty="0" smtClean="0"/>
              <a:t>Tetraédrica</a:t>
            </a:r>
            <a:r>
              <a:rPr lang="pt-PT" sz="2400" dirty="0" smtClean="0"/>
              <a:t>, onde os hidrogênios formam um ângulo entre si de 109,58◦</a:t>
            </a:r>
          </a:p>
          <a:p>
            <a:pPr algn="just"/>
            <a:endParaRPr lang="pt-PT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210000"/>
            <a:ext cx="5514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12" y="167425"/>
            <a:ext cx="9295970" cy="810081"/>
          </a:xfrm>
        </p:spPr>
        <p:txBody>
          <a:bodyPr/>
          <a:lstStyle/>
          <a:p>
            <a:r>
              <a:rPr lang="pt-PT" dirty="0" smtClean="0"/>
              <a:t>Vamos praticar?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5912" y="1123406"/>
            <a:ext cx="11691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/>
              <a:t> Um gás que está por toda parte e tem sido alvo de muitos estudos devido são efeitos ambientais é o dióxido de carbono (CO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). Qual o tipo de ligação nessa molécula? Por quê?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Qual a geometria dessa molécula?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Como vimos, moléculas com 4 átomos podem assumir duas geometrias. Faça a geometria de PCl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 e BH</a:t>
            </a:r>
            <a:r>
              <a:rPr lang="pt-BR" sz="2400" baseline="-25000" dirty="0" smtClean="0"/>
              <a:t>3</a:t>
            </a:r>
            <a:r>
              <a:rPr lang="pt-BR" sz="2400" dirty="0" smtClean="0"/>
              <a:t>. </a:t>
            </a:r>
          </a:p>
          <a:p>
            <a:pPr marL="342900" indent="-342900">
              <a:buAutoNum type="arabicPeriod"/>
            </a:pPr>
            <a:endParaRPr lang="pt-BR" sz="2400" dirty="0"/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Por que essas moléculas apresentaram geometria diferentes?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7053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8941" y="1512080"/>
            <a:ext cx="102129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1) Fróis, </a:t>
            </a:r>
            <a:r>
              <a:rPr lang="pt-PT" sz="2800" dirty="0" err="1" smtClean="0"/>
              <a:t>Sergio</a:t>
            </a:r>
            <a:r>
              <a:rPr lang="pt-PT" sz="2800" dirty="0" smtClean="0"/>
              <a:t>. Química: 1º ano. Brasília. </a:t>
            </a:r>
            <a:r>
              <a:rPr lang="pt-PT" sz="2800" dirty="0" err="1" smtClean="0"/>
              <a:t>Edebe</a:t>
            </a:r>
            <a:r>
              <a:rPr lang="pt-PT" sz="2800" dirty="0" smtClean="0"/>
              <a:t> Brasil, 2014 </a:t>
            </a:r>
          </a:p>
          <a:p>
            <a:r>
              <a:rPr lang="pt-PT" sz="2800" dirty="0" smtClean="0"/>
              <a:t>2</a:t>
            </a:r>
            <a:r>
              <a:rPr lang="pt-PT" sz="2800" dirty="0" smtClean="0"/>
              <a:t>) http</a:t>
            </a:r>
            <a:r>
              <a:rPr lang="pt-PT" sz="2800" dirty="0"/>
              <a:t>://</a:t>
            </a:r>
            <a:r>
              <a:rPr lang="pt-PT" sz="2800" dirty="0" smtClean="0"/>
              <a:t>www.sobiologia.com.br/conteudos/Ar/</a:t>
            </a:r>
          </a:p>
          <a:p>
            <a:r>
              <a:rPr lang="pt-PT" sz="2800" dirty="0"/>
              <a:t>3) http://pt.depositphotos.com/39109425/stock-illustration-crazy-professor.html</a:t>
            </a:r>
            <a:endParaRPr lang="pt-PT" sz="2800" dirty="0" smtClean="0"/>
          </a:p>
          <a:p>
            <a:endParaRPr lang="pt-PT" sz="2800" dirty="0" smtClean="0"/>
          </a:p>
          <a:p>
            <a:endParaRPr lang="pt-PT" sz="2800" dirty="0"/>
          </a:p>
          <a:p>
            <a:r>
              <a:rPr lang="pt-PT" sz="2800" dirty="0" smtClean="0"/>
              <a:t>Aluna: Suzana Aparecida Silva Queiroz</a:t>
            </a:r>
          </a:p>
          <a:p>
            <a:r>
              <a:rPr lang="pt-PT" sz="2800" dirty="0" smtClean="0"/>
              <a:t>UENF – Disciplina: TDIC </a:t>
            </a:r>
            <a:endParaRPr lang="pt-PT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8941" y="334851"/>
            <a:ext cx="5987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/>
              <a:t>Referências Bibliográficas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23395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" y="1570741"/>
            <a:ext cx="10448325" cy="2190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38"/>
            <a:ext cx="5067599" cy="59551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06" y="2172281"/>
            <a:ext cx="4086795" cy="4125609"/>
          </a:xfrm>
          <a:prstGeom prst="rect">
            <a:avLst/>
          </a:prstGeom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6606694" y="975352"/>
            <a:ext cx="4979801" cy="217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Na última aula nós falamos da 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ligação Iônica onde o metal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/>
                </a:solidFill>
              </a:rPr>
              <a:t> doa </a:t>
            </a:r>
            <a:r>
              <a:rPr lang="pt-PT" sz="2400" dirty="0" err="1" smtClean="0">
                <a:solidFill>
                  <a:schemeClr val="tx1"/>
                </a:solidFill>
              </a:rPr>
              <a:t>elétrons</a:t>
            </a:r>
            <a:r>
              <a:rPr lang="pt-PT" sz="2400" dirty="0" smtClean="0">
                <a:solidFill>
                  <a:schemeClr val="tx1"/>
                </a:solidFill>
              </a:rPr>
              <a:t> para o ametal! </a:t>
            </a:r>
          </a:p>
          <a:p>
            <a:pPr marL="0" indent="0">
              <a:buNone/>
            </a:pPr>
            <a:r>
              <a:rPr lang="pt-PT" dirty="0" smtClean="0"/>
              <a:t>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976">
            <a:off x="5572914" y="259045"/>
            <a:ext cx="5437134" cy="382647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35648" y="601245"/>
            <a:ext cx="32632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/>
              <a:t>M</a:t>
            </a:r>
            <a:r>
              <a:rPr lang="pt-PT" sz="2400" dirty="0" smtClean="0"/>
              <a:t>as e se o ametal </a:t>
            </a:r>
          </a:p>
          <a:p>
            <a:pPr algn="ctr"/>
            <a:r>
              <a:rPr lang="pt-PT" sz="2400" dirty="0" smtClean="0"/>
              <a:t>não possuir ao seu lado, </a:t>
            </a:r>
          </a:p>
          <a:p>
            <a:pPr algn="ctr"/>
            <a:r>
              <a:rPr lang="pt-PT" sz="2400" dirty="0" smtClean="0"/>
              <a:t>um metal </a:t>
            </a:r>
          </a:p>
          <a:p>
            <a:pPr algn="ctr"/>
            <a:r>
              <a:rPr lang="pt-PT" sz="2400" dirty="0" smtClean="0"/>
              <a:t>pronto para doar </a:t>
            </a:r>
          </a:p>
          <a:p>
            <a:pPr algn="ctr"/>
            <a:r>
              <a:rPr lang="pt-PT" sz="2400" dirty="0" err="1" smtClean="0"/>
              <a:t>elétrons</a:t>
            </a:r>
            <a:r>
              <a:rPr lang="pt-PT" sz="2400" dirty="0" smtClean="0"/>
              <a:t>?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1838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" y="1570741"/>
            <a:ext cx="10448325" cy="219016"/>
          </a:xfrm>
          <a:prstGeom prst="rect">
            <a:avLst/>
          </a:prstGeom>
        </p:spPr>
      </p:pic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453906"/>
            <a:ext cx="4105229" cy="586543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3183" y="1274527"/>
            <a:ext cx="72894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O ametal não poderia doar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, porque ele é muito eletronegativo. Surge então um novo modelo de ligação, a LIGAÇÃO COVALENTE, onde os ametais compartilham o mesmo elétron.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2124" y="3945634"/>
            <a:ext cx="524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Olha o exemplo do gás hidrogênio!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9159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0" y="1570741"/>
            <a:ext cx="10448325" cy="2190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4547" y="244216"/>
            <a:ext cx="11797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 smtClean="0"/>
              <a:t>	</a:t>
            </a:r>
            <a:r>
              <a:rPr lang="pt-PT" sz="2800" dirty="0" smtClean="0"/>
              <a:t>O </a:t>
            </a:r>
            <a:r>
              <a:rPr lang="pt-PT" sz="2800" dirty="0"/>
              <a:t>hidrogênio é um gás incolor, inodoro, insípido e altamente </a:t>
            </a:r>
            <a:r>
              <a:rPr lang="pt-PT" sz="2800" dirty="0" smtClean="0"/>
              <a:t>inflamável. Ele possui apenas um elétron na sua última e única camada. Logo, a configuração estável mais próxima é a do hélio com 2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. </a:t>
            </a:r>
          </a:p>
          <a:p>
            <a:pPr algn="just"/>
            <a:r>
              <a:rPr lang="pt-PT" sz="2800" dirty="0" smtClean="0"/>
              <a:t>	Assim, os átomos de hidrogênio irão compartilhar seu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 formando uma ligação covalente, como esta representado abaixo. 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59" y="2997222"/>
            <a:ext cx="8643369" cy="22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8382" y="524959"/>
            <a:ext cx="11814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Umas das maneiras de representar as ligações covalentes é através da Fórmula Eletrônica de Lewis. Nesta fórmula, representa-se os </a:t>
            </a:r>
            <a:r>
              <a:rPr lang="pt-PT" sz="3200" dirty="0" err="1" smtClean="0"/>
              <a:t>elétrons</a:t>
            </a:r>
            <a:r>
              <a:rPr lang="pt-PT" sz="3200" dirty="0" smtClean="0"/>
              <a:t> da última camada com pontinhos ao redor do símbolo do elemento e a ligação é representada com um círculo que une os </a:t>
            </a:r>
            <a:r>
              <a:rPr lang="pt-PT" sz="3200" dirty="0" err="1" smtClean="0"/>
              <a:t>elétrons</a:t>
            </a:r>
            <a:r>
              <a:rPr lang="pt-PT" sz="3200" dirty="0" smtClean="0"/>
              <a:t> do primeiro e do segundo átomo. A fórmula de Lewis do gás hidrogênio então é:</a:t>
            </a:r>
            <a:endParaRPr lang="pt-PT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35" y="3567471"/>
            <a:ext cx="2062615" cy="19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898" y="0"/>
            <a:ext cx="12041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Outras formas de representar as moléculas são através da Fórmula Estrutural e da Formula Molecular</a:t>
            </a:r>
            <a:endParaRPr lang="pt-PT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5287" y="2708134"/>
            <a:ext cx="61675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Na formula estrutural representa-se</a:t>
            </a:r>
          </a:p>
          <a:p>
            <a:pPr algn="ctr"/>
            <a:r>
              <a:rPr lang="pt-PT" sz="3200" dirty="0" smtClean="0"/>
              <a:t> cada ligação por traços.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34224" y="2693597"/>
            <a:ext cx="5514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 smtClean="0"/>
              <a:t>Na formula molecular representa-se o </a:t>
            </a:r>
          </a:p>
          <a:p>
            <a:pPr algn="ctr"/>
            <a:r>
              <a:rPr lang="pt-PT" sz="2400" dirty="0" smtClean="0"/>
              <a:t>símbolo químico do elemento com índices </a:t>
            </a:r>
          </a:p>
          <a:p>
            <a:pPr algn="ctr"/>
            <a:r>
              <a:rPr lang="pt-PT" sz="2400" dirty="0" smtClean="0"/>
              <a:t>que indicam a quantidade do</a:t>
            </a:r>
          </a:p>
          <a:p>
            <a:pPr algn="ctr"/>
            <a:r>
              <a:rPr lang="pt-PT" sz="2400" dirty="0" smtClean="0"/>
              <a:t> </a:t>
            </a:r>
            <a:r>
              <a:rPr lang="pt-PT" sz="2400" dirty="0" err="1" smtClean="0"/>
              <a:t>respctivo</a:t>
            </a:r>
            <a:r>
              <a:rPr lang="pt-PT" sz="2400" dirty="0" smtClean="0"/>
              <a:t> elemento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41724" y="1235081"/>
            <a:ext cx="1072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7200" dirty="0" smtClean="0"/>
              <a:t>H</a:t>
            </a:r>
            <a:r>
              <a:rPr lang="pt-PT" sz="7200" baseline="-25000" dirty="0" smtClean="0"/>
              <a:t>2</a:t>
            </a:r>
            <a:endParaRPr lang="pt-PT" sz="7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33" y="956357"/>
            <a:ext cx="1908007" cy="187865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55287" y="5214730"/>
            <a:ext cx="10895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Vamos exercitar? Qual será a estrutura de Lewis do gás oxigênio </a:t>
            </a:r>
          </a:p>
          <a:p>
            <a:r>
              <a:rPr lang="pt-PT" sz="3200" dirty="0" smtClean="0"/>
              <a:t>e do gás nitrogênio?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521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357" y="25561"/>
            <a:ext cx="12146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/>
              <a:t>O gás oxigênio é um gás de importância fundamental para os processos </a:t>
            </a:r>
            <a:endParaRPr lang="pt-PT" sz="3200" dirty="0" smtClean="0"/>
          </a:p>
          <a:p>
            <a:r>
              <a:rPr lang="pt-PT" sz="3200" dirty="0" smtClean="0"/>
              <a:t>vitais </a:t>
            </a:r>
            <a:r>
              <a:rPr lang="pt-PT" sz="3200" dirty="0"/>
              <a:t>do nosso planeta, </a:t>
            </a:r>
            <a:r>
              <a:rPr lang="pt-PT" sz="3200" dirty="0" smtClean="0"/>
              <a:t>utilizado </a:t>
            </a:r>
            <a:r>
              <a:rPr lang="pt-PT" sz="3200" dirty="0"/>
              <a:t>na respiração da maioria dos seres </a:t>
            </a:r>
            <a:endParaRPr lang="pt-PT" sz="3200" dirty="0" smtClean="0"/>
          </a:p>
          <a:p>
            <a:r>
              <a:rPr lang="pt-PT" sz="3200" dirty="0" smtClean="0"/>
              <a:t>vivos</a:t>
            </a:r>
            <a:r>
              <a:rPr lang="pt-PT" sz="3200" dirty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" y="4810611"/>
            <a:ext cx="2588235" cy="146867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00" y="4738214"/>
            <a:ext cx="2705672" cy="15353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6" y="2068761"/>
            <a:ext cx="1689100" cy="9144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3577770"/>
            <a:ext cx="73434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O gás nitrogénio é o mais abundante no ar </a:t>
            </a:r>
          </a:p>
          <a:p>
            <a:r>
              <a:rPr lang="pt-PT" sz="3200" dirty="0" smtClean="0"/>
              <a:t>atmosférico.</a:t>
            </a:r>
            <a:endParaRPr lang="pt-PT" sz="3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83" y="2162644"/>
            <a:ext cx="1920061" cy="674616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2729766" y="2254732"/>
            <a:ext cx="1596980" cy="501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direita 14"/>
          <p:cNvSpPr/>
          <p:nvPr/>
        </p:nvSpPr>
        <p:spPr>
          <a:xfrm>
            <a:off x="2886645" y="5293960"/>
            <a:ext cx="1596980" cy="501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83" y="2597873"/>
            <a:ext cx="3474817" cy="36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76" y="2305318"/>
            <a:ext cx="4544124" cy="38194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" y="0"/>
            <a:ext cx="112400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 smtClean="0"/>
              <a:t>As moléculas, logo depois de formadas, tendem a se estabilizar em torno da repulsão entre os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 ligantes e não ligantes. A teoria que rege esse sistema é denominado </a:t>
            </a:r>
            <a:r>
              <a:rPr lang="pt-PT" sz="2800" b="1" dirty="0" smtClean="0"/>
              <a:t>Teoria de Repulsão dos Pares </a:t>
            </a:r>
            <a:r>
              <a:rPr lang="pt-PT" sz="2800" b="1" dirty="0" err="1" smtClean="0"/>
              <a:t>Elétrons</a:t>
            </a:r>
            <a:r>
              <a:rPr lang="pt-PT" sz="2800" b="1" dirty="0" smtClean="0"/>
              <a:t> de Valência</a:t>
            </a:r>
            <a:r>
              <a:rPr lang="pt-PT" sz="2800" dirty="0" smtClean="0"/>
              <a:t> (</a:t>
            </a:r>
            <a:r>
              <a:rPr lang="pt-PT" sz="2800" b="1" dirty="0" smtClean="0"/>
              <a:t>TPRV</a:t>
            </a:r>
            <a:r>
              <a:rPr lang="pt-PT" sz="2800" dirty="0" smtClean="0"/>
              <a:t>), do inglês VSEPR (</a:t>
            </a:r>
            <a:r>
              <a:rPr lang="pt-PT" sz="2800" i="1" dirty="0" smtClean="0"/>
              <a:t>Valence Shell </a:t>
            </a:r>
            <a:r>
              <a:rPr lang="pt-PT" sz="2800" i="1" dirty="0" err="1" smtClean="0"/>
              <a:t>Electron</a:t>
            </a:r>
            <a:r>
              <a:rPr lang="pt-PT" sz="2800" i="1" dirty="0" smtClean="0"/>
              <a:t> </a:t>
            </a:r>
            <a:r>
              <a:rPr lang="pt-PT" sz="2800" i="1" dirty="0" err="1" smtClean="0"/>
              <a:t>Pair</a:t>
            </a:r>
            <a:r>
              <a:rPr lang="pt-PT" sz="2800" i="1" dirty="0" smtClean="0"/>
              <a:t> </a:t>
            </a:r>
            <a:r>
              <a:rPr lang="pt-PT" sz="2800" i="1" dirty="0" err="1" smtClean="0"/>
              <a:t>Repulsion</a:t>
            </a:r>
            <a:r>
              <a:rPr lang="pt-PT" sz="2800" i="1" dirty="0" smtClean="0"/>
              <a:t> </a:t>
            </a:r>
            <a:r>
              <a:rPr lang="pt-PT" sz="2800" i="1" dirty="0" err="1" smtClean="0"/>
              <a:t>Theory</a:t>
            </a:r>
            <a:r>
              <a:rPr lang="pt-PT" sz="2800" dirty="0" smtClean="0"/>
              <a:t>). </a:t>
            </a:r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Existem 3 tipos de repulsão eletrônica. São elas: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2800" dirty="0" smtClean="0"/>
              <a:t>Repulsão entre os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 ligantes;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2800" dirty="0" smtClean="0"/>
              <a:t>Repulsão entre os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 não ligantes;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PT" sz="2800" dirty="0" smtClean="0"/>
              <a:t>Repulsão entre os </a:t>
            </a:r>
            <a:r>
              <a:rPr lang="pt-PT" sz="2800" dirty="0" err="1" smtClean="0"/>
              <a:t>elétrons</a:t>
            </a:r>
            <a:r>
              <a:rPr lang="pt-PT" sz="2800" dirty="0" smtClean="0"/>
              <a:t> ligantes e não ligantes;</a:t>
            </a:r>
          </a:p>
          <a:p>
            <a:pPr algn="just"/>
            <a:endParaRPr lang="pt-PT" sz="2800" dirty="0" smtClean="0"/>
          </a:p>
          <a:p>
            <a:pPr algn="just"/>
            <a:r>
              <a:rPr lang="pt-PT" sz="2800" dirty="0" smtClean="0"/>
              <a:t>Desta </a:t>
            </a:r>
            <a:r>
              <a:rPr lang="pt-PT" sz="2800" dirty="0"/>
              <a:t>forma os pares de </a:t>
            </a:r>
            <a:r>
              <a:rPr lang="pt-PT" sz="2800" dirty="0" err="1"/>
              <a:t>elétrons</a:t>
            </a:r>
            <a:r>
              <a:rPr lang="pt-PT" sz="2800" dirty="0"/>
              <a:t> se localizam </a:t>
            </a:r>
            <a:endParaRPr lang="pt-PT" sz="2800" dirty="0" smtClean="0"/>
          </a:p>
          <a:p>
            <a:pPr algn="just"/>
            <a:r>
              <a:rPr lang="pt-PT" sz="2800" dirty="0" smtClean="0"/>
              <a:t>o </a:t>
            </a:r>
            <a:r>
              <a:rPr lang="pt-PT" sz="2800" dirty="0"/>
              <a:t>mais afastado possível, uns dos outros, para </a:t>
            </a:r>
            <a:endParaRPr lang="pt-PT" sz="2800" dirty="0" smtClean="0"/>
          </a:p>
          <a:p>
            <a:pPr algn="just"/>
            <a:r>
              <a:rPr lang="pt-PT" sz="2800" dirty="0" smtClean="0"/>
              <a:t>evitar </a:t>
            </a:r>
            <a:r>
              <a:rPr lang="pt-PT" sz="2800" dirty="0"/>
              <a:t>uma repulsão </a:t>
            </a:r>
            <a:r>
              <a:rPr lang="pt-PT" sz="2800" dirty="0" smtClean="0"/>
              <a:t>brusca, originando assim </a:t>
            </a:r>
          </a:p>
          <a:p>
            <a:pPr algn="just"/>
            <a:r>
              <a:rPr lang="pt-PT" sz="2800" dirty="0" smtClean="0"/>
              <a:t>uma variedade de formas geométricas.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55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8" y="1725288"/>
            <a:ext cx="10491255" cy="219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4698" y="180304"/>
            <a:ext cx="4674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/>
              <a:t>Geometria Linear </a:t>
            </a:r>
            <a:endParaRPr lang="pt-PT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7882" y="1390918"/>
            <a:ext cx="11337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dirty="0" smtClean="0"/>
              <a:t>Moléculas com apenas dois átomos terão sempre geometria linear.</a:t>
            </a:r>
            <a:endParaRPr lang="pt-PT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37" y="2638358"/>
            <a:ext cx="3343071" cy="28416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78" y="2548206"/>
            <a:ext cx="2898953" cy="21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300</TotalTime>
  <Words>826</Words>
  <Application>Microsoft Office PowerPoint</Application>
  <PresentationFormat>Ecrã Panorâmico</PresentationFormat>
  <Paragraphs>83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Retrospetiva</vt:lpstr>
      <vt:lpstr>Ligação Covalente e Geometria Molecular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praticar?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Queiroz</dc:creator>
  <cp:lastModifiedBy>Suzana Queiroz</cp:lastModifiedBy>
  <cp:revision>31</cp:revision>
  <dcterms:created xsi:type="dcterms:W3CDTF">2016-08-14T19:19:17Z</dcterms:created>
  <dcterms:modified xsi:type="dcterms:W3CDTF">2016-08-16T02:24:19Z</dcterms:modified>
</cp:coreProperties>
</file>