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8" r:id="rId3"/>
    <p:sldId id="299" r:id="rId4"/>
    <p:sldId id="257" r:id="rId5"/>
    <p:sldId id="258" r:id="rId6"/>
    <p:sldId id="259" r:id="rId7"/>
    <p:sldId id="260" r:id="rId8"/>
    <p:sldId id="261" r:id="rId9"/>
    <p:sldId id="318" r:id="rId10"/>
    <p:sldId id="262" r:id="rId11"/>
    <p:sldId id="263" r:id="rId12"/>
    <p:sldId id="264" r:id="rId13"/>
    <p:sldId id="265" r:id="rId14"/>
    <p:sldId id="266" r:id="rId15"/>
    <p:sldId id="296" r:id="rId16"/>
    <p:sldId id="268" r:id="rId17"/>
    <p:sldId id="269" r:id="rId18"/>
    <p:sldId id="270" r:id="rId19"/>
    <p:sldId id="300" r:id="rId20"/>
    <p:sldId id="301" r:id="rId21"/>
    <p:sldId id="272" r:id="rId22"/>
    <p:sldId id="297" r:id="rId23"/>
    <p:sldId id="267" r:id="rId24"/>
    <p:sldId id="271" r:id="rId25"/>
    <p:sldId id="273" r:id="rId26"/>
    <p:sldId id="274" r:id="rId27"/>
    <p:sldId id="275" r:id="rId28"/>
    <p:sldId id="276" r:id="rId29"/>
    <p:sldId id="277" r:id="rId30"/>
    <p:sldId id="302" r:id="rId31"/>
    <p:sldId id="303" r:id="rId32"/>
    <p:sldId id="304" r:id="rId33"/>
    <p:sldId id="305" r:id="rId34"/>
    <p:sldId id="314" r:id="rId35"/>
    <p:sldId id="308" r:id="rId36"/>
    <p:sldId id="307" r:id="rId37"/>
    <p:sldId id="309" r:id="rId38"/>
    <p:sldId id="306" r:id="rId39"/>
    <p:sldId id="310" r:id="rId40"/>
    <p:sldId id="311" r:id="rId41"/>
    <p:sldId id="312" r:id="rId42"/>
    <p:sldId id="313" r:id="rId43"/>
    <p:sldId id="315" r:id="rId44"/>
    <p:sldId id="316" r:id="rId45"/>
    <p:sldId id="317"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794" autoAdjust="0"/>
    <p:restoredTop sz="94660"/>
  </p:normalViewPr>
  <p:slideViewPr>
    <p:cSldViewPr>
      <p:cViewPr varScale="1">
        <p:scale>
          <a:sx n="73" d="100"/>
          <a:sy n="73" d="100"/>
        </p:scale>
        <p:origin x="-14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512BB47F-0FE0-4479-B47D-31ADA8710261}" type="datetimeFigureOut">
              <a:rPr lang="pt-BR" smtClean="0"/>
              <a:pPr/>
              <a:t>28/02/2018</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16FF1AF8-9671-45C5-88D8-7BE19AE6562C}"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12BB47F-0FE0-4479-B47D-31ADA8710261}" type="datetimeFigureOut">
              <a:rPr lang="pt-BR" smtClean="0"/>
              <a:pPr/>
              <a:t>28/02/2018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FF1AF8-9671-45C5-88D8-7BE19AE6562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512BB47F-0FE0-4479-B47D-31ADA8710261}" type="datetimeFigureOut">
              <a:rPr lang="pt-BR" smtClean="0"/>
              <a:pPr/>
              <a:t>28/02/2018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FF1AF8-9671-45C5-88D8-7BE19AE6562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512BB47F-0FE0-4479-B47D-31ADA8710261}" type="datetimeFigureOut">
              <a:rPr lang="pt-BR" smtClean="0"/>
              <a:pPr/>
              <a:t>28/02/2018</a:t>
            </a:fld>
            <a:endParaRPr lang="pt-BR"/>
          </a:p>
        </p:txBody>
      </p:sp>
      <p:sp>
        <p:nvSpPr>
          <p:cNvPr id="9" name="Espaço Reservado para Número de Slide 8"/>
          <p:cNvSpPr>
            <a:spLocks noGrp="1"/>
          </p:cNvSpPr>
          <p:nvPr>
            <p:ph type="sldNum" sz="quarter" idx="15"/>
          </p:nvPr>
        </p:nvSpPr>
        <p:spPr/>
        <p:txBody>
          <a:bodyPr rtlCol="0"/>
          <a:lstStyle/>
          <a:p>
            <a:fld id="{16FF1AF8-9671-45C5-88D8-7BE19AE6562C}" type="slidenum">
              <a:rPr lang="pt-BR" smtClean="0"/>
              <a:pPr/>
              <a:t>‹nº›</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512BB47F-0FE0-4479-B47D-31ADA8710261}" type="datetimeFigureOut">
              <a:rPr lang="pt-BR" smtClean="0"/>
              <a:pPr/>
              <a:t>28/02/2018</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16FF1AF8-9671-45C5-88D8-7BE19AE6562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512BB47F-0FE0-4479-B47D-31ADA8710261}" type="datetimeFigureOut">
              <a:rPr lang="pt-BR" smtClean="0"/>
              <a:pPr/>
              <a:t>28/02/2018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6FF1AF8-9671-45C5-88D8-7BE19AE6562C}" type="slidenum">
              <a:rPr lang="pt-BR" smtClean="0"/>
              <a:pPr/>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512BB47F-0FE0-4479-B47D-31ADA8710261}" type="datetimeFigureOut">
              <a:rPr lang="pt-BR" smtClean="0"/>
              <a:pPr/>
              <a:t>28/02/2018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6FF1AF8-9671-45C5-88D8-7BE19AE6562C}" type="slidenum">
              <a:rPr lang="pt-BR" smtClean="0"/>
              <a:pPr/>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6" name="Espaço Reservado para Data 5"/>
          <p:cNvSpPr>
            <a:spLocks noGrp="1"/>
          </p:cNvSpPr>
          <p:nvPr>
            <p:ph type="dt" sz="half" idx="10"/>
          </p:nvPr>
        </p:nvSpPr>
        <p:spPr/>
        <p:txBody>
          <a:bodyPr rtlCol="0"/>
          <a:lstStyle/>
          <a:p>
            <a:fld id="{512BB47F-0FE0-4479-B47D-31ADA8710261}" type="datetimeFigureOut">
              <a:rPr lang="pt-BR" smtClean="0"/>
              <a:pPr/>
              <a:t>28/02/2018</a:t>
            </a:fld>
            <a:endParaRPr lang="pt-BR"/>
          </a:p>
        </p:txBody>
      </p:sp>
      <p:sp>
        <p:nvSpPr>
          <p:cNvPr id="7" name="Espaço Reservado para Número de Slide 6"/>
          <p:cNvSpPr>
            <a:spLocks noGrp="1"/>
          </p:cNvSpPr>
          <p:nvPr>
            <p:ph type="sldNum" sz="quarter" idx="11"/>
          </p:nvPr>
        </p:nvSpPr>
        <p:spPr/>
        <p:txBody>
          <a:bodyPr rtlCol="0"/>
          <a:lstStyle/>
          <a:p>
            <a:fld id="{16FF1AF8-9671-45C5-88D8-7BE19AE6562C}" type="slidenum">
              <a:rPr lang="pt-BR" smtClean="0"/>
              <a:pPr/>
              <a:t>‹nº›</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2BB47F-0FE0-4479-B47D-31ADA8710261}" type="datetimeFigureOut">
              <a:rPr lang="pt-BR" smtClean="0"/>
              <a:pPr/>
              <a:t>28/02/2018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6FF1AF8-9671-45C5-88D8-7BE19AE6562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512BB47F-0FE0-4479-B47D-31ADA8710261}" type="datetimeFigureOut">
              <a:rPr lang="pt-BR" smtClean="0"/>
              <a:pPr/>
              <a:t>28/02/2018</a:t>
            </a:fld>
            <a:endParaRPr lang="pt-BR"/>
          </a:p>
        </p:txBody>
      </p:sp>
      <p:sp>
        <p:nvSpPr>
          <p:cNvPr id="22" name="Espaço Reservado para Número de Slide 21"/>
          <p:cNvSpPr>
            <a:spLocks noGrp="1"/>
          </p:cNvSpPr>
          <p:nvPr>
            <p:ph type="sldNum" sz="quarter" idx="15"/>
          </p:nvPr>
        </p:nvSpPr>
        <p:spPr/>
        <p:txBody>
          <a:bodyPr rtlCol="0"/>
          <a:lstStyle/>
          <a:p>
            <a:fld id="{16FF1AF8-9671-45C5-88D8-7BE19AE6562C}" type="slidenum">
              <a:rPr lang="pt-BR" smtClean="0"/>
              <a:pPr/>
              <a:t>‹nº›</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512BB47F-0FE0-4479-B47D-31ADA8710261}" type="datetimeFigureOut">
              <a:rPr lang="pt-BR" smtClean="0"/>
              <a:pPr/>
              <a:t>28/02/2018</a:t>
            </a:fld>
            <a:endParaRPr lang="pt-BR"/>
          </a:p>
        </p:txBody>
      </p:sp>
      <p:sp>
        <p:nvSpPr>
          <p:cNvPr id="18" name="Espaço Reservado para Número de Slide 17"/>
          <p:cNvSpPr>
            <a:spLocks noGrp="1"/>
          </p:cNvSpPr>
          <p:nvPr>
            <p:ph type="sldNum" sz="quarter" idx="11"/>
          </p:nvPr>
        </p:nvSpPr>
        <p:spPr/>
        <p:txBody>
          <a:bodyPr rtlCol="0"/>
          <a:lstStyle/>
          <a:p>
            <a:fld id="{16FF1AF8-9671-45C5-88D8-7BE19AE6562C}" type="slidenum">
              <a:rPr lang="pt-BR" smtClean="0"/>
              <a:pPr/>
              <a:t>‹nº›</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12BB47F-0FE0-4479-B47D-31ADA8710261}" type="datetimeFigureOut">
              <a:rPr lang="pt-BR" smtClean="0"/>
              <a:pPr/>
              <a:t>28/02/2018</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FF1AF8-9671-45C5-88D8-7BE19AE6562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gif"/><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quimica-geral-autor-john-b-russel-estudos-elementos5.jpg"/>
          <p:cNvPicPr>
            <a:picLocks noChangeAspect="1"/>
          </p:cNvPicPr>
          <p:nvPr/>
        </p:nvPicPr>
        <p:blipFill>
          <a:blip r:embed="rId2"/>
          <a:stretch>
            <a:fillRect/>
          </a:stretch>
        </p:blipFill>
        <p:spPr>
          <a:xfrm>
            <a:off x="2071670" y="71414"/>
            <a:ext cx="6858048" cy="4277539"/>
          </a:xfrm>
          <a:prstGeom prst="rect">
            <a:avLst/>
          </a:prstGeom>
        </p:spPr>
      </p:pic>
      <p:sp>
        <p:nvSpPr>
          <p:cNvPr id="2" name="Título 1"/>
          <p:cNvSpPr>
            <a:spLocks noGrp="1"/>
          </p:cNvSpPr>
          <p:nvPr>
            <p:ph type="ctrTitle"/>
          </p:nvPr>
        </p:nvSpPr>
        <p:spPr/>
        <p:txBody>
          <a:bodyPr/>
          <a:lstStyle/>
          <a:p>
            <a:pPr algn="ctr"/>
            <a:r>
              <a:rPr lang="pt-BR" dirty="0" smtClean="0"/>
              <a:t>Química geral i</a:t>
            </a:r>
            <a:endParaRPr lang="pt-BR" dirty="0"/>
          </a:p>
        </p:txBody>
      </p:sp>
      <p:sp>
        <p:nvSpPr>
          <p:cNvPr id="3" name="Subtítulo 2"/>
          <p:cNvSpPr>
            <a:spLocks noGrp="1"/>
          </p:cNvSpPr>
          <p:nvPr>
            <p:ph type="subTitle" idx="1"/>
          </p:nvPr>
        </p:nvSpPr>
        <p:spPr/>
        <p:txBody>
          <a:bodyPr/>
          <a:lstStyle/>
          <a:p>
            <a:r>
              <a:rPr lang="pt-BR" dirty="0" smtClean="0"/>
              <a:t>Professora Cibele Maria </a:t>
            </a:r>
            <a:r>
              <a:rPr lang="pt-BR" dirty="0" err="1" smtClean="0"/>
              <a:t>Stivanin</a:t>
            </a:r>
            <a:r>
              <a:rPr lang="pt-BR" dirty="0" smtClean="0"/>
              <a:t> de Almeida</a:t>
            </a:r>
          </a:p>
          <a:p>
            <a:endParaRPr lang="pt-BR" dirty="0" smtClean="0"/>
          </a:p>
          <a:p>
            <a:pPr algn="ctr"/>
            <a:r>
              <a:rPr lang="pt-BR" dirty="0" smtClean="0"/>
              <a:t>-2015-</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 átomo de </a:t>
            </a:r>
            <a:r>
              <a:rPr lang="pt-BR" dirty="0" err="1" smtClean="0"/>
              <a:t>dalton</a:t>
            </a:r>
            <a:r>
              <a:rPr lang="pt-BR" dirty="0" smtClean="0"/>
              <a:t> (1803)</a:t>
            </a:r>
            <a:endParaRPr lang="pt-BR" dirty="0"/>
          </a:p>
        </p:txBody>
      </p:sp>
      <p:sp>
        <p:nvSpPr>
          <p:cNvPr id="3" name="Espaço Reservado para Conteúdo 2"/>
          <p:cNvSpPr>
            <a:spLocks noGrp="1"/>
          </p:cNvSpPr>
          <p:nvPr>
            <p:ph sz="quarter" idx="1"/>
          </p:nvPr>
        </p:nvSpPr>
        <p:spPr>
          <a:xfrm>
            <a:off x="457200" y="1600200"/>
            <a:ext cx="7972452" cy="4873752"/>
          </a:xfrm>
        </p:spPr>
        <p:txBody>
          <a:bodyPr/>
          <a:lstStyle/>
          <a:p>
            <a:pPr algn="just"/>
            <a:r>
              <a:rPr lang="pt-BR" dirty="0" smtClean="0"/>
              <a:t> Acredita na lei da conservação das massas e da composição definida;</a:t>
            </a:r>
          </a:p>
          <a:p>
            <a:pPr algn="just"/>
            <a:r>
              <a:rPr lang="pt-BR" dirty="0" smtClean="0"/>
              <a:t>Ressuscita o conceito grego da existência de átomos (evidências experimentais); </a:t>
            </a:r>
            <a:endParaRPr lang="pt-BR" dirty="0"/>
          </a:p>
        </p:txBody>
      </p:sp>
      <p:pic>
        <p:nvPicPr>
          <p:cNvPr id="4" name="Picture 4" descr="daltonimagem"/>
          <p:cNvPicPr>
            <a:picLocks noChangeAspect="1" noChangeArrowheads="1"/>
          </p:cNvPicPr>
          <p:nvPr/>
        </p:nvPicPr>
        <p:blipFill>
          <a:blip r:embed="rId2"/>
          <a:srcRect/>
          <a:stretch>
            <a:fillRect/>
          </a:stretch>
        </p:blipFill>
        <p:spPr bwMode="auto">
          <a:xfrm>
            <a:off x="3214678" y="3214686"/>
            <a:ext cx="238918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Modelo atômico de </a:t>
            </a:r>
            <a:r>
              <a:rPr lang="pt-BR" dirty="0" err="1" smtClean="0"/>
              <a:t>dalton</a:t>
            </a:r>
            <a:endParaRPr lang="pt-BR" dirty="0"/>
          </a:p>
        </p:txBody>
      </p:sp>
      <p:sp>
        <p:nvSpPr>
          <p:cNvPr id="3" name="Espaço Reservado para Conteúdo 2"/>
          <p:cNvSpPr>
            <a:spLocks noGrp="1"/>
          </p:cNvSpPr>
          <p:nvPr>
            <p:ph sz="quarter" idx="1"/>
          </p:nvPr>
        </p:nvSpPr>
        <p:spPr>
          <a:xfrm>
            <a:off x="457200" y="1600200"/>
            <a:ext cx="8186766" cy="4873752"/>
          </a:xfrm>
        </p:spPr>
        <p:txBody>
          <a:bodyPr/>
          <a:lstStyle/>
          <a:p>
            <a:pPr algn="just"/>
            <a:r>
              <a:rPr lang="pt-BR" dirty="0" smtClean="0"/>
              <a:t>A matéria é composta de partículas fundamentais, os átomos</a:t>
            </a:r>
          </a:p>
          <a:p>
            <a:pPr algn="just"/>
            <a:endParaRPr lang="pt-BR" dirty="0" smtClean="0"/>
          </a:p>
          <a:p>
            <a:pPr algn="just"/>
            <a:endParaRPr lang="pt-BR" dirty="0" smtClean="0"/>
          </a:p>
          <a:p>
            <a:pPr algn="just">
              <a:buNone/>
            </a:pPr>
            <a:endParaRPr lang="pt-BR" dirty="0" smtClean="0"/>
          </a:p>
          <a:p>
            <a:pPr algn="just"/>
            <a:r>
              <a:rPr lang="pt-BR" dirty="0" smtClean="0"/>
              <a:t>A matéria é constituída de diminutas partículas amontoadas como laranjas</a:t>
            </a:r>
            <a:endParaRPr lang="pt-BR" dirty="0"/>
          </a:p>
        </p:txBody>
      </p:sp>
      <p:pic>
        <p:nvPicPr>
          <p:cNvPr id="4" name="Picture 4" descr="atomo1"/>
          <p:cNvPicPr>
            <a:picLocks noChangeAspect="1" noChangeArrowheads="1"/>
          </p:cNvPicPr>
          <p:nvPr/>
        </p:nvPicPr>
        <p:blipFill>
          <a:blip r:embed="rId2"/>
          <a:srcRect/>
          <a:stretch>
            <a:fillRect/>
          </a:stretch>
        </p:blipFill>
        <p:spPr bwMode="auto">
          <a:xfrm>
            <a:off x="2214546" y="2143116"/>
            <a:ext cx="3889375" cy="1647825"/>
          </a:xfrm>
          <a:prstGeom prst="rect">
            <a:avLst/>
          </a:prstGeom>
          <a:noFill/>
          <a:ln w="9525">
            <a:noFill/>
            <a:miter lim="800000"/>
            <a:headEnd/>
            <a:tailEnd/>
          </a:ln>
        </p:spPr>
      </p:pic>
      <p:pic>
        <p:nvPicPr>
          <p:cNvPr id="5" name="Picture 5" descr="atomo2"/>
          <p:cNvPicPr>
            <a:picLocks noChangeAspect="1" noChangeArrowheads="1"/>
          </p:cNvPicPr>
          <p:nvPr/>
        </p:nvPicPr>
        <p:blipFill>
          <a:blip r:embed="rId3"/>
          <a:srcRect/>
          <a:stretch>
            <a:fillRect/>
          </a:stretch>
        </p:blipFill>
        <p:spPr bwMode="auto">
          <a:xfrm>
            <a:off x="4857752" y="4357694"/>
            <a:ext cx="2285992" cy="236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Modelo atômico de </a:t>
            </a:r>
            <a:r>
              <a:rPr lang="pt-BR" dirty="0" err="1" smtClean="0"/>
              <a:t>dalton</a:t>
            </a:r>
            <a:endParaRPr lang="pt-BR" dirty="0"/>
          </a:p>
        </p:txBody>
      </p:sp>
      <p:sp>
        <p:nvSpPr>
          <p:cNvPr id="4" name="Rectangle 3"/>
          <p:cNvSpPr>
            <a:spLocks noGrp="1" noChangeArrowheads="1"/>
          </p:cNvSpPr>
          <p:nvPr>
            <p:ph sz="quarter" idx="1"/>
          </p:nvPr>
        </p:nvSpPr>
        <p:spPr>
          <a:xfrm>
            <a:off x="214282" y="1600200"/>
            <a:ext cx="8143932" cy="4873752"/>
          </a:xfrm>
        </p:spPr>
        <p:txBody>
          <a:bodyPr>
            <a:normAutofit/>
          </a:bodyPr>
          <a:lstStyle/>
          <a:p>
            <a:pPr marL="990600" lvl="1" indent="-533400" algn="just">
              <a:lnSpc>
                <a:spcPct val="90000"/>
              </a:lnSpc>
            </a:pPr>
            <a:r>
              <a:rPr lang="pt-BR" sz="2400" dirty="0" smtClean="0"/>
              <a:t>Os átomos não se transformam uns nos outros; </a:t>
            </a:r>
          </a:p>
          <a:p>
            <a:pPr marL="990600" lvl="1" indent="-533400" algn="just">
              <a:lnSpc>
                <a:spcPct val="90000"/>
              </a:lnSpc>
            </a:pPr>
            <a:r>
              <a:rPr lang="pt-BR" sz="2400" dirty="0" smtClean="0"/>
              <a:t>Os elementos químicos são formados por átomos simples; </a:t>
            </a:r>
          </a:p>
          <a:p>
            <a:pPr marL="990600" lvl="1" indent="-533400" algn="just">
              <a:lnSpc>
                <a:spcPct val="90000"/>
              </a:lnSpc>
            </a:pPr>
            <a:r>
              <a:rPr lang="pt-BR" sz="2400" dirty="0" smtClean="0"/>
              <a:t>Os átomos de determinado elemento são idênticos entre si em tamanho, forma, massa e demais propriedades; </a:t>
            </a:r>
          </a:p>
          <a:p>
            <a:pPr marL="990600" lvl="1" indent="-533400" algn="just">
              <a:lnSpc>
                <a:spcPct val="90000"/>
              </a:lnSpc>
            </a:pPr>
            <a:r>
              <a:rPr lang="pt-BR" sz="2400" dirty="0" smtClean="0"/>
              <a:t>Átomos de elementos diferentes são diferentes entre si; </a:t>
            </a:r>
          </a:p>
          <a:p>
            <a:pPr marL="990600" lvl="1" indent="-533400" algn="just">
              <a:lnSpc>
                <a:spcPct val="90000"/>
              </a:lnSpc>
            </a:pPr>
            <a:r>
              <a:rPr lang="pt-BR" sz="2400" dirty="0" smtClean="0"/>
              <a:t>Toda transformação química consiste em uma combinação, separação ou rearranjo de átomos;</a:t>
            </a:r>
          </a:p>
          <a:p>
            <a:pPr marL="990600" lvl="1" indent="-533400" algn="just">
              <a:lnSpc>
                <a:spcPct val="90000"/>
              </a:lnSpc>
            </a:pPr>
            <a:r>
              <a:rPr lang="pt-BR" sz="2400" dirty="0" smtClean="0"/>
              <a:t>Compostos químicos são formados de átomos de dois ou mais elementos em uma razão fixa.</a:t>
            </a:r>
          </a:p>
          <a:p>
            <a:pPr marL="990600" lvl="1" indent="-533400" algn="just">
              <a:lnSpc>
                <a:spcPct val="90000"/>
              </a:lnSpc>
            </a:pPr>
            <a:endParaRPr lang="pt-BR"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tomo5"/>
          <p:cNvPicPr>
            <a:picLocks noChangeAspect="1" noChangeArrowheads="1"/>
          </p:cNvPicPr>
          <p:nvPr/>
        </p:nvPicPr>
        <p:blipFill>
          <a:blip r:embed="rId2"/>
          <a:srcRect/>
          <a:stretch>
            <a:fillRect/>
          </a:stretch>
        </p:blipFill>
        <p:spPr bwMode="auto">
          <a:xfrm>
            <a:off x="285750" y="428604"/>
            <a:ext cx="8501063"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Contribuições do modelo de </a:t>
            </a:r>
            <a:r>
              <a:rPr lang="pt-BR" dirty="0" err="1" smtClean="0"/>
              <a:t>dalton</a:t>
            </a:r>
            <a:endParaRPr lang="pt-BR" dirty="0"/>
          </a:p>
        </p:txBody>
      </p:sp>
      <p:sp>
        <p:nvSpPr>
          <p:cNvPr id="3" name="Espaço Reservado para Conteúdo 2"/>
          <p:cNvSpPr>
            <a:spLocks noGrp="1"/>
          </p:cNvSpPr>
          <p:nvPr>
            <p:ph sz="quarter" idx="1"/>
          </p:nvPr>
        </p:nvSpPr>
        <p:spPr/>
        <p:txBody>
          <a:bodyPr/>
          <a:lstStyle/>
          <a:p>
            <a:pPr algn="just"/>
            <a:r>
              <a:rPr lang="pt-BR" dirty="0" smtClean="0"/>
              <a:t>Forneceu respostas satisfatórias para alguns problemas químicos complexos;</a:t>
            </a:r>
          </a:p>
          <a:p>
            <a:pPr algn="just"/>
            <a:endParaRPr lang="pt-BR" dirty="0" smtClean="0"/>
          </a:p>
          <a:p>
            <a:pPr algn="just">
              <a:buNone/>
            </a:pPr>
            <a:endParaRPr lang="pt-BR" dirty="0" smtClean="0"/>
          </a:p>
          <a:p>
            <a:pPr algn="just"/>
            <a:r>
              <a:rPr lang="pt-BR" dirty="0" smtClean="0"/>
              <a:t>Forneceu estímulo ao mundo científico para começar a pensar seriamente sobre a existência dos átomos;</a:t>
            </a:r>
          </a:p>
          <a:p>
            <a:pPr algn="just"/>
            <a:endParaRPr lang="pt-BR" dirty="0" smtClean="0"/>
          </a:p>
          <a:p>
            <a:pPr algn="just"/>
            <a:r>
              <a:rPr lang="pt-BR" dirty="0" smtClean="0"/>
              <a:t>Não explicava a diferença entre um átomo e uma molécula.</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71472" y="4071942"/>
            <a:ext cx="7358114"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74638"/>
            <a:ext cx="7615262" cy="1143000"/>
          </a:xfrm>
        </p:spPr>
        <p:txBody>
          <a:bodyPr/>
          <a:lstStyle/>
          <a:p>
            <a:pPr algn="ctr"/>
            <a:r>
              <a:rPr lang="pt-BR" dirty="0" smtClean="0"/>
              <a:t>Os primeiros experimentos de eletrólise</a:t>
            </a:r>
            <a:endParaRPr lang="pt-BR" dirty="0"/>
          </a:p>
        </p:txBody>
      </p:sp>
      <p:sp>
        <p:nvSpPr>
          <p:cNvPr id="3" name="Espaço Reservado para Conteúdo 2"/>
          <p:cNvSpPr>
            <a:spLocks noGrp="1"/>
          </p:cNvSpPr>
          <p:nvPr>
            <p:ph sz="quarter" idx="1"/>
          </p:nvPr>
        </p:nvSpPr>
        <p:spPr/>
        <p:txBody>
          <a:bodyPr/>
          <a:lstStyle/>
          <a:p>
            <a:pPr algn="just"/>
            <a:r>
              <a:rPr lang="pt-BR" dirty="0" smtClean="0"/>
              <a:t>A primeira alusão surgiu em 1800;</a:t>
            </a:r>
          </a:p>
          <a:p>
            <a:pPr algn="just"/>
            <a:r>
              <a:rPr lang="pt-BR" dirty="0" smtClean="0"/>
              <a:t>William Nicholson e Anthony </a:t>
            </a:r>
            <a:r>
              <a:rPr lang="pt-BR" dirty="0" err="1" smtClean="0"/>
              <a:t>Carlisle</a:t>
            </a:r>
            <a:r>
              <a:rPr lang="pt-BR" dirty="0" smtClean="0"/>
              <a:t>, demonstraram a decomposição da água em hidrogênio e oxigênio gasoso por </a:t>
            </a:r>
            <a:r>
              <a:rPr lang="pt-BR" u="sng" dirty="0" smtClean="0"/>
              <a:t>eletrólise.</a:t>
            </a:r>
          </a:p>
          <a:p>
            <a:pPr algn="just"/>
            <a:r>
              <a:rPr lang="pt-BR" dirty="0" err="1" smtClean="0"/>
              <a:t>Humphry</a:t>
            </a:r>
            <a:r>
              <a:rPr lang="pt-BR" dirty="0" smtClean="0"/>
              <a:t> </a:t>
            </a:r>
            <a:r>
              <a:rPr lang="pt-BR" dirty="0" err="1" smtClean="0"/>
              <a:t>Davy</a:t>
            </a:r>
            <a:r>
              <a:rPr lang="pt-BR" dirty="0" smtClean="0"/>
              <a:t> e Michael </a:t>
            </a:r>
            <a:r>
              <a:rPr lang="pt-BR" dirty="0" err="1" smtClean="0"/>
              <a:t>Faraday</a:t>
            </a:r>
            <a:r>
              <a:rPr lang="pt-BR" dirty="0" smtClean="0"/>
              <a:t>, estudaram a eletrólise;</a:t>
            </a:r>
          </a:p>
          <a:p>
            <a:pPr algn="just"/>
            <a:r>
              <a:rPr lang="pt-BR" dirty="0" smtClean="0"/>
              <a:t>1832, </a:t>
            </a:r>
            <a:r>
              <a:rPr lang="pt-BR" dirty="0" err="1" smtClean="0"/>
              <a:t>Faraday</a:t>
            </a:r>
            <a:r>
              <a:rPr lang="pt-BR" dirty="0" smtClean="0"/>
              <a:t> mostrou que a quantidade de um produto formado em um eletrólise depende da quantidade de eletricidade usada e da identidade do produto – Lei de </a:t>
            </a:r>
            <a:r>
              <a:rPr lang="pt-BR" dirty="0" err="1" smtClean="0"/>
              <a:t>Faraday</a:t>
            </a:r>
            <a:r>
              <a:rPr lang="pt-BR" dirty="0" smtClean="0"/>
              <a:t>.</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Experimentos em tubos de </a:t>
            </a:r>
            <a:r>
              <a:rPr lang="pt-BR" dirty="0" err="1" smtClean="0"/>
              <a:t>crookes</a:t>
            </a:r>
            <a:endParaRPr lang="pt-BR" dirty="0"/>
          </a:p>
        </p:txBody>
      </p:sp>
      <p:sp>
        <p:nvSpPr>
          <p:cNvPr id="3" name="Espaço Reservado para Conteúdo 2"/>
          <p:cNvSpPr>
            <a:spLocks noGrp="1"/>
          </p:cNvSpPr>
          <p:nvPr>
            <p:ph sz="quarter" idx="1"/>
          </p:nvPr>
        </p:nvSpPr>
        <p:spPr/>
        <p:txBody>
          <a:bodyPr/>
          <a:lstStyle/>
          <a:p>
            <a:pPr algn="just"/>
            <a:r>
              <a:rPr lang="pt-BR" dirty="0" smtClean="0"/>
              <a:t>1850 – primeiro experimento a dar indícios de que átomos poderiam ser constituídos de partículas ainda menores;</a:t>
            </a:r>
          </a:p>
          <a:p>
            <a:pPr algn="just"/>
            <a:r>
              <a:rPr lang="pt-BR" dirty="0" smtClean="0"/>
              <a:t>William </a:t>
            </a:r>
            <a:r>
              <a:rPr lang="pt-BR" dirty="0" err="1" smtClean="0"/>
              <a:t>Crookes</a:t>
            </a:r>
            <a:r>
              <a:rPr lang="pt-BR" dirty="0" smtClean="0"/>
              <a:t> – primeiro a construir tubos de descarga de gás – TUBOS DE CROOKES;</a:t>
            </a:r>
          </a:p>
          <a:p>
            <a:pPr algn="just"/>
            <a:endParaRPr lang="pt-BR" dirty="0" smtClean="0"/>
          </a:p>
          <a:p>
            <a:pPr algn="just"/>
            <a:endParaRPr lang="pt-BR" dirty="0"/>
          </a:p>
        </p:txBody>
      </p:sp>
      <p:pic>
        <p:nvPicPr>
          <p:cNvPr id="5" name="Picture 4" descr="C:\Documents and Settings\Ricardo\Meus documentos\Minhas imagens\catodicoT.gif"/>
          <p:cNvPicPr>
            <a:picLocks noChangeAspect="1" noChangeArrowheads="1" noCrop="1"/>
          </p:cNvPicPr>
          <p:nvPr/>
        </p:nvPicPr>
        <p:blipFill>
          <a:blip r:embed="rId2"/>
          <a:srcRect/>
          <a:stretch>
            <a:fillRect/>
          </a:stretch>
        </p:blipFill>
        <p:spPr bwMode="auto">
          <a:xfrm>
            <a:off x="857224" y="3571876"/>
            <a:ext cx="2857507" cy="2886184"/>
          </a:xfrm>
          <a:prstGeom prst="rect">
            <a:avLst/>
          </a:prstGeom>
          <a:noFill/>
          <a:ln w="9525">
            <a:noFill/>
            <a:miter lim="800000"/>
            <a:headEnd/>
            <a:tailEnd/>
          </a:ln>
        </p:spPr>
      </p:pic>
      <p:sp>
        <p:nvSpPr>
          <p:cNvPr id="6" name="Retângulo 5"/>
          <p:cNvSpPr>
            <a:spLocks noChangeArrowheads="1"/>
          </p:cNvSpPr>
          <p:nvPr/>
        </p:nvSpPr>
        <p:spPr bwMode="auto">
          <a:xfrm>
            <a:off x="3929058" y="4429132"/>
            <a:ext cx="4429126" cy="1938992"/>
          </a:xfrm>
          <a:prstGeom prst="rect">
            <a:avLst/>
          </a:prstGeom>
          <a:solidFill>
            <a:srgbClr val="FFDA65"/>
          </a:solidFill>
          <a:ln w="9525">
            <a:noFill/>
            <a:miter lim="800000"/>
            <a:headEnd/>
            <a:tailEnd/>
          </a:ln>
        </p:spPr>
        <p:txBody>
          <a:bodyPr wrap="square">
            <a:spAutoFit/>
          </a:bodyPr>
          <a:lstStyle/>
          <a:p>
            <a:pPr algn="just">
              <a:spcBef>
                <a:spcPct val="50000"/>
              </a:spcBef>
            </a:pPr>
            <a:r>
              <a:rPr lang="pt-BR" sz="2000" b="1" dirty="0">
                <a:solidFill>
                  <a:srgbClr val="000000"/>
                </a:solidFill>
                <a:cs typeface="Arial" charset="0"/>
              </a:rPr>
              <a:t>No interior do tubo existe gás submetido a uma descarga elétrica superior a  </a:t>
            </a:r>
            <a:r>
              <a:rPr lang="pt-BR" sz="2000" b="1" dirty="0" smtClean="0">
                <a:solidFill>
                  <a:srgbClr val="000000"/>
                </a:solidFill>
                <a:cs typeface="Arial" charset="0"/>
              </a:rPr>
              <a:t>20 </a:t>
            </a:r>
            <a:r>
              <a:rPr lang="pt-BR" sz="2000" b="1" dirty="0">
                <a:solidFill>
                  <a:srgbClr val="000000"/>
                </a:solidFill>
                <a:cs typeface="Arial" charset="0"/>
              </a:rPr>
              <a:t>000 volts. Do cátodo parte um fluxo de elétrons denominado raios catódicos.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654032"/>
          </a:xfrm>
        </p:spPr>
        <p:txBody>
          <a:bodyPr/>
          <a:lstStyle/>
          <a:p>
            <a:pPr algn="ctr"/>
            <a:r>
              <a:rPr lang="pt-BR" dirty="0" smtClean="0"/>
              <a:t>Tubo de </a:t>
            </a:r>
            <a:r>
              <a:rPr lang="pt-BR" dirty="0" err="1" smtClean="0"/>
              <a:t>crookes</a:t>
            </a:r>
            <a:endParaRPr lang="pt-BR" dirty="0"/>
          </a:p>
        </p:txBody>
      </p:sp>
      <p:graphicFrame>
        <p:nvGraphicFramePr>
          <p:cNvPr id="50188" name="Object 12"/>
          <p:cNvGraphicFramePr>
            <a:graphicFrameLocks noChangeAspect="1"/>
          </p:cNvGraphicFramePr>
          <p:nvPr/>
        </p:nvGraphicFramePr>
        <p:xfrm>
          <a:off x="357158" y="3071810"/>
          <a:ext cx="2928958" cy="1996743"/>
        </p:xfrm>
        <a:graphic>
          <a:graphicData uri="http://schemas.openxmlformats.org/presentationml/2006/ole">
            <p:oleObj spid="_x0000_s1026" name="Fotografia do Photo Editor" r:id="rId3" imgW="1895238" imgH="1200318" progId="">
              <p:embed/>
            </p:oleObj>
          </a:graphicData>
        </a:graphic>
      </p:graphicFrame>
      <p:pic>
        <p:nvPicPr>
          <p:cNvPr id="6" name="Picture 5" descr="C:\Documents and Settings\Ricardo\Meus documentos\Minhas imagens\cruzmaltaT.gif"/>
          <p:cNvPicPr>
            <a:picLocks noChangeAspect="1" noChangeArrowheads="1" noCrop="1"/>
          </p:cNvPicPr>
          <p:nvPr/>
        </p:nvPicPr>
        <p:blipFill>
          <a:blip r:embed="rId4"/>
          <a:srcRect/>
          <a:stretch>
            <a:fillRect/>
          </a:stretch>
        </p:blipFill>
        <p:spPr bwMode="auto">
          <a:xfrm>
            <a:off x="6000760" y="3071810"/>
            <a:ext cx="2357454" cy="2082033"/>
          </a:xfrm>
          <a:prstGeom prst="rect">
            <a:avLst/>
          </a:prstGeom>
          <a:noFill/>
          <a:ln w="9525">
            <a:noFill/>
            <a:miter lim="800000"/>
            <a:headEnd/>
            <a:tailEnd/>
          </a:ln>
        </p:spPr>
      </p:pic>
      <p:pic>
        <p:nvPicPr>
          <p:cNvPr id="7" name="Picture 4" descr="C:\Documents and Settings\Ricardo\Meus documentos\Minhas imagens\cataventoT.gif"/>
          <p:cNvPicPr>
            <a:picLocks noChangeAspect="1" noChangeArrowheads="1" noCrop="1"/>
          </p:cNvPicPr>
          <p:nvPr/>
        </p:nvPicPr>
        <p:blipFill>
          <a:blip r:embed="rId5"/>
          <a:srcRect/>
          <a:stretch>
            <a:fillRect/>
          </a:stretch>
        </p:blipFill>
        <p:spPr bwMode="auto">
          <a:xfrm>
            <a:off x="3500430" y="3071810"/>
            <a:ext cx="2286016" cy="203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0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1600200"/>
            <a:ext cx="7758138" cy="4873752"/>
          </a:xfrm>
        </p:spPr>
        <p:txBody>
          <a:bodyPr>
            <a:normAutofit lnSpcReduction="10000"/>
          </a:bodyPr>
          <a:lstStyle/>
          <a:p>
            <a:pPr algn="just"/>
            <a:r>
              <a:rPr lang="pt-BR" dirty="0" smtClean="0"/>
              <a:t>A baixas pressões, alguma coisa deixa o cátodo e viaja para o ânodo – </a:t>
            </a:r>
            <a:r>
              <a:rPr lang="pt-BR" i="1" dirty="0" smtClean="0"/>
              <a:t>raio catódico;</a:t>
            </a:r>
          </a:p>
          <a:p>
            <a:pPr algn="just"/>
            <a:r>
              <a:rPr lang="pt-BR" dirty="0" smtClean="0"/>
              <a:t>Um raio catódico é composto de um fluxo de minúsculas partículas;</a:t>
            </a:r>
          </a:p>
          <a:p>
            <a:pPr algn="just"/>
            <a:r>
              <a:rPr lang="pt-BR" dirty="0" smtClean="0"/>
              <a:t>Cada vez que uma dessas partículas bate na superfície do sulfeto de zinco, um flash de luz é emitido;</a:t>
            </a:r>
          </a:p>
          <a:p>
            <a:pPr algn="just"/>
            <a:r>
              <a:rPr lang="pt-BR" dirty="0" smtClean="0"/>
              <a:t>Essas partículas seguem uma trajetória em linha reta;</a:t>
            </a:r>
          </a:p>
          <a:p>
            <a:pPr algn="just"/>
            <a:r>
              <a:rPr lang="pt-BR" dirty="0" smtClean="0"/>
              <a:t>A incandescência emitida pelo gás no interior do tubo a pressões intermediárias resulta das colisões das partículas em movimento com moléculas de gás.</a:t>
            </a:r>
          </a:p>
          <a:p>
            <a:pPr algn="just"/>
            <a:endParaRPr lang="pt-BR" dirty="0" smtClean="0"/>
          </a:p>
          <a:p>
            <a:pPr algn="just"/>
            <a:endParaRPr lang="pt-BR" dirty="0" smtClean="0"/>
          </a:p>
          <a:p>
            <a:pPr algn="just"/>
            <a:endParaRPr lang="pt-BR" dirty="0"/>
          </a:p>
        </p:txBody>
      </p:sp>
      <p:sp>
        <p:nvSpPr>
          <p:cNvPr id="4" name="Título 1"/>
          <p:cNvSpPr>
            <a:spLocks noGrp="1"/>
          </p:cNvSpPr>
          <p:nvPr>
            <p:ph type="title"/>
          </p:nvPr>
        </p:nvSpPr>
        <p:spPr/>
        <p:txBody>
          <a:bodyPr/>
          <a:lstStyle/>
          <a:p>
            <a:pPr algn="ctr"/>
            <a:r>
              <a:rPr lang="pt-BR" dirty="0" smtClean="0"/>
              <a:t>Interpretações dos Experimentos em tubos de </a:t>
            </a:r>
            <a:r>
              <a:rPr lang="pt-BR" dirty="0" err="1" smtClean="0"/>
              <a:t>crookes</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285728"/>
            <a:ext cx="8186766" cy="6188224"/>
          </a:xfrm>
        </p:spPr>
        <p:txBody>
          <a:bodyPr/>
          <a:lstStyle/>
          <a:p>
            <a:pPr algn="just"/>
            <a:r>
              <a:rPr lang="pt-BR" dirty="0" smtClean="0"/>
              <a:t>Às partículas que emergem do cátodo do Tubo de </a:t>
            </a:r>
            <a:r>
              <a:rPr lang="pt-BR" dirty="0" err="1" smtClean="0"/>
              <a:t>Crookes</a:t>
            </a:r>
            <a:r>
              <a:rPr lang="pt-BR" dirty="0" smtClean="0"/>
              <a:t> sempre tem as mesmas propriedades e são independentes do material que compõem este pólo;</a:t>
            </a:r>
          </a:p>
          <a:p>
            <a:pPr algn="just"/>
            <a:r>
              <a:rPr lang="pt-BR" dirty="0" smtClean="0"/>
              <a:t> Assim, pode-se concluir que essas partículas estão em toda a matéria;</a:t>
            </a:r>
          </a:p>
          <a:p>
            <a:pPr algn="just"/>
            <a:r>
              <a:rPr lang="pt-BR" dirty="0" smtClean="0"/>
              <a:t>Elétrons!</a:t>
            </a:r>
          </a:p>
          <a:p>
            <a:pPr algn="just">
              <a:buNone/>
            </a:pPr>
            <a:endParaRPr lang="pt-BR" dirty="0"/>
          </a:p>
        </p:txBody>
      </p:sp>
      <p:pic>
        <p:nvPicPr>
          <p:cNvPr id="4" name="Imagem 3" descr="Millikan.jpg"/>
          <p:cNvPicPr>
            <a:picLocks noChangeAspect="1"/>
          </p:cNvPicPr>
          <p:nvPr/>
        </p:nvPicPr>
        <p:blipFill>
          <a:blip r:embed="rId2"/>
          <a:stretch>
            <a:fillRect/>
          </a:stretch>
        </p:blipFill>
        <p:spPr>
          <a:xfrm>
            <a:off x="1000100" y="2928934"/>
            <a:ext cx="2363930" cy="3343272"/>
          </a:xfrm>
          <a:prstGeom prst="rect">
            <a:avLst/>
          </a:prstGeom>
        </p:spPr>
      </p:pic>
      <p:pic>
        <p:nvPicPr>
          <p:cNvPr id="5" name="Imagem 4" descr="FG07_04.jpg"/>
          <p:cNvPicPr>
            <a:picLocks noChangeAspect="1"/>
          </p:cNvPicPr>
          <p:nvPr/>
        </p:nvPicPr>
        <p:blipFill>
          <a:blip r:embed="rId3"/>
          <a:stretch>
            <a:fillRect/>
          </a:stretch>
        </p:blipFill>
        <p:spPr>
          <a:xfrm>
            <a:off x="4000495" y="2928934"/>
            <a:ext cx="3981479" cy="31432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e 25"/>
          <p:cNvSpPr/>
          <p:nvPr/>
        </p:nvSpPr>
        <p:spPr>
          <a:xfrm>
            <a:off x="1357290" y="5286388"/>
            <a:ext cx="157163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p:nvPr/>
        </p:nvSpPr>
        <p:spPr>
          <a:xfrm>
            <a:off x="642910" y="4643446"/>
            <a:ext cx="114300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428596" y="3929066"/>
            <a:ext cx="242889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Elipse 21"/>
          <p:cNvSpPr/>
          <p:nvPr/>
        </p:nvSpPr>
        <p:spPr>
          <a:xfrm>
            <a:off x="1428728" y="3429000"/>
            <a:ext cx="128588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p:cNvSpPr/>
          <p:nvPr/>
        </p:nvSpPr>
        <p:spPr>
          <a:xfrm>
            <a:off x="3357554" y="3000372"/>
            <a:ext cx="107157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p:cNvSpPr/>
          <p:nvPr/>
        </p:nvSpPr>
        <p:spPr>
          <a:xfrm>
            <a:off x="3500430" y="5429264"/>
            <a:ext cx="1143008"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Elipse 18"/>
          <p:cNvSpPr/>
          <p:nvPr/>
        </p:nvSpPr>
        <p:spPr>
          <a:xfrm>
            <a:off x="5429256" y="5000636"/>
            <a:ext cx="207170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p:cNvSpPr/>
          <p:nvPr/>
        </p:nvSpPr>
        <p:spPr>
          <a:xfrm>
            <a:off x="5214942" y="4143380"/>
            <a:ext cx="3286148"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5429256" y="3500438"/>
            <a:ext cx="164307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3286116" y="4071942"/>
            <a:ext cx="128588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pPr algn="ctr"/>
            <a:r>
              <a:rPr lang="pt-BR" dirty="0" smtClean="0"/>
              <a:t>O que é química?</a:t>
            </a:r>
            <a:endParaRPr lang="pt-BR" dirty="0"/>
          </a:p>
        </p:txBody>
      </p:sp>
      <p:sp>
        <p:nvSpPr>
          <p:cNvPr id="3" name="Espaço Reservado para Conteúdo 2"/>
          <p:cNvSpPr>
            <a:spLocks noGrp="1"/>
          </p:cNvSpPr>
          <p:nvPr>
            <p:ph sz="quarter" idx="1"/>
          </p:nvPr>
        </p:nvSpPr>
        <p:spPr/>
        <p:txBody>
          <a:bodyPr/>
          <a:lstStyle/>
          <a:p>
            <a:pPr algn="just"/>
            <a:r>
              <a:rPr lang="pt-BR" dirty="0" smtClean="0"/>
              <a:t>Química é a ciência que estuda a estrutura,a composição, as propriedades e as transformações da matéria.</a:t>
            </a:r>
            <a:endParaRPr lang="pt-BR" dirty="0"/>
          </a:p>
        </p:txBody>
      </p:sp>
      <p:sp>
        <p:nvSpPr>
          <p:cNvPr id="5" name="CaixaDeTexto 4"/>
          <p:cNvSpPr txBox="1"/>
          <p:nvPr/>
        </p:nvSpPr>
        <p:spPr>
          <a:xfrm>
            <a:off x="3357554" y="4143380"/>
            <a:ext cx="1785950" cy="369332"/>
          </a:xfrm>
          <a:prstGeom prst="rect">
            <a:avLst/>
          </a:prstGeom>
          <a:noFill/>
        </p:spPr>
        <p:txBody>
          <a:bodyPr wrap="square" rtlCol="0">
            <a:spAutoFit/>
          </a:bodyPr>
          <a:lstStyle/>
          <a:p>
            <a:r>
              <a:rPr lang="pt-BR" dirty="0" smtClean="0"/>
              <a:t>Química</a:t>
            </a:r>
            <a:endParaRPr lang="pt-BR" dirty="0"/>
          </a:p>
        </p:txBody>
      </p:sp>
      <p:sp>
        <p:nvSpPr>
          <p:cNvPr id="6" name="CaixaDeTexto 5"/>
          <p:cNvSpPr txBox="1"/>
          <p:nvPr/>
        </p:nvSpPr>
        <p:spPr>
          <a:xfrm>
            <a:off x="428596" y="4000504"/>
            <a:ext cx="2500330" cy="369332"/>
          </a:xfrm>
          <a:prstGeom prst="rect">
            <a:avLst/>
          </a:prstGeom>
          <a:noFill/>
        </p:spPr>
        <p:txBody>
          <a:bodyPr wrap="square" rtlCol="0">
            <a:spAutoFit/>
          </a:bodyPr>
          <a:lstStyle/>
          <a:p>
            <a:r>
              <a:rPr lang="pt-BR" dirty="0" smtClean="0"/>
              <a:t>Ciências ambientais</a:t>
            </a:r>
            <a:endParaRPr lang="pt-BR" dirty="0"/>
          </a:p>
        </p:txBody>
      </p:sp>
      <p:sp>
        <p:nvSpPr>
          <p:cNvPr id="7" name="CaixaDeTexto 6"/>
          <p:cNvSpPr txBox="1"/>
          <p:nvPr/>
        </p:nvSpPr>
        <p:spPr>
          <a:xfrm>
            <a:off x="642910" y="4643446"/>
            <a:ext cx="1785950" cy="369332"/>
          </a:xfrm>
          <a:prstGeom prst="rect">
            <a:avLst/>
          </a:prstGeom>
          <a:noFill/>
        </p:spPr>
        <p:txBody>
          <a:bodyPr wrap="square" rtlCol="0">
            <a:spAutoFit/>
          </a:bodyPr>
          <a:lstStyle/>
          <a:p>
            <a:r>
              <a:rPr lang="pt-BR" dirty="0" smtClean="0"/>
              <a:t>Geologia</a:t>
            </a:r>
            <a:endParaRPr lang="pt-BR" dirty="0"/>
          </a:p>
        </p:txBody>
      </p:sp>
      <p:sp>
        <p:nvSpPr>
          <p:cNvPr id="8" name="CaixaDeTexto 7"/>
          <p:cNvSpPr txBox="1"/>
          <p:nvPr/>
        </p:nvSpPr>
        <p:spPr>
          <a:xfrm>
            <a:off x="1428728" y="5357826"/>
            <a:ext cx="1785950" cy="369332"/>
          </a:xfrm>
          <a:prstGeom prst="rect">
            <a:avLst/>
          </a:prstGeom>
          <a:noFill/>
        </p:spPr>
        <p:txBody>
          <a:bodyPr wrap="square" rtlCol="0">
            <a:spAutoFit/>
          </a:bodyPr>
          <a:lstStyle/>
          <a:p>
            <a:r>
              <a:rPr lang="pt-BR" dirty="0" smtClean="0"/>
              <a:t>Astronomia</a:t>
            </a:r>
            <a:endParaRPr lang="pt-BR" dirty="0"/>
          </a:p>
        </p:txBody>
      </p:sp>
      <p:sp>
        <p:nvSpPr>
          <p:cNvPr id="9" name="CaixaDeTexto 8"/>
          <p:cNvSpPr txBox="1"/>
          <p:nvPr/>
        </p:nvSpPr>
        <p:spPr>
          <a:xfrm>
            <a:off x="3643306" y="5500702"/>
            <a:ext cx="1785950" cy="369332"/>
          </a:xfrm>
          <a:prstGeom prst="rect">
            <a:avLst/>
          </a:prstGeom>
          <a:noFill/>
        </p:spPr>
        <p:txBody>
          <a:bodyPr wrap="square" rtlCol="0">
            <a:spAutoFit/>
          </a:bodyPr>
          <a:lstStyle/>
          <a:p>
            <a:r>
              <a:rPr lang="pt-BR" dirty="0" smtClean="0"/>
              <a:t>Física</a:t>
            </a:r>
            <a:endParaRPr lang="pt-BR" dirty="0"/>
          </a:p>
        </p:txBody>
      </p:sp>
      <p:sp>
        <p:nvSpPr>
          <p:cNvPr id="11" name="CaixaDeTexto 10"/>
          <p:cNvSpPr txBox="1"/>
          <p:nvPr/>
        </p:nvSpPr>
        <p:spPr>
          <a:xfrm>
            <a:off x="5500694" y="5072074"/>
            <a:ext cx="2286016" cy="369332"/>
          </a:xfrm>
          <a:prstGeom prst="rect">
            <a:avLst/>
          </a:prstGeom>
          <a:noFill/>
        </p:spPr>
        <p:txBody>
          <a:bodyPr wrap="square" rtlCol="0">
            <a:spAutoFit/>
          </a:bodyPr>
          <a:lstStyle/>
          <a:p>
            <a:r>
              <a:rPr lang="pt-BR" dirty="0" smtClean="0"/>
              <a:t>Química Nuclear</a:t>
            </a:r>
            <a:endParaRPr lang="pt-BR" dirty="0"/>
          </a:p>
        </p:txBody>
      </p:sp>
      <p:sp>
        <p:nvSpPr>
          <p:cNvPr id="12" name="CaixaDeTexto 11"/>
          <p:cNvSpPr txBox="1"/>
          <p:nvPr/>
        </p:nvSpPr>
        <p:spPr>
          <a:xfrm>
            <a:off x="5500694" y="3500438"/>
            <a:ext cx="1785950" cy="369332"/>
          </a:xfrm>
          <a:prstGeom prst="rect">
            <a:avLst/>
          </a:prstGeom>
          <a:noFill/>
        </p:spPr>
        <p:txBody>
          <a:bodyPr wrap="square" rtlCol="0">
            <a:spAutoFit/>
          </a:bodyPr>
          <a:lstStyle/>
          <a:p>
            <a:r>
              <a:rPr lang="pt-BR" dirty="0" smtClean="0"/>
              <a:t>Bioquímica</a:t>
            </a:r>
            <a:endParaRPr lang="pt-BR" dirty="0"/>
          </a:p>
        </p:txBody>
      </p:sp>
      <p:sp>
        <p:nvSpPr>
          <p:cNvPr id="13" name="CaixaDeTexto 12"/>
          <p:cNvSpPr txBox="1"/>
          <p:nvPr/>
        </p:nvSpPr>
        <p:spPr>
          <a:xfrm>
            <a:off x="5214942" y="4286256"/>
            <a:ext cx="3500462" cy="369332"/>
          </a:xfrm>
          <a:prstGeom prst="rect">
            <a:avLst/>
          </a:prstGeom>
          <a:noFill/>
        </p:spPr>
        <p:txBody>
          <a:bodyPr wrap="square" rtlCol="0">
            <a:spAutoFit/>
          </a:bodyPr>
          <a:lstStyle/>
          <a:p>
            <a:r>
              <a:rPr lang="pt-BR" dirty="0" smtClean="0"/>
              <a:t>Medicina e Ciências da Saúde</a:t>
            </a:r>
            <a:endParaRPr lang="pt-BR" dirty="0"/>
          </a:p>
        </p:txBody>
      </p:sp>
      <p:sp>
        <p:nvSpPr>
          <p:cNvPr id="14" name="CaixaDeTexto 13"/>
          <p:cNvSpPr txBox="1"/>
          <p:nvPr/>
        </p:nvSpPr>
        <p:spPr>
          <a:xfrm>
            <a:off x="3357554" y="3000372"/>
            <a:ext cx="1785950" cy="646331"/>
          </a:xfrm>
          <a:prstGeom prst="rect">
            <a:avLst/>
          </a:prstGeom>
          <a:noFill/>
        </p:spPr>
        <p:txBody>
          <a:bodyPr wrap="square" rtlCol="0">
            <a:spAutoFit/>
          </a:bodyPr>
          <a:lstStyle/>
          <a:p>
            <a:r>
              <a:rPr lang="pt-BR" dirty="0" smtClean="0"/>
              <a:t>Biologia</a:t>
            </a:r>
          </a:p>
          <a:p>
            <a:endParaRPr lang="pt-BR" dirty="0"/>
          </a:p>
        </p:txBody>
      </p:sp>
      <p:sp>
        <p:nvSpPr>
          <p:cNvPr id="15" name="CaixaDeTexto 14"/>
          <p:cNvSpPr txBox="1"/>
          <p:nvPr/>
        </p:nvSpPr>
        <p:spPr>
          <a:xfrm>
            <a:off x="1500166" y="3429000"/>
            <a:ext cx="1785950" cy="369332"/>
          </a:xfrm>
          <a:prstGeom prst="rect">
            <a:avLst/>
          </a:prstGeom>
          <a:noFill/>
        </p:spPr>
        <p:txBody>
          <a:bodyPr wrap="square" rtlCol="0">
            <a:spAutoFit/>
          </a:bodyPr>
          <a:lstStyle/>
          <a:p>
            <a:r>
              <a:rPr lang="pt-BR" dirty="0" smtClean="0"/>
              <a:t>Botânica</a:t>
            </a:r>
            <a:endParaRPr lang="pt-BR" dirty="0"/>
          </a:p>
        </p:txBody>
      </p:sp>
      <p:cxnSp>
        <p:nvCxnSpPr>
          <p:cNvPr id="28" name="Conector de seta reta 27"/>
          <p:cNvCxnSpPr/>
          <p:nvPr/>
        </p:nvCxnSpPr>
        <p:spPr>
          <a:xfrm rot="5400000">
            <a:off x="3607587" y="3750471"/>
            <a:ext cx="50006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ector de seta reta 28"/>
          <p:cNvCxnSpPr/>
          <p:nvPr/>
        </p:nvCxnSpPr>
        <p:spPr>
          <a:xfrm>
            <a:off x="4357686" y="4786322"/>
            <a:ext cx="857256" cy="4286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rot="10800000">
            <a:off x="4500562" y="4500570"/>
            <a:ext cx="5715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rot="10800000" flipV="1">
            <a:off x="4572000" y="3786190"/>
            <a:ext cx="430216" cy="2857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rot="5400000">
            <a:off x="3608381" y="5035561"/>
            <a:ext cx="50006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Conector de seta reta 37"/>
          <p:cNvCxnSpPr/>
          <p:nvPr/>
        </p:nvCxnSpPr>
        <p:spPr>
          <a:xfrm rot="10800000" flipV="1">
            <a:off x="2071670" y="4500570"/>
            <a:ext cx="1071570" cy="4286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rot="5400000">
            <a:off x="2857488" y="4786322"/>
            <a:ext cx="500066" cy="500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39"/>
          <p:cNvCxnSpPr/>
          <p:nvPr/>
        </p:nvCxnSpPr>
        <p:spPr>
          <a:xfrm>
            <a:off x="2857488" y="3714752"/>
            <a:ext cx="428628" cy="2857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Conector de seta reta 46"/>
          <p:cNvCxnSpPr>
            <a:stCxn id="16" idx="2"/>
          </p:cNvCxnSpPr>
          <p:nvPr/>
        </p:nvCxnSpPr>
        <p:spPr>
          <a:xfrm rot="10800000">
            <a:off x="2928926" y="4286256"/>
            <a:ext cx="357190" cy="714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Conector de seta reta 49"/>
          <p:cNvCxnSpPr/>
          <p:nvPr/>
        </p:nvCxnSpPr>
        <p:spPr>
          <a:xfrm rot="5400000">
            <a:off x="7394595" y="4821247"/>
            <a:ext cx="285752" cy="2159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Conector de seta reta 50"/>
          <p:cNvCxnSpPr/>
          <p:nvPr/>
        </p:nvCxnSpPr>
        <p:spPr>
          <a:xfrm>
            <a:off x="7215206" y="3786190"/>
            <a:ext cx="785819" cy="3571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Conector de seta reta 51"/>
          <p:cNvCxnSpPr/>
          <p:nvPr/>
        </p:nvCxnSpPr>
        <p:spPr>
          <a:xfrm>
            <a:off x="4572000" y="3214686"/>
            <a:ext cx="1000132" cy="2857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Conector de seta reta 58"/>
          <p:cNvCxnSpPr/>
          <p:nvPr/>
        </p:nvCxnSpPr>
        <p:spPr>
          <a:xfrm rot="10800000" flipV="1">
            <a:off x="1142976" y="3714752"/>
            <a:ext cx="285752" cy="2143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Conector de seta reta 59"/>
          <p:cNvCxnSpPr/>
          <p:nvPr/>
        </p:nvCxnSpPr>
        <p:spPr>
          <a:xfrm rot="16200000" flipH="1">
            <a:off x="1000100" y="5143512"/>
            <a:ext cx="285752" cy="2857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Conector de seta reta 60"/>
          <p:cNvCxnSpPr/>
          <p:nvPr/>
        </p:nvCxnSpPr>
        <p:spPr>
          <a:xfrm>
            <a:off x="2928926" y="5715016"/>
            <a:ext cx="500066" cy="1428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onector de seta reta 61"/>
          <p:cNvCxnSpPr/>
          <p:nvPr/>
        </p:nvCxnSpPr>
        <p:spPr>
          <a:xfrm rot="10800000" flipV="1">
            <a:off x="4714876" y="5429264"/>
            <a:ext cx="785818" cy="3571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Conector de seta reta 71"/>
          <p:cNvCxnSpPr/>
          <p:nvPr/>
        </p:nvCxnSpPr>
        <p:spPr>
          <a:xfrm rot="5400000">
            <a:off x="1285852" y="4500570"/>
            <a:ext cx="214314" cy="714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Conector de seta reta 74"/>
          <p:cNvCxnSpPr/>
          <p:nvPr/>
        </p:nvCxnSpPr>
        <p:spPr>
          <a:xfrm rot="10800000" flipV="1">
            <a:off x="2714612" y="3429000"/>
            <a:ext cx="857256" cy="5715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Conector de seta reta 76"/>
          <p:cNvCxnSpPr/>
          <p:nvPr/>
        </p:nvCxnSpPr>
        <p:spPr>
          <a:xfrm rot="10800000" flipV="1">
            <a:off x="2428860" y="3214686"/>
            <a:ext cx="857256" cy="2143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Conector de seta reta 78"/>
          <p:cNvCxnSpPr/>
          <p:nvPr/>
        </p:nvCxnSpPr>
        <p:spPr>
          <a:xfrm rot="10800000">
            <a:off x="4500562" y="3429000"/>
            <a:ext cx="1357322" cy="6429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Conector de seta reta 81"/>
          <p:cNvCxnSpPr/>
          <p:nvPr/>
        </p:nvCxnSpPr>
        <p:spPr>
          <a:xfrm rot="10800000" flipV="1">
            <a:off x="4572000" y="4786322"/>
            <a:ext cx="1000132" cy="6429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Conector de seta reta 83"/>
          <p:cNvCxnSpPr/>
          <p:nvPr/>
        </p:nvCxnSpPr>
        <p:spPr>
          <a:xfrm rot="10800000">
            <a:off x="2000232" y="4929198"/>
            <a:ext cx="1500198" cy="500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1714488"/>
            <a:ext cx="8115328" cy="4759464"/>
          </a:xfrm>
        </p:spPr>
        <p:txBody>
          <a:bodyPr/>
          <a:lstStyle/>
          <a:p>
            <a:pPr algn="just"/>
            <a:r>
              <a:rPr lang="pt-BR" dirty="0" smtClean="0"/>
              <a:t>Magnitude da carga negativa no elétron: -1,6 x 10</a:t>
            </a:r>
            <a:r>
              <a:rPr lang="pt-BR" baseline="30000" dirty="0" smtClean="0"/>
              <a:t>-19</a:t>
            </a:r>
            <a:r>
              <a:rPr lang="pt-BR" dirty="0" smtClean="0"/>
              <a:t>C;</a:t>
            </a:r>
          </a:p>
          <a:p>
            <a:pPr algn="just"/>
            <a:r>
              <a:rPr lang="pt-BR" dirty="0" err="1" smtClean="0"/>
              <a:t>Thomson</a:t>
            </a:r>
            <a:r>
              <a:rPr lang="pt-BR" dirty="0" smtClean="0"/>
              <a:t> já havia mostrado que a razão carga/massa (m/z) é a mesma para todos os elétrons;</a:t>
            </a:r>
          </a:p>
          <a:p>
            <a:pPr algn="just"/>
            <a:r>
              <a:rPr lang="pt-BR" dirty="0" err="1" smtClean="0"/>
              <a:t>Millikan</a:t>
            </a:r>
            <a:r>
              <a:rPr lang="pt-BR" dirty="0" smtClean="0"/>
              <a:t> foi capaz de mostrar que todos os elétrons são idênticos, isto é, todos tem a mesma massa      (9,1x 10</a:t>
            </a:r>
            <a:r>
              <a:rPr lang="pt-BR" baseline="30000" dirty="0" smtClean="0"/>
              <a:t>-28 </a:t>
            </a:r>
            <a:r>
              <a:rPr lang="pt-BR" dirty="0" smtClean="0"/>
              <a:t>g) e carga. </a:t>
            </a:r>
          </a:p>
          <a:p>
            <a:pPr algn="just"/>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00034" y="357166"/>
            <a:ext cx="8001056" cy="6116786"/>
          </a:xfrm>
        </p:spPr>
        <p:txBody>
          <a:bodyPr/>
          <a:lstStyle/>
          <a:p>
            <a:pPr algn="just"/>
            <a:r>
              <a:rPr lang="pt-BR" dirty="0" smtClean="0"/>
              <a:t>Todos os átomos contém elétrons. O QUE MAIS ELES CONTÊM?;</a:t>
            </a:r>
          </a:p>
          <a:p>
            <a:pPr algn="just"/>
            <a:endParaRPr lang="pt-BR" dirty="0" smtClean="0"/>
          </a:p>
          <a:p>
            <a:pPr algn="just"/>
            <a:r>
              <a:rPr lang="pt-BR" dirty="0" smtClean="0"/>
              <a:t>E. Goldstein usou um tubo de </a:t>
            </a:r>
            <a:r>
              <a:rPr lang="pt-BR" dirty="0" err="1" smtClean="0"/>
              <a:t>Crookes</a:t>
            </a:r>
            <a:r>
              <a:rPr lang="pt-BR" dirty="0" smtClean="0"/>
              <a:t> modificado para produzir um novo tipo de raio – </a:t>
            </a:r>
            <a:r>
              <a:rPr lang="pt-BR" i="1" dirty="0" smtClean="0"/>
              <a:t>raio canal</a:t>
            </a:r>
            <a:r>
              <a:rPr lang="pt-BR" dirty="0" smtClean="0"/>
              <a:t>;</a:t>
            </a:r>
          </a:p>
          <a:p>
            <a:pPr algn="just"/>
            <a:endParaRPr lang="pt-BR" dirty="0" smtClean="0"/>
          </a:p>
          <a:p>
            <a:pPr algn="just"/>
            <a:r>
              <a:rPr lang="pt-BR" dirty="0" smtClean="0"/>
              <a:t>Diferentemente dos elétrons de um raio catódico, as partículas de um raio canal não são todas semelhantes; </a:t>
            </a:r>
          </a:p>
          <a:p>
            <a:pPr algn="just"/>
            <a:endParaRPr lang="pt-BR" dirty="0" smtClean="0"/>
          </a:p>
          <a:p>
            <a:pPr algn="just"/>
            <a:r>
              <a:rPr lang="pt-BR" dirty="0" smtClean="0"/>
              <a:t>As massas dessas partículas não dependem somente da identidade do gás no tubo de descarga – são muito maiores do que aquelas de um elétron;</a:t>
            </a:r>
          </a:p>
          <a:p>
            <a:pPr algn="just">
              <a:buNone/>
            </a:pP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aioscanaisT"/>
          <p:cNvPicPr>
            <a:picLocks noChangeAspect="1" noChangeArrowheads="1" noCrop="1"/>
          </p:cNvPicPr>
          <p:nvPr/>
        </p:nvPicPr>
        <p:blipFill>
          <a:blip r:embed="rId2"/>
          <a:srcRect/>
          <a:stretch>
            <a:fillRect/>
          </a:stretch>
        </p:blipFill>
        <p:spPr bwMode="auto">
          <a:xfrm>
            <a:off x="500034" y="285728"/>
            <a:ext cx="8143932" cy="3286125"/>
          </a:xfrm>
          <a:prstGeom prst="rect">
            <a:avLst/>
          </a:prstGeom>
          <a:noFill/>
          <a:ln w="9525">
            <a:noFill/>
            <a:miter lim="800000"/>
            <a:headEnd/>
            <a:tailEnd/>
          </a:ln>
        </p:spPr>
      </p:pic>
      <p:sp>
        <p:nvSpPr>
          <p:cNvPr id="7" name="Rectangle 3"/>
          <p:cNvSpPr txBox="1">
            <a:spLocks noChangeArrowheads="1"/>
          </p:cNvSpPr>
          <p:nvPr/>
        </p:nvSpPr>
        <p:spPr>
          <a:xfrm>
            <a:off x="0" y="3786190"/>
            <a:ext cx="9029700" cy="2786065"/>
          </a:xfrm>
          <a:prstGeom prst="rect">
            <a:avLst/>
          </a:prstGeom>
        </p:spPr>
        <p:txBody>
          <a:bodyPr vert="horz">
            <a:normAutofit fontScale="92500" lnSpcReduction="10000"/>
          </a:bodyPr>
          <a:lstStyle/>
          <a:p>
            <a:pPr marL="274320" marR="0" lvl="0" indent="-274320" algn="just" defTabSz="914400" rtl="0" eaLnBrk="1" fontAlgn="auto" latinLnBrk="0" hangingPunct="1">
              <a:lnSpc>
                <a:spcPct val="80000"/>
              </a:lnSpc>
              <a:spcBef>
                <a:spcPts val="600"/>
              </a:spcBef>
              <a:spcAft>
                <a:spcPts val="0"/>
              </a:spcAft>
              <a:buClr>
                <a:schemeClr val="accent1"/>
              </a:buClr>
              <a:buSzPct val="70000"/>
              <a:buFont typeface="Wingdings" pitchFamily="2" charset="2"/>
              <a:buNone/>
              <a:tabLst/>
              <a:defRPr/>
            </a:pPr>
            <a:r>
              <a:rPr kumimoji="0" lang="pt-BR" sz="1600" b="0" i="0" u="none" strike="noStrike" kern="1200" cap="none" spc="0" normalizeH="0" baseline="0" noProof="0" dirty="0" smtClean="0">
                <a:ln>
                  <a:noFill/>
                </a:ln>
                <a:solidFill>
                  <a:srgbClr val="000000"/>
                </a:solidFill>
                <a:effectLst/>
                <a:uLnTx/>
                <a:uFillTx/>
                <a:latin typeface="Tahoma" pitchFamily="34" charset="0"/>
                <a:ea typeface="+mn-ea"/>
                <a:cs typeface="Tahoma" pitchFamily="34" charset="0"/>
              </a:rPr>
              <a:t>     </a:t>
            </a:r>
            <a:r>
              <a:rPr kumimoji="0" lang="pt-BR" sz="2000" b="1" i="0" u="none" strike="noStrike" kern="1200" cap="none" spc="0" normalizeH="0" baseline="0" noProof="0" dirty="0" smtClean="0">
                <a:ln>
                  <a:noFill/>
                </a:ln>
                <a:solidFill>
                  <a:srgbClr val="000000"/>
                </a:solidFill>
                <a:effectLst/>
                <a:uLnTx/>
                <a:uFillTx/>
                <a:latin typeface="+mn-lt"/>
                <a:ea typeface="+mn-ea"/>
                <a:cs typeface="Tahoma" pitchFamily="34" charset="0"/>
              </a:rPr>
              <a:t>No interior da ampola de descarga em gases rarefeitos é colocado um cátodo perfurado. Do cátodo perfurado partem os elétrons ou raios catódicos (representados em vermelho), que se chocam com as moléculas do gás (em azul claro) contido no interior do tubo. Com o choque, as moléculas do gás perdem um ou mais elétrons, originando íons positivos (em azul escuro) que repelidos pelo ânodo, são atraídos pelo cátodo, atravessam os furos e colidem com a parede do tubo de vidro, enquanto os elétrons são atraídos pelo ânodo e ao colidirem com a parede de vidro do tubo produzem fluorescência.</a:t>
            </a:r>
          </a:p>
          <a:p>
            <a:pPr marL="274320" marR="0" lvl="0" indent="-274320" algn="just" defTabSz="914400" rtl="0" eaLnBrk="1" fontAlgn="auto" latinLnBrk="0" hangingPunct="1">
              <a:lnSpc>
                <a:spcPct val="80000"/>
              </a:lnSpc>
              <a:spcBef>
                <a:spcPts val="600"/>
              </a:spcBef>
              <a:spcAft>
                <a:spcPts val="0"/>
              </a:spcAft>
              <a:buClr>
                <a:schemeClr val="accent1"/>
              </a:buClr>
              <a:buSzPct val="70000"/>
              <a:buFont typeface="Wingdings" pitchFamily="2" charset="2"/>
              <a:buNone/>
              <a:tabLst/>
              <a:defRPr/>
            </a:pPr>
            <a:endParaRPr kumimoji="0" lang="pt-BR" sz="1600" b="0" i="0" u="none" strike="noStrike" kern="1200" cap="none" spc="0" normalizeH="0" baseline="0" noProof="0" dirty="0" smtClean="0">
              <a:ln>
                <a:noFill/>
              </a:ln>
              <a:solidFill>
                <a:srgbClr val="000000"/>
              </a:solidFill>
              <a:effectLst/>
              <a:uLnTx/>
              <a:uFillTx/>
              <a:latin typeface="Tahoma" pitchFamily="34" charset="0"/>
              <a:ea typeface="+mn-ea"/>
              <a:cs typeface="Tahoma" pitchFamily="34" charset="0"/>
            </a:endParaRPr>
          </a:p>
          <a:p>
            <a:pPr marL="274320" marR="0" lvl="0" indent="-274320" algn="just" defTabSz="914400" rtl="0" eaLnBrk="1" fontAlgn="auto" latinLnBrk="0" hangingPunct="1">
              <a:lnSpc>
                <a:spcPct val="80000"/>
              </a:lnSpc>
              <a:spcBef>
                <a:spcPts val="600"/>
              </a:spcBef>
              <a:spcAft>
                <a:spcPts val="0"/>
              </a:spcAft>
              <a:buClr>
                <a:schemeClr val="accent1"/>
              </a:buClr>
              <a:buSzPct val="70000"/>
              <a:buFont typeface="Wingdings" pitchFamily="2" charset="2"/>
              <a:buNone/>
              <a:tabLst/>
              <a:defRPr/>
            </a:pPr>
            <a:r>
              <a:rPr kumimoji="0" lang="pt-BR" sz="1600" b="0" i="0" u="none" strike="noStrike" kern="1200" cap="none" spc="0" normalizeH="0" baseline="0" noProof="0" dirty="0" smtClean="0">
                <a:ln>
                  <a:noFill/>
                </a:ln>
                <a:solidFill>
                  <a:srgbClr val="000000"/>
                </a:solidFill>
                <a:effectLst/>
                <a:uLnTx/>
                <a:uFillTx/>
                <a:latin typeface="Tahoma" pitchFamily="34" charset="0"/>
                <a:ea typeface="+mn-ea"/>
                <a:cs typeface="Tahoma" pitchFamily="34" charset="0"/>
              </a:rPr>
              <a:t> </a:t>
            </a:r>
            <a:br>
              <a:rPr kumimoji="0" lang="pt-BR" sz="1600" b="0" i="0" u="none" strike="noStrike" kern="1200" cap="none" spc="0" normalizeH="0" baseline="0" noProof="0" dirty="0" smtClean="0">
                <a:ln>
                  <a:noFill/>
                </a:ln>
                <a:solidFill>
                  <a:srgbClr val="000000"/>
                </a:solidFill>
                <a:effectLst/>
                <a:uLnTx/>
                <a:uFillTx/>
                <a:latin typeface="Tahoma" pitchFamily="34" charset="0"/>
                <a:ea typeface="+mn-ea"/>
                <a:cs typeface="Tahoma" pitchFamily="34" charset="0"/>
              </a:rPr>
            </a:br>
            <a:endParaRPr kumimoji="0" lang="pt-BR" sz="1600" b="0" i="0" u="none" strike="noStrike" kern="1200" cap="none" spc="0" normalizeH="0" baseline="0" noProof="0" dirty="0" smtClean="0">
              <a:ln>
                <a:noFill/>
              </a:ln>
              <a:solidFill>
                <a:srgbClr val="000000"/>
              </a:solidFill>
              <a:effectLst/>
              <a:uLnTx/>
              <a:uFillTx/>
              <a:latin typeface="Tahoma" pitchFamily="34" charset="0"/>
              <a:ea typeface="+mn-ea"/>
              <a:cs typeface="Tahoma" pitchFamily="34" charset="0"/>
            </a:endParaRPr>
          </a:p>
          <a:p>
            <a:pPr marL="274320" marR="0" lvl="0" indent="-274320" algn="l" defTabSz="914400" rtl="0" eaLnBrk="1" fontAlgn="auto" latinLnBrk="0" hangingPunct="1">
              <a:lnSpc>
                <a:spcPct val="80000"/>
              </a:lnSpc>
              <a:spcBef>
                <a:spcPts val="600"/>
              </a:spcBef>
              <a:spcAft>
                <a:spcPts val="0"/>
              </a:spcAft>
              <a:buClr>
                <a:schemeClr val="accent1"/>
              </a:buClr>
              <a:buSzPct val="70000"/>
              <a:buFont typeface="Wingdings"/>
              <a:buChar char=""/>
              <a:tabLst/>
              <a:defRPr/>
            </a:pPr>
            <a:endParaRPr kumimoji="0" lang="pt-B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 modelo de </a:t>
            </a:r>
            <a:r>
              <a:rPr lang="pt-BR" dirty="0" err="1" smtClean="0"/>
              <a:t>thomson</a:t>
            </a:r>
            <a:endParaRPr lang="pt-BR" dirty="0"/>
          </a:p>
        </p:txBody>
      </p:sp>
      <p:pic>
        <p:nvPicPr>
          <p:cNvPr id="4" name="Picture 4" descr="Thomson"/>
          <p:cNvPicPr>
            <a:picLocks noChangeAspect="1" noChangeArrowheads="1"/>
          </p:cNvPicPr>
          <p:nvPr/>
        </p:nvPicPr>
        <p:blipFill>
          <a:blip r:embed="rId2">
            <a:lum contrast="6000"/>
          </a:blip>
          <a:srcRect l="4593" r="2296" b="5765"/>
          <a:stretch>
            <a:fillRect/>
          </a:stretch>
        </p:blipFill>
        <p:spPr bwMode="auto">
          <a:xfrm>
            <a:off x="571472" y="1500174"/>
            <a:ext cx="2879725" cy="2955925"/>
          </a:xfrm>
          <a:prstGeom prst="rect">
            <a:avLst/>
          </a:prstGeom>
          <a:noFill/>
          <a:ln w="38100">
            <a:solidFill>
              <a:schemeClr val="tx1"/>
            </a:solidFill>
            <a:miter lim="800000"/>
            <a:headEnd/>
            <a:tailEnd/>
          </a:ln>
        </p:spPr>
      </p:pic>
      <p:sp>
        <p:nvSpPr>
          <p:cNvPr id="5" name="Text Box 7"/>
          <p:cNvSpPr txBox="1">
            <a:spLocks noGrp="1" noChangeArrowheads="1"/>
          </p:cNvSpPr>
          <p:nvPr>
            <p:ph sz="quarter" idx="1"/>
          </p:nvPr>
        </p:nvSpPr>
        <p:spPr bwMode="auto">
          <a:xfrm>
            <a:off x="3428992" y="1600200"/>
            <a:ext cx="5000660" cy="2123658"/>
          </a:xfrm>
          <a:prstGeom prst="rect">
            <a:avLst/>
          </a:prstGeom>
          <a:noFill/>
          <a:ln w="9525">
            <a:noFill/>
            <a:miter lim="800000"/>
            <a:headEnd/>
            <a:tailEnd/>
          </a:ln>
        </p:spPr>
        <p:txBody>
          <a:bodyPr wrap="square">
            <a:spAutoFit/>
          </a:bodyPr>
          <a:lstStyle/>
          <a:p>
            <a:pPr algn="just">
              <a:spcBef>
                <a:spcPct val="50000"/>
              </a:spcBef>
            </a:pPr>
            <a:r>
              <a:rPr lang="pt-PT" dirty="0" smtClean="0">
                <a:latin typeface="Century Schoolbook" pitchFamily="18" charset="0"/>
              </a:rPr>
              <a:t>Em 1887, J. J. Thomson mostrou que as partículas em um raio catódico são carregadas negativamente;</a:t>
            </a:r>
          </a:p>
          <a:p>
            <a:pPr algn="just">
              <a:spcBef>
                <a:spcPct val="50000"/>
              </a:spcBef>
            </a:pPr>
            <a:endParaRPr lang="pt-PT" dirty="0">
              <a:latin typeface="Century Schoolbook" pitchFamily="18" charset="0"/>
            </a:endParaRPr>
          </a:p>
        </p:txBody>
      </p:sp>
      <p:pic>
        <p:nvPicPr>
          <p:cNvPr id="6" name="Picture 6" descr="C:\Documents and Settings\Ricardo\Meus documentos\Minhas imagens\desvioT.gif"/>
          <p:cNvPicPr>
            <a:picLocks noChangeAspect="1" noChangeArrowheads="1" noCrop="1"/>
          </p:cNvPicPr>
          <p:nvPr/>
        </p:nvPicPr>
        <p:blipFill>
          <a:blip r:embed="rId3"/>
          <a:srcRect/>
          <a:stretch>
            <a:fillRect/>
          </a:stretch>
        </p:blipFill>
        <p:spPr bwMode="auto">
          <a:xfrm>
            <a:off x="6072198" y="3214686"/>
            <a:ext cx="2263615" cy="2029811"/>
          </a:xfrm>
          <a:prstGeom prst="rect">
            <a:avLst/>
          </a:prstGeom>
          <a:noFill/>
          <a:ln w="9525">
            <a:noFill/>
            <a:miter lim="800000"/>
            <a:headEnd/>
            <a:tailEnd/>
          </a:ln>
        </p:spPr>
      </p:pic>
      <p:pic>
        <p:nvPicPr>
          <p:cNvPr id="7" name="Picture 10" descr="thomson20"/>
          <p:cNvPicPr>
            <a:picLocks noChangeAspect="1" noChangeArrowheads="1"/>
          </p:cNvPicPr>
          <p:nvPr/>
        </p:nvPicPr>
        <p:blipFill>
          <a:blip r:embed="rId4">
            <a:lum bright="-32000" contrast="20000"/>
            <a:grayscl/>
            <a:biLevel thresh="50000"/>
          </a:blip>
          <a:srcRect/>
          <a:stretch>
            <a:fillRect/>
          </a:stretch>
        </p:blipFill>
        <p:spPr bwMode="auto">
          <a:xfrm>
            <a:off x="1857356" y="4643446"/>
            <a:ext cx="4086750"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Pudim de passas de </a:t>
            </a:r>
            <a:r>
              <a:rPr lang="pt-BR" dirty="0" err="1" smtClean="0"/>
              <a:t>thomson</a:t>
            </a:r>
            <a:endParaRPr lang="pt-BR" dirty="0"/>
          </a:p>
        </p:txBody>
      </p:sp>
      <p:sp>
        <p:nvSpPr>
          <p:cNvPr id="3" name="Espaço Reservado para Conteúdo 2"/>
          <p:cNvSpPr>
            <a:spLocks noGrp="1"/>
          </p:cNvSpPr>
          <p:nvPr>
            <p:ph sz="quarter" idx="1"/>
          </p:nvPr>
        </p:nvSpPr>
        <p:spPr>
          <a:xfrm>
            <a:off x="3571868" y="1600200"/>
            <a:ext cx="4714908" cy="4873752"/>
          </a:xfrm>
        </p:spPr>
        <p:txBody>
          <a:bodyPr/>
          <a:lstStyle/>
          <a:p>
            <a:pPr algn="just"/>
            <a:r>
              <a:rPr lang="pt-BR" dirty="0" smtClean="0"/>
              <a:t>Átomo era uma esfera carregada positivamente na qual os elétrons estão incrustados;</a:t>
            </a:r>
          </a:p>
          <a:p>
            <a:pPr algn="just"/>
            <a:endParaRPr lang="pt-BR" dirty="0" smtClean="0"/>
          </a:p>
          <a:p>
            <a:pPr algn="just"/>
            <a:r>
              <a:rPr lang="pt-BR" dirty="0" smtClean="0"/>
              <a:t>Mais tarde, postulou que os elétrons estavam arranjados em anéis e circundavam completamente em órbitas as esferas positivas.</a:t>
            </a:r>
            <a:endParaRPr lang="pt-BR" dirty="0"/>
          </a:p>
        </p:txBody>
      </p:sp>
      <p:pic>
        <p:nvPicPr>
          <p:cNvPr id="4" name="Picture 8" descr="Thomson modelo"/>
          <p:cNvPicPr>
            <a:picLocks noChangeAspect="1" noChangeArrowheads="1"/>
          </p:cNvPicPr>
          <p:nvPr/>
        </p:nvPicPr>
        <p:blipFill>
          <a:blip r:embed="rId2">
            <a:clrChange>
              <a:clrFrom>
                <a:srgbClr val="FFFFFF"/>
              </a:clrFrom>
              <a:clrTo>
                <a:srgbClr val="FFFFFF">
                  <a:alpha val="0"/>
                </a:srgbClr>
              </a:clrTo>
            </a:clrChange>
          </a:blip>
          <a:srcRect l="12325" t="10179" r="3444" b="2216"/>
          <a:stretch>
            <a:fillRect/>
          </a:stretch>
        </p:blipFill>
        <p:spPr bwMode="auto">
          <a:xfrm>
            <a:off x="428596" y="1928802"/>
            <a:ext cx="3313113" cy="3313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 átomo nuclear</a:t>
            </a:r>
            <a:endParaRPr lang="pt-BR" dirty="0"/>
          </a:p>
        </p:txBody>
      </p:sp>
      <p:sp>
        <p:nvSpPr>
          <p:cNvPr id="4" name="Espaço Reservado para Conteúdo 3"/>
          <p:cNvSpPr>
            <a:spLocks noGrp="1"/>
          </p:cNvSpPr>
          <p:nvPr>
            <p:ph sz="quarter" idx="1"/>
          </p:nvPr>
        </p:nvSpPr>
        <p:spPr/>
        <p:txBody>
          <a:bodyPr/>
          <a:lstStyle/>
          <a:p>
            <a:pPr algn="just"/>
            <a:r>
              <a:rPr lang="pt-BR" dirty="0" smtClean="0"/>
              <a:t>Pouco depois do início do século XX, experimentos realizados pelos físicos E. Rutherford. E. </a:t>
            </a:r>
            <a:r>
              <a:rPr lang="pt-BR" dirty="0" err="1" smtClean="0"/>
              <a:t>Marsden</a:t>
            </a:r>
            <a:r>
              <a:rPr lang="pt-BR" dirty="0" smtClean="0"/>
              <a:t> e H. </a:t>
            </a:r>
            <a:r>
              <a:rPr lang="pt-BR" dirty="0" err="1" smtClean="0"/>
              <a:t>Geiger</a:t>
            </a:r>
            <a:r>
              <a:rPr lang="pt-BR" dirty="0" smtClean="0"/>
              <a:t> levaram à substituição do modelo de </a:t>
            </a:r>
            <a:r>
              <a:rPr lang="pt-BR" dirty="0" err="1" smtClean="0"/>
              <a:t>Thomson</a:t>
            </a:r>
            <a:r>
              <a:rPr lang="pt-BR" dirty="0" smtClean="0"/>
              <a:t>;</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 átomo de </a:t>
            </a:r>
            <a:r>
              <a:rPr lang="pt-BR" dirty="0" err="1" smtClean="0"/>
              <a:t>rutherford</a:t>
            </a:r>
            <a:endParaRPr lang="pt-BR" dirty="0"/>
          </a:p>
        </p:txBody>
      </p:sp>
      <p:sp>
        <p:nvSpPr>
          <p:cNvPr id="3" name="Espaço Reservado para Conteúdo 2"/>
          <p:cNvSpPr>
            <a:spLocks noGrp="1"/>
          </p:cNvSpPr>
          <p:nvPr>
            <p:ph sz="quarter" idx="1"/>
          </p:nvPr>
        </p:nvSpPr>
        <p:spPr/>
        <p:txBody>
          <a:bodyPr/>
          <a:lstStyle/>
          <a:p>
            <a:pPr algn="just"/>
            <a:r>
              <a:rPr lang="pt-BR" dirty="0" smtClean="0"/>
              <a:t>Em 1890 descobriu-se que certos elementos são radioativos;</a:t>
            </a:r>
          </a:p>
          <a:p>
            <a:pPr algn="just"/>
            <a:r>
              <a:rPr lang="pt-BR" dirty="0" smtClean="0"/>
              <a:t>Uma partícula alfa carrega uma carga positiva e tem massa muito maior que um elétron;</a:t>
            </a:r>
          </a:p>
          <a:p>
            <a:pPr algn="just"/>
            <a:endParaRPr lang="pt-BR" dirty="0"/>
          </a:p>
        </p:txBody>
      </p:sp>
      <p:pic>
        <p:nvPicPr>
          <p:cNvPr id="4" name="Picture 3"/>
          <p:cNvPicPr>
            <a:picLocks noChangeAspect="1" noChangeArrowheads="1"/>
          </p:cNvPicPr>
          <p:nvPr/>
        </p:nvPicPr>
        <p:blipFill>
          <a:blip r:embed="rId2"/>
          <a:srcRect/>
          <a:stretch>
            <a:fillRect/>
          </a:stretch>
        </p:blipFill>
        <p:spPr bwMode="auto">
          <a:xfrm>
            <a:off x="1928794" y="3429000"/>
            <a:ext cx="443547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285720" y="1357298"/>
            <a:ext cx="5472113" cy="3078163"/>
          </a:xfrm>
          <a:prstGeom prst="rect">
            <a:avLst/>
          </a:prstGeom>
          <a:solidFill>
            <a:srgbClr val="CCFFFF"/>
          </a:solidFill>
          <a:ln w="9525">
            <a:noFill/>
            <a:miter lim="800000"/>
            <a:headEnd/>
            <a:tailEnd/>
          </a:ln>
        </p:spPr>
      </p:pic>
      <p:sp>
        <p:nvSpPr>
          <p:cNvPr id="5" name="Título 1"/>
          <p:cNvSpPr>
            <a:spLocks noGrp="1"/>
          </p:cNvSpPr>
          <p:nvPr>
            <p:ph type="title"/>
          </p:nvPr>
        </p:nvSpPr>
        <p:spPr/>
        <p:txBody>
          <a:bodyPr/>
          <a:lstStyle/>
          <a:p>
            <a:pPr algn="ctr"/>
            <a:r>
              <a:rPr lang="pt-BR" dirty="0" smtClean="0"/>
              <a:t>O átomo de </a:t>
            </a:r>
            <a:r>
              <a:rPr lang="pt-BR" dirty="0" err="1" smtClean="0"/>
              <a:t>rutherford</a:t>
            </a:r>
            <a:endParaRPr lang="pt-BR" dirty="0"/>
          </a:p>
        </p:txBody>
      </p:sp>
      <p:pic>
        <p:nvPicPr>
          <p:cNvPr id="6" name="Picture 2"/>
          <p:cNvPicPr>
            <a:picLocks noGrp="1" noChangeAspect="1" noChangeArrowheads="1"/>
          </p:cNvPicPr>
          <p:nvPr>
            <p:ph sz="quarter" idx="1"/>
          </p:nvPr>
        </p:nvPicPr>
        <p:blipFill>
          <a:blip r:embed="rId3"/>
          <a:srcRect/>
          <a:stretch>
            <a:fillRect/>
          </a:stretch>
        </p:blipFill>
        <p:spPr bwMode="auto">
          <a:xfrm>
            <a:off x="6215074" y="1785926"/>
            <a:ext cx="2124075" cy="2124075"/>
          </a:xfrm>
          <a:prstGeom prst="rect">
            <a:avLst/>
          </a:prstGeom>
          <a:noFill/>
          <a:ln w="9525">
            <a:noFill/>
            <a:miter lim="800000"/>
            <a:headEnd/>
            <a:tailEnd/>
          </a:ln>
        </p:spPr>
      </p:pic>
      <p:sp>
        <p:nvSpPr>
          <p:cNvPr id="7" name="CaixaDeTexto 6"/>
          <p:cNvSpPr txBox="1"/>
          <p:nvPr/>
        </p:nvSpPr>
        <p:spPr>
          <a:xfrm>
            <a:off x="714348" y="4714884"/>
            <a:ext cx="7358114" cy="1477328"/>
          </a:xfrm>
          <a:prstGeom prst="rect">
            <a:avLst/>
          </a:prstGeom>
          <a:noFill/>
        </p:spPr>
        <p:txBody>
          <a:bodyPr wrap="square" rtlCol="0">
            <a:spAutoFit/>
          </a:bodyPr>
          <a:lstStyle/>
          <a:p>
            <a:pPr algn="just"/>
            <a:r>
              <a:rPr lang="pt-BR" dirty="0" smtClean="0"/>
              <a:t>Pequeno núcleo rodeado por um grande volume no qual os elétrons estão distribuídos;</a:t>
            </a:r>
          </a:p>
          <a:p>
            <a:pPr algn="just"/>
            <a:r>
              <a:rPr lang="pt-BR" dirty="0" smtClean="0"/>
              <a:t>O núcleo carrega toda a carga positiva e a maior parte da massa do átomo;</a:t>
            </a:r>
          </a:p>
          <a:p>
            <a:pPr algn="just"/>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átomo “moderno”</a:t>
            </a:r>
            <a:endParaRPr lang="pt-BR" dirty="0"/>
          </a:p>
        </p:txBody>
      </p:sp>
      <p:sp>
        <p:nvSpPr>
          <p:cNvPr id="3" name="Espaço Reservado para Conteúdo 2"/>
          <p:cNvSpPr>
            <a:spLocks noGrp="1"/>
          </p:cNvSpPr>
          <p:nvPr>
            <p:ph sz="quarter" idx="1"/>
          </p:nvPr>
        </p:nvSpPr>
        <p:spPr/>
        <p:txBody>
          <a:bodyPr/>
          <a:lstStyle/>
          <a:p>
            <a:pPr algn="just"/>
            <a:r>
              <a:rPr lang="pt-BR" dirty="0" smtClean="0"/>
              <a:t>Pelo modelo de Rutherford:</a:t>
            </a:r>
          </a:p>
          <a:p>
            <a:pPr algn="just"/>
            <a:r>
              <a:rPr lang="pt-BR" dirty="0" smtClean="0"/>
              <a:t>O átomo é composto por duas regiões: um núcleo  e uma região </a:t>
            </a:r>
            <a:r>
              <a:rPr lang="pt-BR" dirty="0" err="1" smtClean="0"/>
              <a:t>extranuclear</a:t>
            </a:r>
            <a:r>
              <a:rPr lang="pt-BR" dirty="0" smtClean="0"/>
              <a:t>;</a:t>
            </a:r>
          </a:p>
          <a:p>
            <a:pPr algn="just"/>
            <a:r>
              <a:rPr lang="pt-BR" dirty="0" smtClean="0"/>
              <a:t>DO QUE O NÚCLEO É COMPOSTO?</a:t>
            </a:r>
          </a:p>
          <a:p>
            <a:pPr algn="just"/>
            <a:r>
              <a:rPr lang="pt-BR" dirty="0" smtClean="0"/>
              <a:t>PRÓTONS- 1920 (RUTHERFORD);</a:t>
            </a:r>
          </a:p>
          <a:p>
            <a:pPr algn="just"/>
            <a:r>
              <a:rPr lang="pt-BR" dirty="0" smtClean="0"/>
              <a:t>1932 – J. </a:t>
            </a:r>
            <a:r>
              <a:rPr lang="pt-BR" dirty="0" err="1" smtClean="0"/>
              <a:t>Chadwick</a:t>
            </a:r>
            <a:r>
              <a:rPr lang="pt-BR" dirty="0" smtClean="0"/>
              <a:t> descobriu uma partícula que tinha aproximadamente a mesma massa de um próton, mas não era carregada eletricamente – NÊUTRONS.</a:t>
            </a:r>
          </a:p>
          <a:p>
            <a:pPr algn="just"/>
            <a:endParaRPr lang="pt-BR" dirty="0" smtClean="0"/>
          </a:p>
          <a:p>
            <a:pPr algn="just"/>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CONCLUINDO</a:t>
            </a:r>
            <a:endParaRPr lang="pt-BR" dirty="0"/>
          </a:p>
        </p:txBody>
      </p:sp>
      <p:sp>
        <p:nvSpPr>
          <p:cNvPr id="3" name="Espaço Reservado para Conteúdo 2"/>
          <p:cNvSpPr>
            <a:spLocks noGrp="1"/>
          </p:cNvSpPr>
          <p:nvPr>
            <p:ph sz="quarter" idx="1"/>
          </p:nvPr>
        </p:nvSpPr>
        <p:spPr/>
        <p:txBody>
          <a:bodyPr/>
          <a:lstStyle/>
          <a:p>
            <a:pPr algn="just"/>
            <a:r>
              <a:rPr lang="pt-BR" dirty="0" smtClean="0"/>
              <a:t>Pode-se descrever o átomo como apresentando um núcleo central, que contém a maior parte da massa do átomo e é circundado por uma enorme região extracelular contendo elétrons (-1). O núcleo contém prótons (+1) e nêutrons (0).</a:t>
            </a:r>
          </a:p>
          <a:p>
            <a:pPr algn="just"/>
            <a:r>
              <a:rPr lang="pt-BR" dirty="0" smtClean="0"/>
              <a:t>O átomo como um todo não tem carga devido ao número de prótons ser igual ao número de elétrons;</a:t>
            </a:r>
          </a:p>
          <a:p>
            <a:pPr algn="just"/>
            <a:r>
              <a:rPr lang="pt-BR" dirty="0" smtClean="0"/>
              <a:t>A soma das massas dos elétrons em um átomo é praticamente desprezível em comparação com a massa dos prótons e nêutrons.</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22"/>
          <p:cNvSpPr/>
          <p:nvPr/>
        </p:nvSpPr>
        <p:spPr>
          <a:xfrm>
            <a:off x="5000628" y="5143512"/>
            <a:ext cx="114300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6572264" y="3714752"/>
            <a:ext cx="164307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4143372" y="3714752"/>
            <a:ext cx="207170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6786578" y="2571744"/>
            <a:ext cx="150019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4357686" y="2571744"/>
            <a:ext cx="207170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928926" y="2714620"/>
            <a:ext cx="114300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3143240" y="1857364"/>
            <a:ext cx="235745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428596" y="4786322"/>
            <a:ext cx="57150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42844" y="2285992"/>
            <a:ext cx="2428892"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571472" y="0"/>
            <a:ext cx="7467600" cy="1143000"/>
          </a:xfrm>
        </p:spPr>
        <p:txBody>
          <a:bodyPr/>
          <a:lstStyle/>
          <a:p>
            <a:pPr algn="ctr"/>
            <a:r>
              <a:rPr lang="pt-BR" dirty="0" smtClean="0"/>
              <a:t>Método científico</a:t>
            </a:r>
            <a:endParaRPr lang="pt-BR" dirty="0"/>
          </a:p>
        </p:txBody>
      </p:sp>
      <p:sp>
        <p:nvSpPr>
          <p:cNvPr id="4" name="CaixaDeTexto 3"/>
          <p:cNvSpPr txBox="1"/>
          <p:nvPr/>
        </p:nvSpPr>
        <p:spPr>
          <a:xfrm>
            <a:off x="214282" y="2428868"/>
            <a:ext cx="2428892" cy="1477328"/>
          </a:xfrm>
          <a:prstGeom prst="rect">
            <a:avLst/>
          </a:prstGeom>
          <a:noFill/>
        </p:spPr>
        <p:txBody>
          <a:bodyPr wrap="square" rtlCol="0">
            <a:spAutoFit/>
          </a:bodyPr>
          <a:lstStyle/>
          <a:p>
            <a:r>
              <a:rPr lang="pt-BR" dirty="0" smtClean="0"/>
              <a:t>Observação de fenômenos naturais</a:t>
            </a:r>
          </a:p>
          <a:p>
            <a:endParaRPr lang="pt-BR" dirty="0" smtClean="0"/>
          </a:p>
          <a:p>
            <a:r>
              <a:rPr lang="pt-BR" dirty="0" smtClean="0"/>
              <a:t>Resultados experimentais</a:t>
            </a:r>
            <a:endParaRPr lang="pt-BR" dirty="0"/>
          </a:p>
        </p:txBody>
      </p:sp>
      <p:sp>
        <p:nvSpPr>
          <p:cNvPr id="5" name="CaixaDeTexto 4"/>
          <p:cNvSpPr txBox="1"/>
          <p:nvPr/>
        </p:nvSpPr>
        <p:spPr>
          <a:xfrm>
            <a:off x="3214678" y="1857364"/>
            <a:ext cx="3071834" cy="369332"/>
          </a:xfrm>
          <a:prstGeom prst="rect">
            <a:avLst/>
          </a:prstGeom>
          <a:noFill/>
        </p:spPr>
        <p:txBody>
          <a:bodyPr wrap="square" rtlCol="0">
            <a:spAutoFit/>
          </a:bodyPr>
          <a:lstStyle/>
          <a:p>
            <a:r>
              <a:rPr lang="pt-BR" dirty="0" smtClean="0"/>
              <a:t>Revisão da hipótese</a:t>
            </a:r>
            <a:endParaRPr lang="pt-BR" dirty="0"/>
          </a:p>
        </p:txBody>
      </p:sp>
      <p:sp>
        <p:nvSpPr>
          <p:cNvPr id="6" name="CaixaDeTexto 5"/>
          <p:cNvSpPr txBox="1"/>
          <p:nvPr/>
        </p:nvSpPr>
        <p:spPr>
          <a:xfrm>
            <a:off x="2928926" y="2714620"/>
            <a:ext cx="1214446" cy="369332"/>
          </a:xfrm>
          <a:prstGeom prst="rect">
            <a:avLst/>
          </a:prstGeom>
          <a:noFill/>
        </p:spPr>
        <p:txBody>
          <a:bodyPr wrap="square" rtlCol="0">
            <a:spAutoFit/>
          </a:bodyPr>
          <a:lstStyle/>
          <a:p>
            <a:r>
              <a:rPr lang="pt-BR" dirty="0" smtClean="0"/>
              <a:t>Hipótese</a:t>
            </a:r>
            <a:endParaRPr lang="pt-BR" dirty="0"/>
          </a:p>
        </p:txBody>
      </p:sp>
      <p:sp>
        <p:nvSpPr>
          <p:cNvPr id="7" name="CaixaDeTexto 6"/>
          <p:cNvSpPr txBox="1"/>
          <p:nvPr/>
        </p:nvSpPr>
        <p:spPr>
          <a:xfrm>
            <a:off x="4572000" y="2643182"/>
            <a:ext cx="1643074" cy="646331"/>
          </a:xfrm>
          <a:prstGeom prst="rect">
            <a:avLst/>
          </a:prstGeom>
          <a:noFill/>
        </p:spPr>
        <p:txBody>
          <a:bodyPr wrap="square" rtlCol="0">
            <a:spAutoFit/>
          </a:bodyPr>
          <a:lstStyle/>
          <a:p>
            <a:pPr algn="ctr"/>
            <a:r>
              <a:rPr lang="pt-BR" dirty="0" smtClean="0"/>
              <a:t>Novos experimentos</a:t>
            </a:r>
            <a:endParaRPr lang="pt-BR" dirty="0"/>
          </a:p>
        </p:txBody>
      </p:sp>
      <p:sp>
        <p:nvSpPr>
          <p:cNvPr id="8" name="CaixaDeTexto 7"/>
          <p:cNvSpPr txBox="1"/>
          <p:nvPr/>
        </p:nvSpPr>
        <p:spPr>
          <a:xfrm>
            <a:off x="428596" y="4786322"/>
            <a:ext cx="1928826" cy="369332"/>
          </a:xfrm>
          <a:prstGeom prst="rect">
            <a:avLst/>
          </a:prstGeom>
          <a:noFill/>
        </p:spPr>
        <p:txBody>
          <a:bodyPr wrap="square" rtlCol="0">
            <a:spAutoFit/>
          </a:bodyPr>
          <a:lstStyle/>
          <a:p>
            <a:r>
              <a:rPr lang="pt-BR" dirty="0" smtClean="0"/>
              <a:t>Lei</a:t>
            </a:r>
            <a:endParaRPr lang="pt-BR" dirty="0"/>
          </a:p>
        </p:txBody>
      </p:sp>
      <p:sp>
        <p:nvSpPr>
          <p:cNvPr id="9" name="CaixaDeTexto 8"/>
          <p:cNvSpPr txBox="1"/>
          <p:nvPr/>
        </p:nvSpPr>
        <p:spPr>
          <a:xfrm>
            <a:off x="4143372" y="3714752"/>
            <a:ext cx="2000264" cy="646331"/>
          </a:xfrm>
          <a:prstGeom prst="rect">
            <a:avLst/>
          </a:prstGeom>
          <a:noFill/>
        </p:spPr>
        <p:txBody>
          <a:bodyPr wrap="square" rtlCol="0">
            <a:spAutoFit/>
          </a:bodyPr>
          <a:lstStyle/>
          <a:p>
            <a:r>
              <a:rPr lang="pt-BR" dirty="0" smtClean="0"/>
              <a:t>Criação de uma teoria ou modelo</a:t>
            </a:r>
            <a:endParaRPr lang="pt-BR" dirty="0"/>
          </a:p>
        </p:txBody>
      </p:sp>
      <p:sp>
        <p:nvSpPr>
          <p:cNvPr id="10" name="CaixaDeTexto 9"/>
          <p:cNvSpPr txBox="1"/>
          <p:nvPr/>
        </p:nvSpPr>
        <p:spPr>
          <a:xfrm>
            <a:off x="6572264" y="3786190"/>
            <a:ext cx="1643074" cy="646331"/>
          </a:xfrm>
          <a:prstGeom prst="rect">
            <a:avLst/>
          </a:prstGeom>
          <a:noFill/>
        </p:spPr>
        <p:txBody>
          <a:bodyPr wrap="square" rtlCol="0">
            <a:spAutoFit/>
          </a:bodyPr>
          <a:lstStyle/>
          <a:p>
            <a:r>
              <a:rPr lang="pt-BR" dirty="0" smtClean="0"/>
              <a:t>Novos experimentos</a:t>
            </a:r>
            <a:endParaRPr lang="pt-BR" dirty="0"/>
          </a:p>
        </p:txBody>
      </p:sp>
      <p:sp>
        <p:nvSpPr>
          <p:cNvPr id="11" name="CaixaDeTexto 10"/>
          <p:cNvSpPr txBox="1"/>
          <p:nvPr/>
        </p:nvSpPr>
        <p:spPr>
          <a:xfrm>
            <a:off x="5072066" y="5143512"/>
            <a:ext cx="1357322" cy="646331"/>
          </a:xfrm>
          <a:prstGeom prst="rect">
            <a:avLst/>
          </a:prstGeom>
          <a:noFill/>
        </p:spPr>
        <p:txBody>
          <a:bodyPr wrap="square" rtlCol="0">
            <a:spAutoFit/>
          </a:bodyPr>
          <a:lstStyle/>
          <a:p>
            <a:r>
              <a:rPr lang="pt-BR" dirty="0" smtClean="0"/>
              <a:t>Teoria aceita</a:t>
            </a:r>
            <a:endParaRPr lang="pt-BR" dirty="0"/>
          </a:p>
        </p:txBody>
      </p:sp>
      <p:sp>
        <p:nvSpPr>
          <p:cNvPr id="12" name="CaixaDeTexto 11"/>
          <p:cNvSpPr txBox="1"/>
          <p:nvPr/>
        </p:nvSpPr>
        <p:spPr>
          <a:xfrm>
            <a:off x="6786578" y="2571744"/>
            <a:ext cx="1785950" cy="646331"/>
          </a:xfrm>
          <a:prstGeom prst="rect">
            <a:avLst/>
          </a:prstGeom>
          <a:noFill/>
        </p:spPr>
        <p:txBody>
          <a:bodyPr wrap="square" rtlCol="0">
            <a:spAutoFit/>
          </a:bodyPr>
          <a:lstStyle/>
          <a:p>
            <a:r>
              <a:rPr lang="pt-BR" dirty="0" smtClean="0"/>
              <a:t>Modificar a teoria</a:t>
            </a:r>
            <a:endParaRPr lang="pt-BR" dirty="0"/>
          </a:p>
        </p:txBody>
      </p:sp>
      <p:cxnSp>
        <p:nvCxnSpPr>
          <p:cNvPr id="25" name="Conector de seta reta 24"/>
          <p:cNvCxnSpPr/>
          <p:nvPr/>
        </p:nvCxnSpPr>
        <p:spPr>
          <a:xfrm>
            <a:off x="2643174" y="292893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ector de seta reta 26"/>
          <p:cNvCxnSpPr>
            <a:stCxn id="6" idx="3"/>
            <a:endCxn id="17" idx="1"/>
          </p:cNvCxnSpPr>
          <p:nvPr/>
        </p:nvCxnSpPr>
        <p:spPr>
          <a:xfrm>
            <a:off x="4143372" y="2899286"/>
            <a:ext cx="214314" cy="2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a:off x="6500826" y="300037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rot="5400000">
            <a:off x="250001" y="4321975"/>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a:xfrm rot="5400000">
            <a:off x="3464711" y="246458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ector de seta reta 35"/>
          <p:cNvCxnSpPr/>
          <p:nvPr/>
        </p:nvCxnSpPr>
        <p:spPr>
          <a:xfrm rot="5400000" flipH="1" flipV="1">
            <a:off x="4893471" y="239314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ector de seta reta 37"/>
          <p:cNvCxnSpPr>
            <a:stCxn id="7" idx="2"/>
          </p:cNvCxnSpPr>
          <p:nvPr/>
        </p:nvCxnSpPr>
        <p:spPr>
          <a:xfrm rot="16200000" flipH="1">
            <a:off x="5234496" y="3448553"/>
            <a:ext cx="353801"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39"/>
          <p:cNvCxnSpPr>
            <a:stCxn id="20" idx="3"/>
          </p:cNvCxnSpPr>
          <p:nvPr/>
        </p:nvCxnSpPr>
        <p:spPr>
          <a:xfrm flipV="1">
            <a:off x="6215074" y="4000504"/>
            <a:ext cx="35719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ector de seta reta 42"/>
          <p:cNvCxnSpPr/>
          <p:nvPr/>
        </p:nvCxnSpPr>
        <p:spPr>
          <a:xfrm rot="5400000" flipH="1" flipV="1">
            <a:off x="7465239" y="346471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flipV="1">
            <a:off x="6143636" y="3286124"/>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ector de seta reta 46"/>
          <p:cNvCxnSpPr/>
          <p:nvPr/>
        </p:nvCxnSpPr>
        <p:spPr>
          <a:xfrm rot="5400000">
            <a:off x="6143636" y="4500570"/>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ector de seta reta 48"/>
          <p:cNvCxnSpPr/>
          <p:nvPr/>
        </p:nvCxnSpPr>
        <p:spPr>
          <a:xfrm rot="5400000" flipH="1" flipV="1">
            <a:off x="5036347" y="4750603"/>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rot="5400000">
            <a:off x="6822297" y="346471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Perguntinhas</a:t>
            </a:r>
            <a:endParaRPr lang="pt-BR" dirty="0"/>
          </a:p>
        </p:txBody>
      </p:sp>
      <p:sp>
        <p:nvSpPr>
          <p:cNvPr id="3" name="Espaço Reservado para Conteúdo 2"/>
          <p:cNvSpPr>
            <a:spLocks noGrp="1"/>
          </p:cNvSpPr>
          <p:nvPr>
            <p:ph sz="quarter" idx="1"/>
          </p:nvPr>
        </p:nvSpPr>
        <p:spPr/>
        <p:txBody>
          <a:bodyPr/>
          <a:lstStyle/>
          <a:p>
            <a:pPr algn="just"/>
            <a:r>
              <a:rPr lang="pt-BR" dirty="0" smtClean="0"/>
              <a:t>Delineie os elementos-chave da teoria de Dalton. Quais deles não são consistentes com a visão moderna do átomos?</a:t>
            </a:r>
          </a:p>
          <a:p>
            <a:pPr algn="just"/>
            <a:r>
              <a:rPr lang="pt-BR" dirty="0" smtClean="0"/>
              <a:t>Como os experimentos de descarga de gases em tubos de </a:t>
            </a:r>
            <a:r>
              <a:rPr lang="pt-BR" dirty="0" err="1" smtClean="0"/>
              <a:t>Crookes</a:t>
            </a:r>
            <a:r>
              <a:rPr lang="pt-BR" dirty="0" smtClean="0"/>
              <a:t> e outros mostraram que o átomo é composto de pequenas partículas?</a:t>
            </a:r>
          </a:p>
          <a:p>
            <a:pPr algn="just"/>
            <a:r>
              <a:rPr lang="pt-BR" dirty="0" smtClean="0"/>
              <a:t>Compare os modelos atômicos de Dalton, </a:t>
            </a:r>
            <a:r>
              <a:rPr lang="pt-BR" dirty="0" err="1" smtClean="0"/>
              <a:t>Thomson</a:t>
            </a:r>
            <a:r>
              <a:rPr lang="pt-BR" dirty="0" smtClean="0"/>
              <a:t> e Rutherford.</a:t>
            </a:r>
          </a:p>
          <a:p>
            <a:pPr algn="just"/>
            <a:r>
              <a:rPr lang="pt-BR" dirty="0" smtClean="0"/>
              <a:t>Descreva o modelo atômico de </a:t>
            </a:r>
            <a:r>
              <a:rPr lang="pt-BR" dirty="0" err="1" smtClean="0"/>
              <a:t>Thomson</a:t>
            </a:r>
            <a:r>
              <a:rPr lang="pt-BR" dirty="0" smtClean="0"/>
              <a:t> e mostre como este foi inconsistente com os resultados dos experimentos de Rutherford, </a:t>
            </a:r>
            <a:r>
              <a:rPr lang="pt-BR" dirty="0" err="1" smtClean="0"/>
              <a:t>Geiger</a:t>
            </a:r>
            <a:r>
              <a:rPr lang="pt-BR" dirty="0" smtClean="0"/>
              <a:t> e </a:t>
            </a:r>
            <a:r>
              <a:rPr lang="pt-BR" dirty="0" err="1" smtClean="0"/>
              <a:t>Marsden</a:t>
            </a:r>
            <a:r>
              <a:rPr lang="pt-BR" dirty="0" smtClean="0"/>
              <a:t>.</a:t>
            </a:r>
            <a:endParaRPr lang="pt-B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714356"/>
            <a:ext cx="7901014" cy="5759596"/>
          </a:xfrm>
        </p:spPr>
        <p:txBody>
          <a:bodyPr/>
          <a:lstStyle/>
          <a:p>
            <a:pPr algn="just"/>
            <a:r>
              <a:rPr lang="pt-BR" dirty="0" smtClean="0"/>
              <a:t>Um átomo individual é geralmente identificado especificando números inteiros: o número atômico (Z) e o número de massa (A).</a:t>
            </a:r>
          </a:p>
          <a:p>
            <a:pPr algn="just"/>
            <a:endParaRPr lang="pt-BR" dirty="0" smtClean="0"/>
          </a:p>
          <a:p>
            <a:pPr algn="just"/>
            <a:r>
              <a:rPr lang="pt-BR" dirty="0" smtClean="0"/>
              <a:t>Z = ao número de prótons existente no núcleo;</a:t>
            </a:r>
          </a:p>
          <a:p>
            <a:pPr algn="just"/>
            <a:r>
              <a:rPr lang="pt-BR" dirty="0" smtClean="0"/>
              <a:t>A = é o número total de </a:t>
            </a:r>
            <a:r>
              <a:rPr lang="pt-BR" dirty="0" err="1" smtClean="0"/>
              <a:t>núcleons</a:t>
            </a:r>
            <a:r>
              <a:rPr lang="pt-BR" dirty="0" smtClean="0"/>
              <a:t> (prótons + nêutrons) no núcleo do átomo</a:t>
            </a:r>
          </a:p>
          <a:p>
            <a:pPr algn="ctr"/>
            <a:r>
              <a:rPr lang="pt-BR" sz="8000" baseline="30000" dirty="0" err="1" smtClean="0"/>
              <a:t>A</a:t>
            </a:r>
            <a:r>
              <a:rPr lang="pt-BR" sz="9600" dirty="0" err="1" smtClean="0"/>
              <a:t>X</a:t>
            </a:r>
            <a:r>
              <a:rPr lang="pt-BR" sz="9600" baseline="-25000" dirty="0" err="1" smtClean="0"/>
              <a:t>z</a:t>
            </a:r>
            <a:endParaRPr lang="pt-BR" sz="9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isótopos</a:t>
            </a:r>
            <a:endParaRPr lang="pt-BR" dirty="0"/>
          </a:p>
        </p:txBody>
      </p:sp>
      <p:sp>
        <p:nvSpPr>
          <p:cNvPr id="3" name="Espaço Reservado para Conteúdo 2"/>
          <p:cNvSpPr>
            <a:spLocks noGrp="1"/>
          </p:cNvSpPr>
          <p:nvPr>
            <p:ph sz="quarter" idx="1"/>
          </p:nvPr>
        </p:nvSpPr>
        <p:spPr/>
        <p:txBody>
          <a:bodyPr/>
          <a:lstStyle/>
          <a:p>
            <a:pPr algn="just"/>
            <a:r>
              <a:rPr lang="pt-BR" dirty="0" smtClean="0"/>
              <a:t>TODOS OS ÁTOMOS DE UM DADO ELEMENTO TÊM O MESMO NÚMERO ATÔMICO, PORQUE TODOS TÊM O MESMO NÚMERO DE PRÓTONS NO NÚCLEO!!!!!!</a:t>
            </a:r>
          </a:p>
          <a:p>
            <a:pPr algn="just">
              <a:buNone/>
            </a:pPr>
            <a:endParaRPr lang="pt-BR" dirty="0" smtClean="0"/>
          </a:p>
          <a:p>
            <a:pPr algn="just"/>
            <a:r>
              <a:rPr lang="pt-BR" dirty="0" smtClean="0"/>
              <a:t>Esses átomos terão diferentes números de massa porque tem diferentes números de nêutrons em seu núcleo. </a:t>
            </a:r>
          </a:p>
          <a:p>
            <a:pPr algn="just"/>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Massas atômicas</a:t>
            </a:r>
            <a:endParaRPr lang="pt-BR" dirty="0"/>
          </a:p>
        </p:txBody>
      </p:sp>
      <p:sp>
        <p:nvSpPr>
          <p:cNvPr id="3" name="Espaço Reservado para Conteúdo 2"/>
          <p:cNvSpPr>
            <a:spLocks noGrp="1"/>
          </p:cNvSpPr>
          <p:nvPr>
            <p:ph sz="quarter" idx="1"/>
          </p:nvPr>
        </p:nvSpPr>
        <p:spPr/>
        <p:txBody>
          <a:bodyPr/>
          <a:lstStyle/>
          <a:p>
            <a:pPr algn="just"/>
            <a:r>
              <a:rPr lang="pt-BR" dirty="0" smtClean="0"/>
              <a:t>Massas atômicas são normalmente expressas em unidades de massa atômica (u): é definida como sendo 1/12 da massa de um átomo do carbono 12 (isótopo mais comum);</a:t>
            </a:r>
          </a:p>
          <a:p>
            <a:pPr algn="just"/>
            <a:endParaRPr lang="pt-BR" dirty="0" smtClean="0"/>
          </a:p>
          <a:p>
            <a:pPr algn="just"/>
            <a:r>
              <a:rPr lang="pt-BR" dirty="0" smtClean="0"/>
              <a:t>Só de curiosidade: 1u (unidade de massa atômica) corresponde a 1,66.10</a:t>
            </a:r>
            <a:r>
              <a:rPr lang="pt-BR" baseline="30000" dirty="0" smtClean="0"/>
              <a:t>-24</a:t>
            </a:r>
            <a:r>
              <a:rPr lang="pt-BR" dirty="0" smtClean="0"/>
              <a:t>g, que equivale aproximadamente à massa de um próton ou de um nêutron.</a:t>
            </a:r>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tabela_grande.jpg"/>
          <p:cNvPicPr>
            <a:picLocks noChangeAspect="1"/>
          </p:cNvPicPr>
          <p:nvPr/>
        </p:nvPicPr>
        <p:blipFill>
          <a:blip r:embed="rId2"/>
          <a:stretch>
            <a:fillRect/>
          </a:stretch>
        </p:blipFill>
        <p:spPr>
          <a:xfrm>
            <a:off x="0" y="274320"/>
            <a:ext cx="9023933" cy="622651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Abundância isotópica</a:t>
            </a:r>
            <a:endParaRPr lang="pt-BR" dirty="0"/>
          </a:p>
        </p:txBody>
      </p:sp>
      <p:sp>
        <p:nvSpPr>
          <p:cNvPr id="3" name="Espaço Reservado para Conteúdo 2"/>
          <p:cNvSpPr>
            <a:spLocks noGrp="1"/>
          </p:cNvSpPr>
          <p:nvPr>
            <p:ph sz="quarter" idx="1"/>
          </p:nvPr>
        </p:nvSpPr>
        <p:spPr/>
        <p:txBody>
          <a:bodyPr/>
          <a:lstStyle/>
          <a:p>
            <a:pPr algn="just"/>
            <a:r>
              <a:rPr lang="pt-BR" dirty="0" smtClean="0"/>
              <a:t>A maioria dos elementos é encontrada como uma mistura dos isótopos;</a:t>
            </a:r>
          </a:p>
          <a:p>
            <a:pPr algn="just"/>
            <a:r>
              <a:rPr lang="pt-BR" dirty="0" smtClean="0"/>
              <a:t>O boro ocorre na natureza como uma mistura de 19,9% de átomos de </a:t>
            </a:r>
            <a:r>
              <a:rPr lang="pt-BR" baseline="30000" dirty="0" smtClean="0"/>
              <a:t>10</a:t>
            </a:r>
            <a:r>
              <a:rPr lang="pt-BR" dirty="0" smtClean="0"/>
              <a:t>B</a:t>
            </a:r>
            <a:r>
              <a:rPr lang="pt-BR" baseline="-25000" dirty="0" smtClean="0"/>
              <a:t>5</a:t>
            </a:r>
            <a:r>
              <a:rPr lang="pt-BR" dirty="0" smtClean="0"/>
              <a:t> e 80,1% de </a:t>
            </a:r>
            <a:r>
              <a:rPr lang="pt-BR" baseline="30000" dirty="0" smtClean="0"/>
              <a:t>11</a:t>
            </a:r>
            <a:r>
              <a:rPr lang="pt-BR" dirty="0" smtClean="0"/>
              <a:t>B</a:t>
            </a:r>
            <a:r>
              <a:rPr lang="pt-BR" baseline="-25000" dirty="0" smtClean="0"/>
              <a:t>5</a:t>
            </a:r>
            <a:r>
              <a:rPr lang="pt-BR" dirty="0" smtClean="0"/>
              <a:t>;</a:t>
            </a:r>
          </a:p>
          <a:p>
            <a:pPr algn="just"/>
            <a:r>
              <a:rPr lang="pt-BR" dirty="0" smtClean="0"/>
              <a:t>As abundâncias dos isótopos de um elemento variam ligeiramente, dependendo da origem da amostra;</a:t>
            </a:r>
          </a:p>
          <a:p>
            <a:pPr algn="just"/>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Determinação das massas atômicas</a:t>
            </a:r>
            <a:endParaRPr lang="pt-BR" dirty="0"/>
          </a:p>
        </p:txBody>
      </p:sp>
      <p:sp>
        <p:nvSpPr>
          <p:cNvPr id="3" name="Espaço Reservado para Conteúdo 2"/>
          <p:cNvSpPr>
            <a:spLocks noGrp="1"/>
          </p:cNvSpPr>
          <p:nvPr>
            <p:ph sz="quarter" idx="1"/>
          </p:nvPr>
        </p:nvSpPr>
        <p:spPr/>
        <p:txBody>
          <a:bodyPr/>
          <a:lstStyle/>
          <a:p>
            <a:pPr algn="just"/>
            <a:r>
              <a:rPr lang="pt-BR" dirty="0" smtClean="0"/>
              <a:t>É calculada pela média das massas dos isótopos deste elemento;</a:t>
            </a:r>
          </a:p>
          <a:p>
            <a:pPr algn="just">
              <a:buNone/>
            </a:pPr>
            <a:endParaRPr lang="pt-BR" dirty="0" smtClean="0"/>
          </a:p>
          <a:p>
            <a:pPr algn="just">
              <a:buNone/>
            </a:pPr>
            <a:endParaRPr lang="pt-BR" dirty="0" smtClean="0"/>
          </a:p>
          <a:p>
            <a:pPr algn="just"/>
            <a:r>
              <a:rPr lang="pt-BR" dirty="0" smtClean="0"/>
              <a:t>A média precisa ser ponderada para levar em conta a abundância relativa dos isótopos do elemento em questão.</a:t>
            </a:r>
          </a:p>
          <a:p>
            <a:pPr algn="just">
              <a:buNone/>
            </a:pPr>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Exemplos</a:t>
            </a:r>
            <a:endParaRPr lang="pt-BR" dirty="0"/>
          </a:p>
        </p:txBody>
      </p:sp>
      <p:sp>
        <p:nvSpPr>
          <p:cNvPr id="3" name="Espaço Reservado para Conteúdo 2"/>
          <p:cNvSpPr>
            <a:spLocks noGrp="1"/>
          </p:cNvSpPr>
          <p:nvPr>
            <p:ph sz="quarter" idx="1"/>
          </p:nvPr>
        </p:nvSpPr>
        <p:spPr/>
        <p:txBody>
          <a:bodyPr/>
          <a:lstStyle/>
          <a:p>
            <a:pPr algn="just"/>
            <a:r>
              <a:rPr lang="pt-BR" dirty="0" smtClean="0"/>
              <a:t>O cobre ocorre na natureza como uma mistura isotópica de 69,09% de </a:t>
            </a:r>
            <a:r>
              <a:rPr lang="pt-BR" baseline="30000" dirty="0" smtClean="0"/>
              <a:t>63</a:t>
            </a:r>
            <a:r>
              <a:rPr lang="pt-BR" dirty="0" smtClean="0"/>
              <a:t>Cu (massa = 62,93 u por átomo) e 30,91 % de </a:t>
            </a:r>
            <a:r>
              <a:rPr lang="pt-BR" baseline="30000" dirty="0" smtClean="0"/>
              <a:t>65</a:t>
            </a:r>
            <a:r>
              <a:rPr lang="pt-BR" dirty="0" smtClean="0"/>
              <a:t>Cu (massa=64,95 u por átomo). Qual é a massa atômica do cobre?</a:t>
            </a:r>
          </a:p>
          <a:p>
            <a:pPr algn="just"/>
            <a:endParaRPr lang="pt-BR" dirty="0" smtClean="0"/>
          </a:p>
          <a:p>
            <a:pPr algn="just"/>
            <a:r>
              <a:rPr lang="pt-BR" dirty="0" smtClean="0"/>
              <a:t>O enxofre é encontrado na terra com uma mistura isotópica de 95,02% de </a:t>
            </a:r>
            <a:r>
              <a:rPr lang="pt-BR" baseline="30000" dirty="0" smtClean="0"/>
              <a:t>32</a:t>
            </a:r>
            <a:r>
              <a:rPr lang="pt-BR" dirty="0" smtClean="0"/>
              <a:t>S(31,972u), 0,75% </a:t>
            </a:r>
            <a:r>
              <a:rPr lang="pt-BR" baseline="30000" dirty="0" smtClean="0"/>
              <a:t>33</a:t>
            </a:r>
            <a:r>
              <a:rPr lang="pt-BR" dirty="0" smtClean="0"/>
              <a:t>S (32,972u), 4,21% </a:t>
            </a:r>
            <a:r>
              <a:rPr lang="pt-BR" baseline="30000" dirty="0" smtClean="0"/>
              <a:t>34</a:t>
            </a:r>
            <a:r>
              <a:rPr lang="pt-BR" dirty="0" smtClean="0"/>
              <a:t>S (33,968u) e 0,02 de </a:t>
            </a:r>
            <a:r>
              <a:rPr lang="pt-BR" baseline="30000" dirty="0" smtClean="0"/>
              <a:t>36</a:t>
            </a:r>
            <a:r>
              <a:rPr lang="pt-BR" dirty="0" smtClean="0"/>
              <a:t>S(35,967u).Qual é a massa atômica do enxofre?</a:t>
            </a:r>
          </a:p>
          <a:p>
            <a:pPr algn="just"/>
            <a:r>
              <a:rPr lang="pt-BR" dirty="0" smtClean="0"/>
              <a:t>R=32,07.</a:t>
            </a:r>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Pergunta</a:t>
            </a:r>
            <a:endParaRPr lang="pt-BR" dirty="0"/>
          </a:p>
        </p:txBody>
      </p:sp>
      <p:sp>
        <p:nvSpPr>
          <p:cNvPr id="3" name="Espaço Reservado para Conteúdo 2"/>
          <p:cNvSpPr>
            <a:spLocks noGrp="1"/>
          </p:cNvSpPr>
          <p:nvPr>
            <p:ph sz="quarter" idx="1"/>
          </p:nvPr>
        </p:nvSpPr>
        <p:spPr>
          <a:xfrm>
            <a:off x="457200" y="1600200"/>
            <a:ext cx="8115328" cy="4873752"/>
          </a:xfrm>
        </p:spPr>
        <p:txBody>
          <a:bodyPr/>
          <a:lstStyle/>
          <a:p>
            <a:pPr algn="just"/>
            <a:r>
              <a:rPr lang="pt-BR" dirty="0" smtClean="0"/>
              <a:t>Qual a diferença entre número de massa e massa atômica?</a:t>
            </a:r>
          </a:p>
          <a:p>
            <a:pPr algn="just"/>
            <a:endParaRPr lang="pt-BR" dirty="0" smtClean="0"/>
          </a:p>
          <a:p>
            <a:pPr algn="just"/>
            <a:r>
              <a:rPr lang="pt-BR" dirty="0" smtClean="0"/>
              <a:t>Número de massa: somatório do número de prótons e nêutrons contidos no núcleo atômico;</a:t>
            </a:r>
          </a:p>
          <a:p>
            <a:pPr algn="just"/>
            <a:endParaRPr lang="pt-BR" dirty="0" smtClean="0"/>
          </a:p>
          <a:p>
            <a:pPr algn="just"/>
            <a:r>
              <a:rPr lang="pt-BR" dirty="0" smtClean="0"/>
              <a:t>Massa atômica: é a média ponderada das massas atômicas dos isótopos naturais do elemento, multiplicada pela abundância, ou seja, porcentagem em massa de cada isótopo.</a:t>
            </a:r>
            <a:endParaRPr lang="pt-BR" dirty="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Matéria</a:t>
            </a:r>
            <a:endParaRPr lang="pt-BR" dirty="0"/>
          </a:p>
        </p:txBody>
      </p:sp>
      <p:sp>
        <p:nvSpPr>
          <p:cNvPr id="3" name="Espaço Reservado para Conteúdo 2"/>
          <p:cNvSpPr>
            <a:spLocks noGrp="1"/>
          </p:cNvSpPr>
          <p:nvPr>
            <p:ph sz="quarter" idx="1"/>
          </p:nvPr>
        </p:nvSpPr>
        <p:spPr/>
        <p:txBody>
          <a:bodyPr/>
          <a:lstStyle/>
          <a:p>
            <a:pPr algn="just"/>
            <a:r>
              <a:rPr lang="pt-BR" dirty="0" smtClean="0"/>
              <a:t>Conceito clássico: tudo que tem </a:t>
            </a:r>
            <a:r>
              <a:rPr lang="pt-BR" u="sng" dirty="0" smtClean="0"/>
              <a:t>massa</a:t>
            </a:r>
            <a:r>
              <a:rPr lang="pt-BR" dirty="0" smtClean="0"/>
              <a:t> e ocupa lugar no </a:t>
            </a:r>
            <a:r>
              <a:rPr lang="pt-BR" u="sng" dirty="0" smtClean="0"/>
              <a:t>espaço</a:t>
            </a:r>
            <a:r>
              <a:rPr lang="pt-BR" dirty="0" smtClean="0"/>
              <a:t>.</a:t>
            </a:r>
          </a:p>
          <a:p>
            <a:pPr algn="just"/>
            <a:endParaRPr lang="pt-BR" dirty="0" smtClean="0"/>
          </a:p>
          <a:p>
            <a:pPr algn="just">
              <a:buNone/>
            </a:pPr>
            <a:endParaRPr lang="pt-BR" dirty="0" smtClean="0"/>
          </a:p>
          <a:p>
            <a:pPr algn="just"/>
            <a:r>
              <a:rPr lang="pt-BR" dirty="0" smtClean="0"/>
              <a:t>Massa: é uma medida numérica direta da quantidade de matéria do objeto. </a:t>
            </a: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58204" cy="1143000"/>
          </a:xfrm>
        </p:spPr>
        <p:txBody>
          <a:bodyPr/>
          <a:lstStyle/>
          <a:p>
            <a:pPr algn="ctr"/>
            <a:r>
              <a:rPr lang="pt-BR" dirty="0" smtClean="0"/>
              <a:t>Primeiras </a:t>
            </a:r>
            <a:r>
              <a:rPr lang="pt-BR" dirty="0" err="1" smtClean="0"/>
              <a:t>ideias</a:t>
            </a:r>
            <a:r>
              <a:rPr lang="pt-BR" dirty="0" smtClean="0"/>
              <a:t> sobre a composição da matéria</a:t>
            </a:r>
            <a:endParaRPr lang="pt-BR" dirty="0"/>
          </a:p>
        </p:txBody>
      </p:sp>
      <p:sp>
        <p:nvSpPr>
          <p:cNvPr id="4" name="Rectangle 3"/>
          <p:cNvSpPr>
            <a:spLocks noGrp="1" noChangeArrowheads="1"/>
          </p:cNvSpPr>
          <p:nvPr>
            <p:ph sz="quarter" idx="1"/>
          </p:nvPr>
        </p:nvSpPr>
        <p:spPr>
          <a:xfrm>
            <a:off x="2714612" y="1600200"/>
            <a:ext cx="5857916" cy="4873752"/>
          </a:xfrm>
          <a:ln>
            <a:solidFill>
              <a:srgbClr val="FF240D"/>
            </a:solidFill>
          </a:ln>
        </p:spPr>
        <p:txBody>
          <a:bodyPr>
            <a:normAutofit/>
          </a:bodyPr>
          <a:lstStyle/>
          <a:p>
            <a:pPr algn="just" eaLnBrk="1" hangingPunct="1">
              <a:buFont typeface="Wingdings" pitchFamily="2" charset="2"/>
              <a:buNone/>
              <a:defRPr/>
            </a:pPr>
            <a:r>
              <a:rPr lang="pt-BR" sz="2400" dirty="0" smtClean="0">
                <a:solidFill>
                  <a:srgbClr val="000C18"/>
                </a:solidFill>
              </a:rPr>
              <a:t>Em 430 a.C, Leucipo formula a primeira teoria científica sobre a composição da matéria.</a:t>
            </a:r>
          </a:p>
          <a:p>
            <a:pPr algn="just" eaLnBrk="1" hangingPunct="1">
              <a:lnSpc>
                <a:spcPct val="80000"/>
              </a:lnSpc>
              <a:buFont typeface="Wingdings" pitchFamily="2" charset="2"/>
              <a:buNone/>
              <a:defRPr/>
            </a:pPr>
            <a:endParaRPr lang="pt-BR" sz="2400" dirty="0" smtClean="0">
              <a:solidFill>
                <a:srgbClr val="000C18"/>
              </a:solidFill>
            </a:endParaRPr>
          </a:p>
          <a:p>
            <a:pPr algn="just" eaLnBrk="1" hangingPunct="1">
              <a:lnSpc>
                <a:spcPct val="80000"/>
              </a:lnSpc>
              <a:buFont typeface="Wingdings" pitchFamily="2" charset="2"/>
              <a:buNone/>
              <a:defRPr/>
            </a:pPr>
            <a:endParaRPr lang="pt-BR" dirty="0" smtClean="0">
              <a:solidFill>
                <a:srgbClr val="000C18"/>
              </a:solidFill>
            </a:endParaRPr>
          </a:p>
          <a:p>
            <a:pPr algn="just" eaLnBrk="1" hangingPunct="1">
              <a:lnSpc>
                <a:spcPct val="80000"/>
              </a:lnSpc>
              <a:buFont typeface="Wingdings" pitchFamily="2" charset="2"/>
              <a:buNone/>
              <a:defRPr/>
            </a:pPr>
            <a:endParaRPr lang="pt-BR" sz="2400" dirty="0" smtClean="0">
              <a:solidFill>
                <a:srgbClr val="000C18"/>
              </a:solidFill>
            </a:endParaRPr>
          </a:p>
          <a:p>
            <a:pPr algn="just" eaLnBrk="1" hangingPunct="1">
              <a:lnSpc>
                <a:spcPct val="80000"/>
              </a:lnSpc>
              <a:buFont typeface="Wingdings" pitchFamily="2" charset="2"/>
              <a:buNone/>
              <a:defRPr/>
            </a:pPr>
            <a:r>
              <a:rPr lang="pt-BR" sz="2400" dirty="0" smtClean="0">
                <a:solidFill>
                  <a:srgbClr val="000C18"/>
                </a:solidFill>
              </a:rPr>
              <a:t>Em 400 a.C, Demócrito confirma esta teoria de que a matéria é constituída por partículas minúsculas e indivisíveis:</a:t>
            </a:r>
          </a:p>
          <a:p>
            <a:pPr algn="just" eaLnBrk="1" hangingPunct="1">
              <a:lnSpc>
                <a:spcPct val="80000"/>
              </a:lnSpc>
              <a:buFont typeface="Wingdings" pitchFamily="2" charset="2"/>
              <a:buNone/>
              <a:defRPr/>
            </a:pPr>
            <a:r>
              <a:rPr lang="pt-BR" sz="2400" dirty="0" smtClean="0">
                <a:solidFill>
                  <a:srgbClr val="000C18"/>
                </a:solidFill>
              </a:rPr>
              <a:t>  </a:t>
            </a:r>
          </a:p>
        </p:txBody>
      </p:sp>
      <p:pic>
        <p:nvPicPr>
          <p:cNvPr id="5" name="Imagem 4" descr="023.jpg"/>
          <p:cNvPicPr>
            <a:picLocks noChangeAspect="1"/>
          </p:cNvPicPr>
          <p:nvPr/>
        </p:nvPicPr>
        <p:blipFill>
          <a:blip r:embed="rId2"/>
          <a:stretch>
            <a:fillRect/>
          </a:stretch>
        </p:blipFill>
        <p:spPr>
          <a:xfrm>
            <a:off x="642910" y="3786190"/>
            <a:ext cx="1893979" cy="2532058"/>
          </a:xfrm>
          <a:prstGeom prst="rect">
            <a:avLst/>
          </a:prstGeom>
        </p:spPr>
      </p:pic>
      <p:pic>
        <p:nvPicPr>
          <p:cNvPr id="6" name="Imagem 5" descr="leucipo.jpg"/>
          <p:cNvPicPr>
            <a:picLocks noChangeAspect="1"/>
          </p:cNvPicPr>
          <p:nvPr/>
        </p:nvPicPr>
        <p:blipFill>
          <a:blip r:embed="rId3"/>
          <a:stretch>
            <a:fillRect/>
          </a:stretch>
        </p:blipFill>
        <p:spPr>
          <a:xfrm>
            <a:off x="642910" y="1666876"/>
            <a:ext cx="1924050" cy="1905000"/>
          </a:xfrm>
          <a:prstGeom prst="rect">
            <a:avLst/>
          </a:prstGeom>
        </p:spPr>
      </p:pic>
      <p:grpSp>
        <p:nvGrpSpPr>
          <p:cNvPr id="7" name="Group 10"/>
          <p:cNvGrpSpPr>
            <a:grpSpLocks/>
          </p:cNvGrpSpPr>
          <p:nvPr/>
        </p:nvGrpSpPr>
        <p:grpSpPr bwMode="auto">
          <a:xfrm>
            <a:off x="4857752" y="4786322"/>
            <a:ext cx="3071834" cy="1357322"/>
            <a:chOff x="384" y="1440"/>
            <a:chExt cx="2592" cy="1547"/>
          </a:xfrm>
        </p:grpSpPr>
        <p:pic>
          <p:nvPicPr>
            <p:cNvPr id="8" name="Picture 11" descr="rocha, cascalho e areia"/>
            <p:cNvPicPr>
              <a:picLocks noChangeAspect="1" noChangeArrowheads="1"/>
            </p:cNvPicPr>
            <p:nvPr/>
          </p:nvPicPr>
          <p:blipFill>
            <a:blip r:embed="rId4">
              <a:clrChange>
                <a:clrFrom>
                  <a:srgbClr val="FFFFFF"/>
                </a:clrFrom>
                <a:clrTo>
                  <a:srgbClr val="FFFFFF">
                    <a:alpha val="0"/>
                  </a:srgbClr>
                </a:clrTo>
              </a:clrChange>
            </a:blip>
            <a:srcRect l="63754" t="11314" r="1785"/>
            <a:stretch>
              <a:fillRect/>
            </a:stretch>
          </p:blipFill>
          <p:spPr bwMode="auto">
            <a:xfrm>
              <a:off x="2145" y="2213"/>
              <a:ext cx="831" cy="520"/>
            </a:xfrm>
            <a:prstGeom prst="rect">
              <a:avLst/>
            </a:prstGeom>
            <a:noFill/>
            <a:ln w="9525">
              <a:noFill/>
              <a:miter lim="800000"/>
              <a:headEnd/>
              <a:tailEnd/>
            </a:ln>
          </p:spPr>
        </p:pic>
        <p:pic>
          <p:nvPicPr>
            <p:cNvPr id="9" name="Picture 12" descr="rocha, cascalho e areia"/>
            <p:cNvPicPr>
              <a:picLocks noChangeAspect="1" noChangeArrowheads="1"/>
            </p:cNvPicPr>
            <p:nvPr/>
          </p:nvPicPr>
          <p:blipFill>
            <a:blip r:embed="rId4">
              <a:clrChange>
                <a:clrFrom>
                  <a:srgbClr val="FFFFFF"/>
                </a:clrFrom>
                <a:clrTo>
                  <a:srgbClr val="FFFFFF">
                    <a:alpha val="0"/>
                  </a:srgbClr>
                </a:clrTo>
              </a:clrChange>
            </a:blip>
            <a:srcRect r="68954"/>
            <a:stretch>
              <a:fillRect/>
            </a:stretch>
          </p:blipFill>
          <p:spPr bwMode="auto">
            <a:xfrm>
              <a:off x="384" y="1798"/>
              <a:ext cx="764" cy="599"/>
            </a:xfrm>
            <a:prstGeom prst="rect">
              <a:avLst/>
            </a:prstGeom>
            <a:noFill/>
            <a:ln w="9525">
              <a:noFill/>
              <a:miter lim="800000"/>
              <a:headEnd/>
              <a:tailEnd/>
            </a:ln>
          </p:spPr>
        </p:pic>
        <p:pic>
          <p:nvPicPr>
            <p:cNvPr id="10" name="Picture 13" descr="rocha, cascalho e areia"/>
            <p:cNvPicPr>
              <a:picLocks noChangeAspect="1" noChangeArrowheads="1"/>
            </p:cNvPicPr>
            <p:nvPr/>
          </p:nvPicPr>
          <p:blipFill>
            <a:blip r:embed="rId4">
              <a:clrChange>
                <a:clrFrom>
                  <a:srgbClr val="FFFFFF"/>
                </a:clrFrom>
                <a:clrTo>
                  <a:srgbClr val="FFFFFF">
                    <a:alpha val="0"/>
                  </a:srgbClr>
                </a:clrTo>
              </a:clrChange>
            </a:blip>
            <a:srcRect l="31055" t="11314" r="34511"/>
            <a:stretch>
              <a:fillRect/>
            </a:stretch>
          </p:blipFill>
          <p:spPr bwMode="auto">
            <a:xfrm>
              <a:off x="1584" y="1440"/>
              <a:ext cx="798" cy="500"/>
            </a:xfrm>
            <a:prstGeom prst="rect">
              <a:avLst/>
            </a:prstGeom>
            <a:noFill/>
            <a:ln w="9525">
              <a:noFill/>
              <a:miter lim="800000"/>
              <a:headEnd/>
              <a:tailEnd/>
            </a:ln>
          </p:spPr>
        </p:pic>
        <p:sp>
          <p:nvSpPr>
            <p:cNvPr id="11" name="AutoShape 14"/>
            <p:cNvSpPr>
              <a:spLocks noChangeArrowheads="1"/>
            </p:cNvSpPr>
            <p:nvPr/>
          </p:nvSpPr>
          <p:spPr bwMode="auto">
            <a:xfrm rot="-1301244">
              <a:off x="1185" y="1824"/>
              <a:ext cx="333" cy="129"/>
            </a:xfrm>
            <a:prstGeom prst="notchedRightArrow">
              <a:avLst>
                <a:gd name="adj1" fmla="val 50000"/>
                <a:gd name="adj2" fmla="val 64535"/>
              </a:avLst>
            </a:prstGeom>
            <a:solidFill>
              <a:schemeClr val="tx1"/>
            </a:solidFill>
            <a:ln w="9525">
              <a:solidFill>
                <a:schemeClr val="tx1"/>
              </a:solidFill>
              <a:miter lim="800000"/>
              <a:headEnd/>
              <a:tailEnd/>
            </a:ln>
          </p:spPr>
          <p:txBody>
            <a:bodyPr wrap="none" anchor="ctr"/>
            <a:lstStyle/>
            <a:p>
              <a:endParaRPr lang="en-US"/>
            </a:p>
          </p:txBody>
        </p:sp>
        <p:sp>
          <p:nvSpPr>
            <p:cNvPr id="12" name="AutoShape 15"/>
            <p:cNvSpPr>
              <a:spLocks noChangeArrowheads="1"/>
            </p:cNvSpPr>
            <p:nvPr/>
          </p:nvSpPr>
          <p:spPr bwMode="auto">
            <a:xfrm rot="3468073">
              <a:off x="2224" y="2039"/>
              <a:ext cx="259" cy="168"/>
            </a:xfrm>
            <a:prstGeom prst="notchedRightArrow">
              <a:avLst>
                <a:gd name="adj1" fmla="val 50000"/>
                <a:gd name="adj2" fmla="val 38542"/>
              </a:avLst>
            </a:prstGeom>
            <a:solidFill>
              <a:schemeClr val="tx1"/>
            </a:solidFill>
            <a:ln w="9525">
              <a:solidFill>
                <a:schemeClr val="tx1"/>
              </a:solidFill>
              <a:miter lim="800000"/>
              <a:headEnd/>
              <a:tailEnd/>
            </a:ln>
          </p:spPr>
          <p:txBody>
            <a:bodyPr rot="10800000" vert="eaVert" wrap="none" anchor="ctr"/>
            <a:lstStyle/>
            <a:p>
              <a:pPr algn="ctr" eaLnBrk="1" hangingPunct="1"/>
              <a:endParaRPr lang="en-US" sz="2400">
                <a:solidFill>
                  <a:srgbClr val="000C18"/>
                </a:solidFill>
              </a:endParaRPr>
            </a:p>
          </p:txBody>
        </p:sp>
        <p:sp>
          <p:nvSpPr>
            <p:cNvPr id="13" name="AutoShape 16"/>
            <p:cNvSpPr>
              <a:spLocks noChangeArrowheads="1"/>
            </p:cNvSpPr>
            <p:nvPr/>
          </p:nvSpPr>
          <p:spPr bwMode="auto">
            <a:xfrm rot="7563864">
              <a:off x="2139" y="2776"/>
              <a:ext cx="259" cy="164"/>
            </a:xfrm>
            <a:prstGeom prst="notchedRightArrow">
              <a:avLst>
                <a:gd name="adj1" fmla="val 50000"/>
                <a:gd name="adj2" fmla="val 39482"/>
              </a:avLst>
            </a:prstGeom>
            <a:solidFill>
              <a:schemeClr val="tx1"/>
            </a:solidFill>
            <a:ln w="9525">
              <a:solidFill>
                <a:schemeClr val="tx1"/>
              </a:solidFill>
              <a:miter lim="800000"/>
              <a:headEnd/>
              <a:tailEnd/>
            </a:ln>
          </p:spPr>
          <p:txBody>
            <a:bodyPr wrap="none" anchor="ctr"/>
            <a:lstStyle/>
            <a:p>
              <a:endParaRPr lang="en-US"/>
            </a:p>
          </p:txBody>
        </p:sp>
      </p:grpSp>
      <p:sp>
        <p:nvSpPr>
          <p:cNvPr id="14" name="Text Box 17"/>
          <p:cNvSpPr txBox="1">
            <a:spLocks noChangeArrowheads="1"/>
          </p:cNvSpPr>
          <p:nvPr/>
        </p:nvSpPr>
        <p:spPr bwMode="auto">
          <a:xfrm>
            <a:off x="5481670" y="5977614"/>
            <a:ext cx="2162164" cy="523220"/>
          </a:xfrm>
          <a:prstGeom prst="rect">
            <a:avLst/>
          </a:prstGeom>
          <a:noFill/>
          <a:ln w="19050">
            <a:solidFill>
              <a:srgbClr val="000C18"/>
            </a:solidFill>
            <a:miter lim="800000"/>
            <a:headEnd/>
            <a:tailEnd/>
          </a:ln>
        </p:spPr>
        <p:txBody>
          <a:bodyPr wrap="square">
            <a:spAutoFit/>
          </a:bodyPr>
          <a:lstStyle/>
          <a:p>
            <a:pPr algn="ctr" eaLnBrk="1" hangingPunct="1">
              <a:spcBef>
                <a:spcPct val="50000"/>
              </a:spcBef>
            </a:pPr>
            <a:r>
              <a:rPr lang="pt-PT" sz="2800" b="1" dirty="0">
                <a:solidFill>
                  <a:srgbClr val="FF3300"/>
                </a:solidFill>
                <a:latin typeface="Zurich LtCn BT" pitchFamily="34" charset="0"/>
              </a:rPr>
              <a:t>Átomo</a:t>
            </a:r>
            <a:endParaRPr lang="pt-PT" sz="2800" b="1" dirty="0">
              <a:solidFill>
                <a:schemeClr val="accent2"/>
              </a:solidFill>
              <a:latin typeface="Zurich LtCn BT"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Substâncias puras e misturas</a:t>
            </a:r>
            <a:endParaRPr lang="pt-BR" dirty="0"/>
          </a:p>
        </p:txBody>
      </p:sp>
      <p:sp>
        <p:nvSpPr>
          <p:cNvPr id="3" name="Espaço Reservado para Conteúdo 2"/>
          <p:cNvSpPr>
            <a:spLocks noGrp="1"/>
          </p:cNvSpPr>
          <p:nvPr>
            <p:ph sz="quarter" idx="1"/>
          </p:nvPr>
        </p:nvSpPr>
        <p:spPr/>
        <p:txBody>
          <a:bodyPr>
            <a:normAutofit lnSpcReduction="10000"/>
          </a:bodyPr>
          <a:lstStyle/>
          <a:p>
            <a:pPr algn="just"/>
            <a:r>
              <a:rPr lang="pt-BR" dirty="0" smtClean="0"/>
              <a:t>Substância pura: uma única substância com composição característica e definida e com um conjunto definido de propriedades. Ex: água, sal, ferro, açúcar comestível...</a:t>
            </a:r>
          </a:p>
          <a:p>
            <a:pPr algn="just"/>
            <a:endParaRPr lang="pt-BR" dirty="0" smtClean="0"/>
          </a:p>
          <a:p>
            <a:pPr algn="just"/>
            <a:r>
              <a:rPr lang="pt-BR" dirty="0" smtClean="0"/>
              <a:t>Mistura: duas ou mais substâncias fisicamente misturadas.</a:t>
            </a:r>
          </a:p>
          <a:p>
            <a:pPr algn="just"/>
            <a:endParaRPr lang="pt-BR" dirty="0" smtClean="0"/>
          </a:p>
          <a:p>
            <a:pPr algn="just"/>
            <a:r>
              <a:rPr lang="pt-BR" dirty="0" smtClean="0"/>
              <a:t>Elemento: substância simples, fundamental e elementar.</a:t>
            </a:r>
          </a:p>
          <a:p>
            <a:pPr algn="just"/>
            <a:endParaRPr lang="pt-BR" dirty="0" smtClean="0"/>
          </a:p>
          <a:p>
            <a:pPr algn="just"/>
            <a:r>
              <a:rPr lang="pt-BR" dirty="0" smtClean="0"/>
              <a:t>Composto: constituídos de dois ou mais elementos combinados em uma relação definida.</a:t>
            </a:r>
            <a:endParaRPr lang="pt-B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5357818" y="1571612"/>
            <a:ext cx="2571768"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857620" y="357166"/>
            <a:ext cx="135732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42910" y="1428736"/>
            <a:ext cx="3000396"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214282" y="3500438"/>
            <a:ext cx="157163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214546" y="3571876"/>
            <a:ext cx="171451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4500562" y="3643314"/>
            <a:ext cx="2000264"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6786578" y="3571876"/>
            <a:ext cx="1857388"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929058" y="500042"/>
            <a:ext cx="1214446" cy="369332"/>
          </a:xfrm>
          <a:prstGeom prst="rect">
            <a:avLst/>
          </a:prstGeom>
          <a:noFill/>
        </p:spPr>
        <p:txBody>
          <a:bodyPr wrap="square" rtlCol="0">
            <a:spAutoFit/>
          </a:bodyPr>
          <a:lstStyle/>
          <a:p>
            <a:r>
              <a:rPr lang="pt-BR" dirty="0" smtClean="0"/>
              <a:t>Matéria</a:t>
            </a:r>
            <a:endParaRPr lang="pt-BR" dirty="0"/>
          </a:p>
        </p:txBody>
      </p:sp>
      <p:sp>
        <p:nvSpPr>
          <p:cNvPr id="5" name="CaixaDeTexto 4"/>
          <p:cNvSpPr txBox="1"/>
          <p:nvPr/>
        </p:nvSpPr>
        <p:spPr>
          <a:xfrm>
            <a:off x="714348" y="1643050"/>
            <a:ext cx="3214710" cy="1292662"/>
          </a:xfrm>
          <a:prstGeom prst="rect">
            <a:avLst/>
          </a:prstGeom>
          <a:noFill/>
        </p:spPr>
        <p:txBody>
          <a:bodyPr wrap="square" rtlCol="0">
            <a:spAutoFit/>
          </a:bodyPr>
          <a:lstStyle/>
          <a:p>
            <a:pPr algn="ctr"/>
            <a:r>
              <a:rPr lang="pt-BR" dirty="0" smtClean="0"/>
              <a:t>Substâncias puras</a:t>
            </a:r>
          </a:p>
          <a:p>
            <a:r>
              <a:rPr lang="pt-BR" sz="1200" dirty="0" smtClean="0"/>
              <a:t>Composição definida</a:t>
            </a:r>
          </a:p>
          <a:p>
            <a:r>
              <a:rPr lang="pt-BR" sz="1200" dirty="0" smtClean="0"/>
              <a:t>Não podem ser separadas por processos físicos</a:t>
            </a:r>
          </a:p>
          <a:p>
            <a:r>
              <a:rPr lang="pt-BR" sz="1200" dirty="0" smtClean="0"/>
              <a:t>Temperatura constante durante a mudança de estado</a:t>
            </a:r>
            <a:endParaRPr lang="pt-BR" sz="1200" dirty="0"/>
          </a:p>
        </p:txBody>
      </p:sp>
      <p:sp>
        <p:nvSpPr>
          <p:cNvPr id="6" name="CaixaDeTexto 5"/>
          <p:cNvSpPr txBox="1"/>
          <p:nvPr/>
        </p:nvSpPr>
        <p:spPr>
          <a:xfrm>
            <a:off x="214282" y="3429000"/>
            <a:ext cx="1785950" cy="1107996"/>
          </a:xfrm>
          <a:prstGeom prst="rect">
            <a:avLst/>
          </a:prstGeom>
          <a:noFill/>
        </p:spPr>
        <p:txBody>
          <a:bodyPr wrap="square" rtlCol="0">
            <a:spAutoFit/>
          </a:bodyPr>
          <a:lstStyle/>
          <a:p>
            <a:pPr algn="ctr"/>
            <a:r>
              <a:rPr lang="pt-BR" dirty="0" smtClean="0"/>
              <a:t>Elementos</a:t>
            </a:r>
          </a:p>
          <a:p>
            <a:r>
              <a:rPr lang="pt-BR" sz="1200" dirty="0" smtClean="0"/>
              <a:t>Substâncias puras mais simples</a:t>
            </a:r>
          </a:p>
          <a:p>
            <a:r>
              <a:rPr lang="pt-BR" sz="1200" dirty="0" smtClean="0"/>
              <a:t>Não podem ser decompostos</a:t>
            </a:r>
            <a:endParaRPr lang="pt-BR" sz="1200" dirty="0"/>
          </a:p>
        </p:txBody>
      </p:sp>
      <p:sp>
        <p:nvSpPr>
          <p:cNvPr id="7" name="CaixaDeTexto 6"/>
          <p:cNvSpPr txBox="1"/>
          <p:nvPr/>
        </p:nvSpPr>
        <p:spPr>
          <a:xfrm>
            <a:off x="2214546" y="3500438"/>
            <a:ext cx="1785950" cy="1292662"/>
          </a:xfrm>
          <a:prstGeom prst="rect">
            <a:avLst/>
          </a:prstGeom>
          <a:noFill/>
        </p:spPr>
        <p:txBody>
          <a:bodyPr wrap="square" rtlCol="0">
            <a:spAutoFit/>
          </a:bodyPr>
          <a:lstStyle/>
          <a:p>
            <a:pPr algn="ctr"/>
            <a:r>
              <a:rPr lang="pt-BR" dirty="0" smtClean="0"/>
              <a:t>Compostos</a:t>
            </a:r>
          </a:p>
          <a:p>
            <a:r>
              <a:rPr lang="pt-BR" sz="1200" dirty="0" smtClean="0"/>
              <a:t>Constituídos por dois ou mais elementos</a:t>
            </a:r>
          </a:p>
          <a:p>
            <a:r>
              <a:rPr lang="pt-BR" sz="1200" dirty="0" smtClean="0"/>
              <a:t>Podem ser decompostos por processos químicos</a:t>
            </a:r>
            <a:endParaRPr lang="pt-BR" sz="1200" dirty="0"/>
          </a:p>
        </p:txBody>
      </p:sp>
      <p:sp>
        <p:nvSpPr>
          <p:cNvPr id="8" name="CaixaDeTexto 7"/>
          <p:cNvSpPr txBox="1"/>
          <p:nvPr/>
        </p:nvSpPr>
        <p:spPr>
          <a:xfrm>
            <a:off x="5429256" y="1645026"/>
            <a:ext cx="2428892" cy="1569660"/>
          </a:xfrm>
          <a:prstGeom prst="rect">
            <a:avLst/>
          </a:prstGeom>
          <a:noFill/>
        </p:spPr>
        <p:txBody>
          <a:bodyPr wrap="square" rtlCol="0">
            <a:spAutoFit/>
          </a:bodyPr>
          <a:lstStyle/>
          <a:p>
            <a:pPr algn="ctr"/>
            <a:r>
              <a:rPr lang="pt-BR" dirty="0" smtClean="0"/>
              <a:t>Misturas</a:t>
            </a:r>
          </a:p>
          <a:p>
            <a:r>
              <a:rPr lang="pt-BR" sz="1200" dirty="0" smtClean="0"/>
              <a:t>Composição variável</a:t>
            </a:r>
          </a:p>
          <a:p>
            <a:r>
              <a:rPr lang="pt-BR" sz="1200" dirty="0" smtClean="0"/>
              <a:t>Podem ser separadas</a:t>
            </a:r>
          </a:p>
          <a:p>
            <a:r>
              <a:rPr lang="pt-BR" sz="1200" dirty="0" smtClean="0"/>
              <a:t>Por processos físicos</a:t>
            </a:r>
          </a:p>
          <a:p>
            <a:r>
              <a:rPr lang="pt-BR" sz="1200" dirty="0" smtClean="0"/>
              <a:t>Temperatura variável durante a mudança de estado</a:t>
            </a:r>
          </a:p>
          <a:p>
            <a:endParaRPr lang="pt-BR" dirty="0"/>
          </a:p>
        </p:txBody>
      </p:sp>
      <p:sp>
        <p:nvSpPr>
          <p:cNvPr id="9" name="CaixaDeTexto 8"/>
          <p:cNvSpPr txBox="1"/>
          <p:nvPr/>
        </p:nvSpPr>
        <p:spPr>
          <a:xfrm>
            <a:off x="4572000" y="3714752"/>
            <a:ext cx="1928826" cy="1107996"/>
          </a:xfrm>
          <a:prstGeom prst="rect">
            <a:avLst/>
          </a:prstGeom>
          <a:noFill/>
        </p:spPr>
        <p:txBody>
          <a:bodyPr wrap="square" rtlCol="0">
            <a:spAutoFit/>
          </a:bodyPr>
          <a:lstStyle/>
          <a:p>
            <a:pPr algn="ctr"/>
            <a:r>
              <a:rPr lang="pt-BR" dirty="0" smtClean="0"/>
              <a:t>Soluções </a:t>
            </a:r>
          </a:p>
          <a:p>
            <a:r>
              <a:rPr lang="pt-BR" sz="1200" dirty="0" smtClean="0"/>
              <a:t>(misturas homogêneas)</a:t>
            </a:r>
          </a:p>
          <a:p>
            <a:r>
              <a:rPr lang="pt-BR" sz="1200" dirty="0" smtClean="0"/>
              <a:t>Constituídas de 2 ou mais componentes</a:t>
            </a:r>
          </a:p>
          <a:p>
            <a:r>
              <a:rPr lang="pt-BR" sz="1200" dirty="0" smtClean="0"/>
              <a:t>monofásicas</a:t>
            </a:r>
            <a:endParaRPr lang="pt-BR" sz="1200" dirty="0"/>
          </a:p>
        </p:txBody>
      </p:sp>
      <p:sp>
        <p:nvSpPr>
          <p:cNvPr id="10" name="CaixaDeTexto 9"/>
          <p:cNvSpPr txBox="1"/>
          <p:nvPr/>
        </p:nvSpPr>
        <p:spPr>
          <a:xfrm>
            <a:off x="6858016" y="3500438"/>
            <a:ext cx="1928826" cy="1200329"/>
          </a:xfrm>
          <a:prstGeom prst="rect">
            <a:avLst/>
          </a:prstGeom>
          <a:noFill/>
        </p:spPr>
        <p:txBody>
          <a:bodyPr wrap="square" rtlCol="0">
            <a:spAutoFit/>
          </a:bodyPr>
          <a:lstStyle/>
          <a:p>
            <a:pPr algn="ctr"/>
            <a:r>
              <a:rPr lang="pt-BR" dirty="0" smtClean="0"/>
              <a:t>Misturas heterogêneas</a:t>
            </a:r>
          </a:p>
          <a:p>
            <a:r>
              <a:rPr lang="pt-BR" sz="1200" dirty="0" smtClean="0"/>
              <a:t>Constituídas de 2 ou mais componentes</a:t>
            </a:r>
          </a:p>
          <a:p>
            <a:r>
              <a:rPr lang="pt-BR" sz="1200" dirty="0" smtClean="0"/>
              <a:t>Duas ou mais fases</a:t>
            </a:r>
            <a:endParaRPr lang="pt-BR" sz="1200" dirty="0"/>
          </a:p>
        </p:txBody>
      </p:sp>
      <p:cxnSp>
        <p:nvCxnSpPr>
          <p:cNvPr id="19" name="Conector angulado 18"/>
          <p:cNvCxnSpPr/>
          <p:nvPr/>
        </p:nvCxnSpPr>
        <p:spPr>
          <a:xfrm rot="16200000" flipH="1">
            <a:off x="7036611" y="3036091"/>
            <a:ext cx="642942" cy="42862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Conector angulado 20"/>
          <p:cNvCxnSpPr>
            <a:endCxn id="16" idx="0"/>
          </p:cNvCxnSpPr>
          <p:nvPr/>
        </p:nvCxnSpPr>
        <p:spPr>
          <a:xfrm rot="5400000">
            <a:off x="5393537" y="3036091"/>
            <a:ext cx="714380" cy="5000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ector angulado 22"/>
          <p:cNvCxnSpPr>
            <a:endCxn id="7" idx="0"/>
          </p:cNvCxnSpPr>
          <p:nvPr/>
        </p:nvCxnSpPr>
        <p:spPr>
          <a:xfrm rot="16200000" flipH="1">
            <a:off x="2625314" y="3018231"/>
            <a:ext cx="571504" cy="39290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5" name="Conector angulado 24"/>
          <p:cNvCxnSpPr/>
          <p:nvPr/>
        </p:nvCxnSpPr>
        <p:spPr>
          <a:xfrm rot="5400000">
            <a:off x="857224" y="3000372"/>
            <a:ext cx="500066" cy="35719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Conector angulado 26"/>
          <p:cNvCxnSpPr/>
          <p:nvPr/>
        </p:nvCxnSpPr>
        <p:spPr>
          <a:xfrm>
            <a:off x="4929190" y="1000108"/>
            <a:ext cx="1428760" cy="5715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9" name="Conector angulado 28"/>
          <p:cNvCxnSpPr/>
          <p:nvPr/>
        </p:nvCxnSpPr>
        <p:spPr>
          <a:xfrm rot="10800000" flipV="1">
            <a:off x="2357422" y="1000108"/>
            <a:ext cx="1785950" cy="42862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Transformações da matéria</a:t>
            </a:r>
            <a:endParaRPr lang="pt-BR" dirty="0"/>
          </a:p>
        </p:txBody>
      </p:sp>
      <p:sp>
        <p:nvSpPr>
          <p:cNvPr id="3" name="Espaço Reservado para Conteúdo 2"/>
          <p:cNvSpPr>
            <a:spLocks noGrp="1"/>
          </p:cNvSpPr>
          <p:nvPr>
            <p:ph sz="quarter" idx="1"/>
          </p:nvPr>
        </p:nvSpPr>
        <p:spPr/>
        <p:txBody>
          <a:bodyPr/>
          <a:lstStyle/>
          <a:p>
            <a:r>
              <a:rPr lang="pt-BR" dirty="0" smtClean="0"/>
              <a:t>Transformações físicas: não alteram a identidade das substâncias;</a:t>
            </a:r>
          </a:p>
          <a:p>
            <a:r>
              <a:rPr lang="pt-BR" dirty="0" smtClean="0"/>
              <a:t>Transformações químicas: alteram a identidade da substância. </a:t>
            </a:r>
            <a:r>
              <a:rPr lang="pt-BR" i="1" dirty="0" smtClean="0"/>
              <a:t>Reações químicas.</a:t>
            </a:r>
          </a:p>
          <a:p>
            <a:endParaRPr lang="pt-BR" i="1" dirty="0" smtClean="0"/>
          </a:p>
          <a:p>
            <a:r>
              <a:rPr lang="pt-BR" i="1" dirty="0" smtClean="0"/>
              <a:t>Leis das transformações químicas: </a:t>
            </a:r>
          </a:p>
          <a:p>
            <a:r>
              <a:rPr lang="pt-BR" i="1" dirty="0" smtClean="0"/>
              <a:t>Lei de Lavoisier: conservação de massa.</a:t>
            </a:r>
            <a:endParaRPr lang="pt-BR"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a:t>
            </a:r>
            <a:endParaRPr lang="pt-BR" dirty="0"/>
          </a:p>
        </p:txBody>
      </p:sp>
      <p:sp>
        <p:nvSpPr>
          <p:cNvPr id="3" name="Espaço Reservado para Conteúdo 2"/>
          <p:cNvSpPr>
            <a:spLocks noGrp="1"/>
          </p:cNvSpPr>
          <p:nvPr>
            <p:ph sz="quarter" idx="1"/>
          </p:nvPr>
        </p:nvSpPr>
        <p:spPr/>
        <p:txBody>
          <a:bodyPr/>
          <a:lstStyle/>
          <a:p>
            <a:pPr algn="just"/>
            <a:r>
              <a:rPr lang="pt-BR" dirty="0" smtClean="0"/>
              <a:t>Quando o composto calcário é aquecido, decompõe-se na forma de cal viva e no gás dióxido de carbono. Supondo que 40,0 g de calcário é decomposto, restando 22,4 g de cal viva, quanto de dióxido de carbono é formado?</a:t>
            </a:r>
            <a:endParaRPr lang="pt-B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Transformação da matéria</a:t>
            </a:r>
            <a:endParaRPr lang="pt-BR" dirty="0"/>
          </a:p>
        </p:txBody>
      </p:sp>
      <p:sp>
        <p:nvSpPr>
          <p:cNvPr id="3" name="Espaço Reservado para Conteúdo 2"/>
          <p:cNvSpPr>
            <a:spLocks noGrp="1"/>
          </p:cNvSpPr>
          <p:nvPr>
            <p:ph sz="quarter" idx="1"/>
          </p:nvPr>
        </p:nvSpPr>
        <p:spPr/>
        <p:txBody>
          <a:bodyPr/>
          <a:lstStyle/>
          <a:p>
            <a:pPr algn="just"/>
            <a:r>
              <a:rPr lang="pt-BR" dirty="0" smtClean="0"/>
              <a:t>Lei da composição definida (composição constante ou proporções definidas): cada componente de um composto tem sua composição em massa, definida e característica.</a:t>
            </a:r>
          </a:p>
          <a:p>
            <a:pPr algn="just"/>
            <a:r>
              <a:rPr lang="pt-BR" dirty="0" smtClean="0"/>
              <a:t>Exemplo: cloreto de sódio: 39,44% é sódio e 60,66% é cloro.</a:t>
            </a:r>
          </a:p>
          <a:p>
            <a:pPr algn="just"/>
            <a:endParaRPr lang="pt-B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a:t>
            </a:r>
            <a:endParaRPr lang="pt-BR" dirty="0"/>
          </a:p>
        </p:txBody>
      </p:sp>
      <p:sp>
        <p:nvSpPr>
          <p:cNvPr id="3" name="Espaço Reservado para Conteúdo 2"/>
          <p:cNvSpPr>
            <a:spLocks noGrp="1"/>
          </p:cNvSpPr>
          <p:nvPr>
            <p:ph sz="quarter" idx="1"/>
          </p:nvPr>
        </p:nvSpPr>
        <p:spPr>
          <a:xfrm>
            <a:off x="457200" y="1600200"/>
            <a:ext cx="7972452" cy="4873752"/>
          </a:xfrm>
        </p:spPr>
        <p:txBody>
          <a:bodyPr>
            <a:normAutofit lnSpcReduction="10000"/>
          </a:bodyPr>
          <a:lstStyle/>
          <a:p>
            <a:pPr algn="just"/>
            <a:r>
              <a:rPr lang="pt-BR" dirty="0" smtClean="0"/>
              <a:t>Os elementos </a:t>
            </a:r>
            <a:r>
              <a:rPr lang="pt-BR" dirty="0" err="1" smtClean="0"/>
              <a:t>Mg</a:t>
            </a:r>
            <a:r>
              <a:rPr lang="pt-BR" dirty="0" smtClean="0"/>
              <a:t> e </a:t>
            </a:r>
            <a:r>
              <a:rPr lang="pt-BR" dirty="0" err="1" smtClean="0"/>
              <a:t>Br</a:t>
            </a:r>
            <a:r>
              <a:rPr lang="pt-BR" dirty="0" smtClean="0"/>
              <a:t> combinam-se para formar o composto brometo de magnésio. Em um experimento 6 g de </a:t>
            </a:r>
            <a:r>
              <a:rPr lang="pt-BR" dirty="0" err="1" smtClean="0"/>
              <a:t>Mg</a:t>
            </a:r>
            <a:r>
              <a:rPr lang="pt-BR" dirty="0" smtClean="0"/>
              <a:t> foram misturados com 35 g de Br. Após a reação observou-se que, embora todo o </a:t>
            </a:r>
            <a:r>
              <a:rPr lang="pt-BR" dirty="0" err="1" smtClean="0"/>
              <a:t>Br</a:t>
            </a:r>
            <a:r>
              <a:rPr lang="pt-BR" dirty="0" smtClean="0"/>
              <a:t> tenha reagido, 070 g de </a:t>
            </a:r>
            <a:r>
              <a:rPr lang="pt-BR" dirty="0" err="1" smtClean="0"/>
              <a:t>Mg</a:t>
            </a:r>
            <a:r>
              <a:rPr lang="pt-BR" dirty="0" smtClean="0"/>
              <a:t> permaneceu em excesso. Qual é a composição percentual, em massa, do brometo de magnésio?</a:t>
            </a:r>
          </a:p>
          <a:p>
            <a:pPr algn="just"/>
            <a:r>
              <a:rPr lang="pt-BR" dirty="0" smtClean="0"/>
              <a:t>Os elementos Fe e Cl combinam-se para formar cloreto de ferro. Em um experimento, 1,25g de Fe foram misturados a 2,50 g de Cl e a reação teve início. A seguir encontrou-se cloreto de ferro, juntamente com 0,12 g de cloro não reagente. Qual é a composição percentual, em massa, do cloreto de ferro? 34, 4% de Fe e 65,6% de Cl.</a:t>
            </a:r>
          </a:p>
          <a:p>
            <a:pPr algn="just"/>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Modelo proposto por </a:t>
            </a:r>
            <a:r>
              <a:rPr lang="pt-BR" dirty="0" err="1" smtClean="0"/>
              <a:t>demócrito</a:t>
            </a:r>
            <a:endParaRPr lang="pt-BR" dirty="0"/>
          </a:p>
        </p:txBody>
      </p:sp>
      <p:sp>
        <p:nvSpPr>
          <p:cNvPr id="4" name="Text Box 9"/>
          <p:cNvSpPr txBox="1">
            <a:spLocks noGrp="1" noChangeArrowheads="1"/>
          </p:cNvSpPr>
          <p:nvPr>
            <p:ph sz="quarter" idx="1"/>
          </p:nvPr>
        </p:nvSpPr>
        <p:spPr bwMode="auto">
          <a:xfrm>
            <a:off x="357158" y="1357298"/>
            <a:ext cx="8358246" cy="5825332"/>
          </a:xfrm>
          <a:prstGeom prst="rect">
            <a:avLst/>
          </a:prstGeom>
          <a:noFill/>
          <a:ln w="9525">
            <a:noFill/>
            <a:miter lim="800000"/>
            <a:headEnd/>
            <a:tailEnd/>
          </a:ln>
        </p:spPr>
        <p:txBody>
          <a:bodyPr wrap="square">
            <a:spAutoFit/>
          </a:bodyPr>
          <a:lstStyle/>
          <a:p>
            <a:pPr algn="just">
              <a:lnSpc>
                <a:spcPct val="90000"/>
              </a:lnSpc>
              <a:spcBef>
                <a:spcPct val="25000"/>
              </a:spcBef>
            </a:pPr>
            <a:endParaRPr lang="pt-PT" dirty="0">
              <a:latin typeface="Century Schoolbook" pitchFamily="18" charset="0"/>
            </a:endParaRPr>
          </a:p>
          <a:p>
            <a:pPr algn="just">
              <a:lnSpc>
                <a:spcPct val="90000"/>
              </a:lnSpc>
              <a:spcBef>
                <a:spcPct val="25000"/>
              </a:spcBef>
              <a:buClr>
                <a:srgbClr val="9900CC"/>
              </a:buClr>
              <a:buFont typeface="Symbol" pitchFamily="18" charset="2"/>
              <a:buBlip>
                <a:blip r:embed="rId2"/>
              </a:buBlip>
            </a:pPr>
            <a:r>
              <a:rPr lang="pt-PT" dirty="0">
                <a:latin typeface="Century Schoolbook" pitchFamily="18" charset="0"/>
              </a:rPr>
              <a:t>Toda a matéria é constituída </a:t>
            </a:r>
            <a:r>
              <a:rPr lang="pt-PT" dirty="0" smtClean="0">
                <a:latin typeface="Century Schoolbook" pitchFamily="18" charset="0"/>
              </a:rPr>
              <a:t>por átomos </a:t>
            </a:r>
            <a:r>
              <a:rPr lang="pt-PT" dirty="0">
                <a:latin typeface="Century Schoolbook" pitchFamily="18" charset="0"/>
              </a:rPr>
              <a:t>e vazio;</a:t>
            </a:r>
          </a:p>
          <a:p>
            <a:pPr algn="just">
              <a:lnSpc>
                <a:spcPct val="90000"/>
              </a:lnSpc>
              <a:spcBef>
                <a:spcPct val="25000"/>
              </a:spcBef>
              <a:buClr>
                <a:srgbClr val="9900CC"/>
              </a:buClr>
              <a:buFont typeface="Symbol" pitchFamily="18" charset="2"/>
              <a:buNone/>
            </a:pPr>
            <a:endParaRPr lang="pt-PT" dirty="0">
              <a:latin typeface="Century Schoolbook" pitchFamily="18" charset="0"/>
            </a:endParaRPr>
          </a:p>
          <a:p>
            <a:pPr algn="just">
              <a:lnSpc>
                <a:spcPct val="90000"/>
              </a:lnSpc>
              <a:spcBef>
                <a:spcPct val="25000"/>
              </a:spcBef>
              <a:buClr>
                <a:srgbClr val="9900CC"/>
              </a:buClr>
              <a:buFont typeface="Symbol" pitchFamily="18" charset="2"/>
              <a:buBlip>
                <a:blip r:embed="rId2"/>
              </a:buBlip>
            </a:pPr>
            <a:r>
              <a:rPr lang="pt-PT" dirty="0">
                <a:latin typeface="Century Schoolbook" pitchFamily="18" charset="0"/>
              </a:rPr>
              <a:t>O átomo é uma partícula pequeníssima</a:t>
            </a:r>
            <a:r>
              <a:rPr lang="pt-PT" dirty="0" smtClean="0">
                <a:latin typeface="Century Schoolbook" pitchFamily="18" charset="0"/>
              </a:rPr>
              <a:t>,  </a:t>
            </a:r>
            <a:r>
              <a:rPr lang="pt-PT" dirty="0">
                <a:latin typeface="Century Schoolbook" pitchFamily="18" charset="0"/>
              </a:rPr>
              <a:t>invisível</a:t>
            </a:r>
            <a:r>
              <a:rPr lang="pt-PT" dirty="0" smtClean="0">
                <a:latin typeface="Century Schoolbook" pitchFamily="18" charset="0"/>
              </a:rPr>
              <a:t>, e </a:t>
            </a:r>
            <a:r>
              <a:rPr lang="pt-PT" dirty="0">
                <a:latin typeface="Century Schoolbook" pitchFamily="18" charset="0"/>
              </a:rPr>
              <a:t>que não pode ser dividida;</a:t>
            </a:r>
          </a:p>
          <a:p>
            <a:pPr algn="just">
              <a:lnSpc>
                <a:spcPct val="90000"/>
              </a:lnSpc>
              <a:spcBef>
                <a:spcPct val="25000"/>
              </a:spcBef>
              <a:buClr>
                <a:srgbClr val="9900CC"/>
              </a:buClr>
              <a:buFont typeface="Symbol" pitchFamily="18" charset="2"/>
              <a:buNone/>
            </a:pPr>
            <a:endParaRPr lang="pt-PT" dirty="0">
              <a:latin typeface="Century Schoolbook" pitchFamily="18" charset="0"/>
            </a:endParaRPr>
          </a:p>
          <a:p>
            <a:pPr algn="just">
              <a:lnSpc>
                <a:spcPct val="90000"/>
              </a:lnSpc>
              <a:spcBef>
                <a:spcPct val="25000"/>
              </a:spcBef>
              <a:buClr>
                <a:srgbClr val="9900CC"/>
              </a:buClr>
              <a:buFont typeface="Symbol" pitchFamily="18" charset="2"/>
              <a:buBlip>
                <a:blip r:embed="rId2"/>
              </a:buBlip>
            </a:pPr>
            <a:r>
              <a:rPr lang="pt-PT" dirty="0">
                <a:latin typeface="Century Schoolbook" pitchFamily="18" charset="0"/>
              </a:rPr>
              <a:t>Os átomos encontram-se em </a:t>
            </a:r>
            <a:r>
              <a:rPr lang="pt-PT" dirty="0" smtClean="0">
                <a:latin typeface="Century Schoolbook" pitchFamily="18" charset="0"/>
              </a:rPr>
              <a:t>constante  movimento</a:t>
            </a:r>
            <a:r>
              <a:rPr lang="pt-PT" dirty="0">
                <a:latin typeface="Century Schoolbook" pitchFamily="18" charset="0"/>
              </a:rPr>
              <a:t>;</a:t>
            </a:r>
          </a:p>
          <a:p>
            <a:pPr algn="just">
              <a:lnSpc>
                <a:spcPct val="90000"/>
              </a:lnSpc>
              <a:spcBef>
                <a:spcPct val="25000"/>
              </a:spcBef>
              <a:buClr>
                <a:srgbClr val="9900CC"/>
              </a:buClr>
              <a:buFont typeface="Symbol" pitchFamily="18" charset="2"/>
              <a:buNone/>
            </a:pPr>
            <a:endParaRPr lang="pt-PT" dirty="0">
              <a:latin typeface="Century Schoolbook" pitchFamily="18" charset="0"/>
            </a:endParaRPr>
          </a:p>
          <a:p>
            <a:pPr algn="just">
              <a:lnSpc>
                <a:spcPct val="90000"/>
              </a:lnSpc>
              <a:spcBef>
                <a:spcPct val="25000"/>
              </a:spcBef>
              <a:buClr>
                <a:srgbClr val="9900CC"/>
              </a:buClr>
              <a:buFont typeface="Symbol" pitchFamily="18" charset="2"/>
              <a:buBlip>
                <a:blip r:embed="rId2"/>
              </a:buBlip>
            </a:pPr>
            <a:r>
              <a:rPr lang="pt-PT" dirty="0">
                <a:latin typeface="Century Schoolbook" pitchFamily="18" charset="0"/>
              </a:rPr>
              <a:t>Universo constituído por um número infinito de átomos, indivisíveis e </a:t>
            </a:r>
            <a:r>
              <a:rPr lang="pt-PT" dirty="0" smtClean="0">
                <a:latin typeface="Century Schoolbook" pitchFamily="18" charset="0"/>
              </a:rPr>
              <a:t>eternos;</a:t>
            </a:r>
          </a:p>
          <a:p>
            <a:pPr algn="just">
              <a:lnSpc>
                <a:spcPct val="90000"/>
              </a:lnSpc>
              <a:spcBef>
                <a:spcPct val="25000"/>
              </a:spcBef>
              <a:buClr>
                <a:srgbClr val="9900CC"/>
              </a:buClr>
              <a:buFont typeface="Symbol" pitchFamily="18" charset="2"/>
              <a:buBlip>
                <a:blip r:embed="rId2"/>
              </a:buBlip>
            </a:pPr>
            <a:endParaRPr lang="pt-PT" dirty="0" smtClean="0">
              <a:latin typeface="Century Schoolbook" pitchFamily="18" charset="0"/>
            </a:endParaRPr>
          </a:p>
          <a:p>
            <a:pPr algn="just">
              <a:lnSpc>
                <a:spcPct val="90000"/>
              </a:lnSpc>
              <a:spcBef>
                <a:spcPct val="25000"/>
              </a:spcBef>
              <a:buClr>
                <a:srgbClr val="9900CC"/>
              </a:buClr>
              <a:buFont typeface="Symbol" pitchFamily="18" charset="2"/>
              <a:buBlip>
                <a:blip r:embed="rId2"/>
              </a:buBlip>
            </a:pPr>
            <a:r>
              <a:rPr lang="pt-BR" dirty="0" smtClean="0"/>
              <a:t>Átomos são a matéria das coisas, e todo o resto se segue de suas diferenças</a:t>
            </a:r>
            <a:r>
              <a:rPr lang="pt-PT" dirty="0" smtClean="0">
                <a:latin typeface="Century Schoolbook" pitchFamily="18" charset="0"/>
              </a:rPr>
              <a:t>;</a:t>
            </a:r>
            <a:endParaRPr lang="pt-PT" dirty="0">
              <a:latin typeface="Century Schoolbook" pitchFamily="18" charset="0"/>
            </a:endParaRPr>
          </a:p>
          <a:p>
            <a:pPr algn="just">
              <a:lnSpc>
                <a:spcPct val="90000"/>
              </a:lnSpc>
              <a:spcBef>
                <a:spcPct val="25000"/>
              </a:spcBef>
              <a:buClr>
                <a:srgbClr val="9900CC"/>
              </a:buClr>
              <a:buFont typeface="Symbol" pitchFamily="18" charset="2"/>
              <a:buNone/>
            </a:pPr>
            <a:endParaRPr lang="pt-PT" dirty="0">
              <a:latin typeface="Century Schoolbook"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71472" y="3643314"/>
            <a:ext cx="8143932" cy="271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sz="quarter" idx="1"/>
          </p:nvPr>
        </p:nvSpPr>
        <p:spPr>
          <a:xfrm>
            <a:off x="457200" y="1600200"/>
            <a:ext cx="8115328" cy="4873752"/>
          </a:xfrm>
        </p:spPr>
        <p:txBody>
          <a:bodyPr/>
          <a:lstStyle/>
          <a:p>
            <a:pPr algn="just"/>
            <a:r>
              <a:rPr lang="pt-BR" dirty="0" smtClean="0"/>
              <a:t>Inaugura um tratamento novo dado ao tema, que destaca nos elementos o seu caráter inicial;</a:t>
            </a:r>
          </a:p>
          <a:p>
            <a:pPr algn="just"/>
            <a:r>
              <a:rPr lang="pt-BR" dirty="0" smtClean="0"/>
              <a:t>São os átomos partículas homogêneas quanto ao conteúdo, ficando a diversificação por conta da figura dos mesmos e dos arranjos atômicos. </a:t>
            </a:r>
          </a:p>
          <a:p>
            <a:pPr algn="just"/>
            <a:r>
              <a:rPr lang="pt-BR" dirty="0" smtClean="0"/>
              <a:t>Alguns dos aspectos do atomismo foram confirmados pela física moderna, e se citam neste sentido as descobertas de John Dalton (1766-1844), inglês criador da química atômica, e Amadeo Avogadro (1776-1856), físico e químico italiano, com trabalhos sobre o número de átomos e moléculas, sobretudo em massas gasosas.</a:t>
            </a:r>
            <a:endParaRPr lang="pt-BR" dirty="0"/>
          </a:p>
        </p:txBody>
      </p:sp>
      <p:sp>
        <p:nvSpPr>
          <p:cNvPr id="4" name="Título 1"/>
          <p:cNvSpPr>
            <a:spLocks noGrp="1"/>
          </p:cNvSpPr>
          <p:nvPr>
            <p:ph type="title"/>
          </p:nvPr>
        </p:nvSpPr>
        <p:spPr/>
        <p:txBody>
          <a:bodyPr/>
          <a:lstStyle/>
          <a:p>
            <a:pPr algn="ctr"/>
            <a:r>
              <a:rPr lang="pt-BR" dirty="0" smtClean="0"/>
              <a:t>Atomismo clássico</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00034" y="5214950"/>
            <a:ext cx="7858180"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457200" y="274638"/>
            <a:ext cx="7829576" cy="1143000"/>
          </a:xfrm>
        </p:spPr>
        <p:txBody>
          <a:bodyPr/>
          <a:lstStyle/>
          <a:p>
            <a:pPr algn="ctr"/>
            <a:r>
              <a:rPr lang="pt-BR" dirty="0" smtClean="0"/>
              <a:t>Evolução dos modelos atômicos</a:t>
            </a:r>
            <a:endParaRPr lang="pt-BR" dirty="0"/>
          </a:p>
        </p:txBody>
      </p:sp>
      <p:sp>
        <p:nvSpPr>
          <p:cNvPr id="3" name="Espaço Reservado para Conteúdo 2"/>
          <p:cNvSpPr>
            <a:spLocks noGrp="1"/>
          </p:cNvSpPr>
          <p:nvPr>
            <p:ph sz="quarter" idx="1"/>
          </p:nvPr>
        </p:nvSpPr>
        <p:spPr>
          <a:xfrm>
            <a:off x="457200" y="1600200"/>
            <a:ext cx="7901014" cy="4873752"/>
          </a:xfrm>
        </p:spPr>
        <p:txBody>
          <a:bodyPr>
            <a:normAutofit lnSpcReduction="10000"/>
          </a:bodyPr>
          <a:lstStyle/>
          <a:p>
            <a:pPr algn="just"/>
            <a:r>
              <a:rPr lang="pt-BR" dirty="0" smtClean="0"/>
              <a:t>Os séculos XVII e XVIII caracterizaram-se pela aquisição de um grande número de informações obtidas experimentalmente;</a:t>
            </a:r>
          </a:p>
          <a:p>
            <a:pPr algn="just"/>
            <a:r>
              <a:rPr lang="pt-BR" dirty="0" smtClean="0"/>
              <a:t>O conhecimento químico cresceu em quantidade e qualidade;</a:t>
            </a:r>
          </a:p>
          <a:p>
            <a:pPr algn="just"/>
            <a:r>
              <a:rPr lang="pt-BR" dirty="0" smtClean="0"/>
              <a:t>No final do século XIX acreditava-se que haviam diferenças fundamentais entre os elementos, compostos e misturas;</a:t>
            </a:r>
          </a:p>
          <a:p>
            <a:pPr algn="just"/>
            <a:r>
              <a:rPr lang="pt-BR" dirty="0" smtClean="0"/>
              <a:t>As leis da conservação de massa e da composição definida haviam sido propostas;</a:t>
            </a:r>
          </a:p>
          <a:p>
            <a:pPr algn="just"/>
            <a:r>
              <a:rPr lang="pt-BR" dirty="0" smtClean="0"/>
              <a:t>Por que massas eram conservadas durante uma transformação química e porque certos tipos de matéria pareciam ter a mesma composição?</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929058" y="4429132"/>
            <a:ext cx="4786346"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pPr algn="ctr"/>
            <a:r>
              <a:rPr lang="pt-BR" dirty="0" smtClean="0"/>
              <a:t>Conservação das massas</a:t>
            </a:r>
            <a:endParaRPr lang="pt-BR" dirty="0"/>
          </a:p>
        </p:txBody>
      </p:sp>
      <p:pic>
        <p:nvPicPr>
          <p:cNvPr id="5" name="Espaço Reservado para Conteúdo 4" descr="depositphotos_8970424-Antoine-Laurent-Lavoisier.jpg"/>
          <p:cNvPicPr>
            <a:picLocks noGrp="1" noChangeAspect="1"/>
          </p:cNvPicPr>
          <p:nvPr>
            <p:ph sz="quarter" idx="1"/>
          </p:nvPr>
        </p:nvPicPr>
        <p:blipFill>
          <a:blip r:embed="rId2"/>
          <a:stretch>
            <a:fillRect/>
          </a:stretch>
        </p:blipFill>
        <p:spPr>
          <a:xfrm>
            <a:off x="428596" y="1571612"/>
            <a:ext cx="3279226" cy="4873625"/>
          </a:xfrm>
        </p:spPr>
      </p:pic>
      <p:sp>
        <p:nvSpPr>
          <p:cNvPr id="6" name="Espaço Reservado para Conteúdo 2"/>
          <p:cNvSpPr txBox="1">
            <a:spLocks/>
          </p:cNvSpPr>
          <p:nvPr/>
        </p:nvSpPr>
        <p:spPr>
          <a:xfrm>
            <a:off x="4000496" y="1600200"/>
            <a:ext cx="4714908" cy="4525963"/>
          </a:xfrm>
          <a:prstGeom prst="rect">
            <a:avLst/>
          </a:prstGeom>
        </p:spPr>
        <p:txBody>
          <a:bodyPr vert="horz">
            <a:normAutofit fontScale="92500" lnSpcReduction="10000"/>
          </a:bodyPr>
          <a:lstStyle/>
          <a:p>
            <a:pPr marL="274320" marR="0" lvl="0" indent="-274320" algn="just"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Lavoisier mediu</a:t>
            </a:r>
            <a:r>
              <a:rPr lang="pt-BR" sz="2800" dirty="0"/>
              <a:t> </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cuidadosamente as massas de um sistema antes e depois de uma reação em </a:t>
            </a:r>
            <a:r>
              <a:rPr kumimoji="0" lang="pt-BR" sz="2800" b="0" i="1" u="none" strike="noStrike" kern="1200" cap="none" spc="0" normalizeH="0" baseline="0" noProof="0" dirty="0" smtClean="0">
                <a:ln>
                  <a:noFill/>
                </a:ln>
                <a:solidFill>
                  <a:schemeClr val="tx1"/>
                </a:solidFill>
                <a:effectLst/>
                <a:uLnTx/>
                <a:uFillTx/>
                <a:latin typeface="+mn-lt"/>
                <a:ea typeface="+mn-ea"/>
                <a:cs typeface="+mn-cs"/>
              </a:rPr>
              <a:t>recipientes fechados</a:t>
            </a:r>
            <a:r>
              <a:rPr kumimoji="0" lang="pt-BR"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pt-BR" sz="2800" b="0" i="0" u="none" strike="noStrike" kern="1200" cap="none" spc="0" normalizeH="0" baseline="0" noProof="0" dirty="0" smtClean="0">
              <a:ln>
                <a:noFill/>
              </a:ln>
              <a:solidFill>
                <a:srgbClr val="000C18"/>
              </a:solidFill>
              <a:effectLst>
                <a:outerShdw blurRad="38100" dist="38100" dir="2700000" algn="tl">
                  <a:srgbClr val="C0C0C0"/>
                </a:outerShdw>
              </a:effectLst>
              <a:uLnTx/>
              <a:uFillTx/>
              <a:latin typeface="+mn-lt"/>
              <a:ea typeface="+mn-ea"/>
              <a:cs typeface="+mn-cs"/>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Tx/>
              <a:buNone/>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"Numa reação química, não ocorre alteração na massa do sistema".</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Tx/>
              <a:buNone/>
              <a:tabLst/>
              <a:defRPr/>
            </a:pPr>
            <a:r>
              <a:rPr kumimoji="0" lang="pt-BR" sz="2800" b="1" i="0" u="none" strike="noStrike" kern="1200" cap="none" spc="0" normalizeH="0" baseline="0" noProof="0" dirty="0" smtClean="0">
                <a:ln>
                  <a:noFill/>
                </a:ln>
                <a:solidFill>
                  <a:schemeClr val="tx1"/>
                </a:solidFill>
                <a:effectLst/>
                <a:uLnTx/>
                <a:uFillTx/>
                <a:latin typeface="+mn-lt"/>
                <a:ea typeface="+mn-ea"/>
                <a:cs typeface="+mn-cs"/>
              </a:rPr>
              <a:t>Soma das massas dos REAGENTES = Soma das massas dos PRODUTOS</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pt-B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1-1-2a1.png"/>
          <p:cNvPicPr>
            <a:picLocks noChangeAspect="1"/>
          </p:cNvPicPr>
          <p:nvPr/>
        </p:nvPicPr>
        <p:blipFill>
          <a:blip r:embed="rId2"/>
          <a:stretch>
            <a:fillRect/>
          </a:stretch>
        </p:blipFill>
        <p:spPr>
          <a:xfrm>
            <a:off x="2146466" y="0"/>
            <a:ext cx="4851067"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Áp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496</TotalTime>
  <Words>2217</Words>
  <Application>Microsoft Office PowerPoint</Application>
  <PresentationFormat>Apresentação na tela (4:3)</PresentationFormat>
  <Paragraphs>229</Paragraphs>
  <Slides>45</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45</vt:i4>
      </vt:variant>
    </vt:vector>
  </HeadingPairs>
  <TitlesOfParts>
    <vt:vector size="47" baseType="lpstr">
      <vt:lpstr>Balcão Envidraçado</vt:lpstr>
      <vt:lpstr>Fotografia do Photo Editor</vt:lpstr>
      <vt:lpstr>Química geral i</vt:lpstr>
      <vt:lpstr>O que é química?</vt:lpstr>
      <vt:lpstr>Método científico</vt:lpstr>
      <vt:lpstr>Primeiras ideias sobre a composição da matéria</vt:lpstr>
      <vt:lpstr>Modelo proposto por demócrito</vt:lpstr>
      <vt:lpstr>Atomismo clássico</vt:lpstr>
      <vt:lpstr>Evolução dos modelos atômicos</vt:lpstr>
      <vt:lpstr>Conservação das massas</vt:lpstr>
      <vt:lpstr>Slide 9</vt:lpstr>
      <vt:lpstr>O átomo de dalton (1803)</vt:lpstr>
      <vt:lpstr>Modelo atômico de dalton</vt:lpstr>
      <vt:lpstr>Modelo atômico de dalton</vt:lpstr>
      <vt:lpstr>Slide 13</vt:lpstr>
      <vt:lpstr>Contribuições do modelo de dalton</vt:lpstr>
      <vt:lpstr>Os primeiros experimentos de eletrólise</vt:lpstr>
      <vt:lpstr>Experimentos em tubos de crookes</vt:lpstr>
      <vt:lpstr>Tubo de crookes</vt:lpstr>
      <vt:lpstr>Interpretações dos Experimentos em tubos de crookes</vt:lpstr>
      <vt:lpstr>Slide 19</vt:lpstr>
      <vt:lpstr>Slide 20</vt:lpstr>
      <vt:lpstr>Slide 21</vt:lpstr>
      <vt:lpstr>Slide 22</vt:lpstr>
      <vt:lpstr>O modelo de thomson</vt:lpstr>
      <vt:lpstr>Pudim de passas de thomson</vt:lpstr>
      <vt:lpstr>O átomo nuclear</vt:lpstr>
      <vt:lpstr>O átomo de rutherford</vt:lpstr>
      <vt:lpstr>O átomo de rutherford</vt:lpstr>
      <vt:lpstr>O átomo “moderno”</vt:lpstr>
      <vt:lpstr>CONCLUINDO</vt:lpstr>
      <vt:lpstr>Perguntinhas</vt:lpstr>
      <vt:lpstr>Slide 31</vt:lpstr>
      <vt:lpstr>isótopos</vt:lpstr>
      <vt:lpstr>Massas atômicas</vt:lpstr>
      <vt:lpstr>Slide 34</vt:lpstr>
      <vt:lpstr>Abundância isotópica</vt:lpstr>
      <vt:lpstr>Determinação das massas atômicas</vt:lpstr>
      <vt:lpstr>Exemplos</vt:lpstr>
      <vt:lpstr>Pergunta</vt:lpstr>
      <vt:lpstr>Matéria</vt:lpstr>
      <vt:lpstr>Substâncias puras e misturas</vt:lpstr>
      <vt:lpstr>Slide 41</vt:lpstr>
      <vt:lpstr>Transformações da matéria</vt:lpstr>
      <vt:lpstr>Exemplo:</vt:lpstr>
      <vt:lpstr>Transformação da matéria</vt:lpstr>
      <vt:lpstr>Exemplo: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Química geral i</dc:title>
  <dc:creator>Usuario</dc:creator>
  <cp:lastModifiedBy>Usuario</cp:lastModifiedBy>
  <cp:revision>52</cp:revision>
  <dcterms:created xsi:type="dcterms:W3CDTF">2015-04-24T13:04:35Z</dcterms:created>
  <dcterms:modified xsi:type="dcterms:W3CDTF">2018-02-28T12:22:20Z</dcterms:modified>
</cp:coreProperties>
</file>