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</p:sldMasterIdLst>
  <p:notesMasterIdLst>
    <p:notesMasterId r:id="rId52"/>
  </p:notesMasterIdLst>
  <p:sldIdLst>
    <p:sldId id="256" r:id="rId2"/>
    <p:sldId id="319" r:id="rId3"/>
    <p:sldId id="342" r:id="rId4"/>
    <p:sldId id="343" r:id="rId5"/>
    <p:sldId id="320" r:id="rId6"/>
    <p:sldId id="344" r:id="rId7"/>
    <p:sldId id="346" r:id="rId8"/>
    <p:sldId id="347" r:id="rId9"/>
    <p:sldId id="348" r:id="rId10"/>
    <p:sldId id="345" r:id="rId11"/>
    <p:sldId id="296" r:id="rId12"/>
    <p:sldId id="339" r:id="rId13"/>
    <p:sldId id="352" r:id="rId14"/>
    <p:sldId id="297" r:id="rId15"/>
    <p:sldId id="295" r:id="rId16"/>
    <p:sldId id="316" r:id="rId17"/>
    <p:sldId id="317" r:id="rId18"/>
    <p:sldId id="298" r:id="rId19"/>
    <p:sldId id="301" r:id="rId20"/>
    <p:sldId id="349" r:id="rId21"/>
    <p:sldId id="351" r:id="rId22"/>
    <p:sldId id="304" r:id="rId23"/>
    <p:sldId id="302" r:id="rId24"/>
    <p:sldId id="326" r:id="rId25"/>
    <p:sldId id="331" r:id="rId26"/>
    <p:sldId id="350" r:id="rId27"/>
    <p:sldId id="330" r:id="rId28"/>
    <p:sldId id="328" r:id="rId29"/>
    <p:sldId id="333" r:id="rId30"/>
    <p:sldId id="327" r:id="rId31"/>
    <p:sldId id="308" r:id="rId32"/>
    <p:sldId id="324" r:id="rId33"/>
    <p:sldId id="305" r:id="rId34"/>
    <p:sldId id="325" r:id="rId35"/>
    <p:sldId id="329" r:id="rId36"/>
    <p:sldId id="332" r:id="rId37"/>
    <p:sldId id="334" r:id="rId38"/>
    <p:sldId id="299" r:id="rId39"/>
    <p:sldId id="338" r:id="rId40"/>
    <p:sldId id="300" r:id="rId41"/>
    <p:sldId id="337" r:id="rId42"/>
    <p:sldId id="306" r:id="rId43"/>
    <p:sldId id="335" r:id="rId44"/>
    <p:sldId id="340" r:id="rId45"/>
    <p:sldId id="341" r:id="rId46"/>
    <p:sldId id="323" r:id="rId47"/>
    <p:sldId id="257" r:id="rId48"/>
    <p:sldId id="258" r:id="rId49"/>
    <p:sldId id="322" r:id="rId50"/>
    <p:sldId id="336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FF66"/>
    <a:srgbClr val="0000CC"/>
    <a:srgbClr val="339933"/>
    <a:srgbClr val="9900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06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E79B0C-0E37-4E14-9239-9AF3E23FB34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40BDB9F-B7FA-45ED-BFB2-6B7CFE676B93}">
      <dgm:prSet phldrT="[Texto]" custT="1"/>
      <dgm:spPr/>
      <dgm:t>
        <a:bodyPr/>
        <a:lstStyle/>
        <a:p>
          <a:r>
            <a:rPr lang="pt-BR" sz="2800" dirty="0"/>
            <a:t>LIGAÇÕES COVALENTES</a:t>
          </a:r>
        </a:p>
      </dgm:t>
    </dgm:pt>
    <dgm:pt modelId="{F03A60BB-AA33-4D0F-8094-03FA902BDF63}" type="parTrans" cxnId="{D5996576-855E-4340-8F7F-7A815DEE375D}">
      <dgm:prSet/>
      <dgm:spPr/>
      <dgm:t>
        <a:bodyPr/>
        <a:lstStyle/>
        <a:p>
          <a:endParaRPr lang="pt-BR" sz="2800"/>
        </a:p>
      </dgm:t>
    </dgm:pt>
    <dgm:pt modelId="{292AD852-A510-47EA-A727-216591ADF1F7}" type="sibTrans" cxnId="{D5996576-855E-4340-8F7F-7A815DEE375D}">
      <dgm:prSet/>
      <dgm:spPr/>
      <dgm:t>
        <a:bodyPr/>
        <a:lstStyle/>
        <a:p>
          <a:endParaRPr lang="pt-BR" sz="2800"/>
        </a:p>
      </dgm:t>
    </dgm:pt>
    <dgm:pt modelId="{4103C09F-9EFB-473A-850B-C10248CF2784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pt-BR" sz="1600" b="1" dirty="0"/>
            <a:t>APOLARES: ELÉTRONS COMPARTILHADOS IGUALMENTE ENTRE OS ÁTOMIS</a:t>
          </a:r>
        </a:p>
      </dgm:t>
    </dgm:pt>
    <dgm:pt modelId="{5171C907-B524-4204-8614-D6ACEB2DE1F6}" type="parTrans" cxnId="{8889984C-92D5-4A51-9A10-355D7F30EA36}">
      <dgm:prSet custT="1"/>
      <dgm:spPr/>
      <dgm:t>
        <a:bodyPr/>
        <a:lstStyle/>
        <a:p>
          <a:endParaRPr lang="pt-BR" sz="2800"/>
        </a:p>
      </dgm:t>
    </dgm:pt>
    <dgm:pt modelId="{65ED5A7E-6ACD-44FA-8262-29272C914408}" type="sibTrans" cxnId="{8889984C-92D5-4A51-9A10-355D7F30EA36}">
      <dgm:prSet/>
      <dgm:spPr/>
      <dgm:t>
        <a:bodyPr/>
        <a:lstStyle/>
        <a:p>
          <a:endParaRPr lang="pt-BR" sz="2800"/>
        </a:p>
      </dgm:t>
    </dgm:pt>
    <dgm:pt modelId="{B0860A1E-84D6-46E2-BB6B-E006A2B0BB89}">
      <dgm:prSet phldrT="[Texto]" custT="1"/>
      <dgm:spPr>
        <a:solidFill>
          <a:srgbClr val="00B050"/>
        </a:solidFill>
      </dgm:spPr>
      <dgm:t>
        <a:bodyPr/>
        <a:lstStyle/>
        <a:p>
          <a:r>
            <a:rPr lang="pt-BR" sz="1800" b="1" dirty="0"/>
            <a:t>POLARES: ELÉTRONS NÃO SÃO COMARTILHADOS IGUALMENTE </a:t>
          </a:r>
        </a:p>
        <a:p>
          <a:r>
            <a:rPr lang="pt-BR" sz="1800" b="1" dirty="0"/>
            <a:t>(# ELETRONEGATIVIDADE)</a:t>
          </a:r>
        </a:p>
      </dgm:t>
    </dgm:pt>
    <dgm:pt modelId="{87D57EDA-DAE6-4A1D-BEE4-B1CB9FA127A1}" type="parTrans" cxnId="{ED4ACA61-DF24-4B94-87C1-300A163F26D6}">
      <dgm:prSet custT="1"/>
      <dgm:spPr/>
      <dgm:t>
        <a:bodyPr/>
        <a:lstStyle/>
        <a:p>
          <a:endParaRPr lang="pt-BR" sz="2800"/>
        </a:p>
      </dgm:t>
    </dgm:pt>
    <dgm:pt modelId="{9A10043B-B768-478C-9A58-BC1158BA0F91}" type="sibTrans" cxnId="{ED4ACA61-DF24-4B94-87C1-300A163F26D6}">
      <dgm:prSet/>
      <dgm:spPr/>
      <dgm:t>
        <a:bodyPr/>
        <a:lstStyle/>
        <a:p>
          <a:endParaRPr lang="pt-BR" sz="2800"/>
        </a:p>
      </dgm:t>
    </dgm:pt>
    <dgm:pt modelId="{9E9786C9-EC8B-45E1-8D0A-7092195394DD}">
      <dgm:prSet phldrT="[Texto]" custT="1"/>
      <dgm:spPr>
        <a:solidFill>
          <a:srgbClr val="FF3399"/>
        </a:solidFill>
      </dgm:spPr>
      <dgm:t>
        <a:bodyPr/>
        <a:lstStyle/>
        <a:p>
          <a:r>
            <a:rPr lang="pt-BR" sz="2000" b="1" dirty="0"/>
            <a:t>ELETRONEGATIVIDADE DOS ATOMOS</a:t>
          </a:r>
        </a:p>
      </dgm:t>
    </dgm:pt>
    <dgm:pt modelId="{56712CC9-8043-4CE3-A3F3-D5958BA01A50}" type="parTrans" cxnId="{D0508271-66A3-4672-977A-AC6972DCA952}">
      <dgm:prSet custT="1"/>
      <dgm:spPr/>
      <dgm:t>
        <a:bodyPr/>
        <a:lstStyle/>
        <a:p>
          <a:endParaRPr lang="pt-BR" sz="2800"/>
        </a:p>
      </dgm:t>
    </dgm:pt>
    <dgm:pt modelId="{85657653-80CC-48D7-990A-4213BA8BFA84}" type="sibTrans" cxnId="{D0508271-66A3-4672-977A-AC6972DCA952}">
      <dgm:prSet/>
      <dgm:spPr/>
      <dgm:t>
        <a:bodyPr/>
        <a:lstStyle/>
        <a:p>
          <a:endParaRPr lang="pt-BR" sz="2800"/>
        </a:p>
      </dgm:t>
    </dgm:pt>
    <dgm:pt modelId="{149B5A61-96F5-4BE4-A556-150D612282FA}" type="pres">
      <dgm:prSet presAssocID="{D5E79B0C-0E37-4E14-9239-9AF3E23FB34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C4854D4-DBBF-4C46-92AF-80D6D6A75284}" type="pres">
      <dgm:prSet presAssocID="{140BDB9F-B7FA-45ED-BFB2-6B7CFE676B93}" presName="root1" presStyleCnt="0"/>
      <dgm:spPr/>
    </dgm:pt>
    <dgm:pt modelId="{E6EB5E01-E543-40EA-97CD-87CB7926DEF6}" type="pres">
      <dgm:prSet presAssocID="{140BDB9F-B7FA-45ED-BFB2-6B7CFE676B93}" presName="LevelOneTextNode" presStyleLbl="node0" presStyleIdx="0" presStyleCnt="1">
        <dgm:presLayoutVars>
          <dgm:chPref val="3"/>
        </dgm:presLayoutVars>
      </dgm:prSet>
      <dgm:spPr/>
    </dgm:pt>
    <dgm:pt modelId="{01329A6B-150D-4EEE-9F49-2EA61CAE8F19}" type="pres">
      <dgm:prSet presAssocID="{140BDB9F-B7FA-45ED-BFB2-6B7CFE676B93}" presName="level2hierChild" presStyleCnt="0"/>
      <dgm:spPr/>
    </dgm:pt>
    <dgm:pt modelId="{77C5955B-670D-4924-91E5-CBF165EFFF6E}" type="pres">
      <dgm:prSet presAssocID="{5171C907-B524-4204-8614-D6ACEB2DE1F6}" presName="conn2-1" presStyleLbl="parChTrans1D2" presStyleIdx="0" presStyleCnt="3"/>
      <dgm:spPr/>
    </dgm:pt>
    <dgm:pt modelId="{45A2935A-7D8B-41B4-8762-7C5AB8C8093F}" type="pres">
      <dgm:prSet presAssocID="{5171C907-B524-4204-8614-D6ACEB2DE1F6}" presName="connTx" presStyleLbl="parChTrans1D2" presStyleIdx="0" presStyleCnt="3"/>
      <dgm:spPr/>
    </dgm:pt>
    <dgm:pt modelId="{12948B8B-4F76-4D4C-8C75-C9DA37A0ECFF}" type="pres">
      <dgm:prSet presAssocID="{4103C09F-9EFB-473A-850B-C10248CF2784}" presName="root2" presStyleCnt="0"/>
      <dgm:spPr/>
    </dgm:pt>
    <dgm:pt modelId="{AFBC87FB-429A-462B-9DEE-690586A4AFFA}" type="pres">
      <dgm:prSet presAssocID="{4103C09F-9EFB-473A-850B-C10248CF2784}" presName="LevelTwoTextNode" presStyleLbl="node2" presStyleIdx="0" presStyleCnt="3" custScaleX="163359">
        <dgm:presLayoutVars>
          <dgm:chPref val="3"/>
        </dgm:presLayoutVars>
      </dgm:prSet>
      <dgm:spPr/>
    </dgm:pt>
    <dgm:pt modelId="{F8D068AA-6730-4E9F-957D-233A47961924}" type="pres">
      <dgm:prSet presAssocID="{4103C09F-9EFB-473A-850B-C10248CF2784}" presName="level3hierChild" presStyleCnt="0"/>
      <dgm:spPr/>
    </dgm:pt>
    <dgm:pt modelId="{5273E871-4464-4708-8A4C-354D3F6C53F0}" type="pres">
      <dgm:prSet presAssocID="{87D57EDA-DAE6-4A1D-BEE4-B1CB9FA127A1}" presName="conn2-1" presStyleLbl="parChTrans1D2" presStyleIdx="1" presStyleCnt="3"/>
      <dgm:spPr/>
    </dgm:pt>
    <dgm:pt modelId="{0C910A36-CA37-458C-9D34-FDFB4B308F64}" type="pres">
      <dgm:prSet presAssocID="{87D57EDA-DAE6-4A1D-BEE4-B1CB9FA127A1}" presName="connTx" presStyleLbl="parChTrans1D2" presStyleIdx="1" presStyleCnt="3"/>
      <dgm:spPr/>
    </dgm:pt>
    <dgm:pt modelId="{BF31E338-0F78-4DE5-ADD8-4F749877D4A2}" type="pres">
      <dgm:prSet presAssocID="{B0860A1E-84D6-46E2-BB6B-E006A2B0BB89}" presName="root2" presStyleCnt="0"/>
      <dgm:spPr/>
    </dgm:pt>
    <dgm:pt modelId="{234664FF-EAF1-4D0D-9B27-70E042025CAC}" type="pres">
      <dgm:prSet presAssocID="{B0860A1E-84D6-46E2-BB6B-E006A2B0BB89}" presName="LevelTwoTextNode" presStyleLbl="node2" presStyleIdx="1" presStyleCnt="3" custScaleX="185880">
        <dgm:presLayoutVars>
          <dgm:chPref val="3"/>
        </dgm:presLayoutVars>
      </dgm:prSet>
      <dgm:spPr/>
    </dgm:pt>
    <dgm:pt modelId="{37CEE9CC-359D-467D-BDB7-CC7FC23426FD}" type="pres">
      <dgm:prSet presAssocID="{B0860A1E-84D6-46E2-BB6B-E006A2B0BB89}" presName="level3hierChild" presStyleCnt="0"/>
      <dgm:spPr/>
    </dgm:pt>
    <dgm:pt modelId="{B6E8C46E-21B2-46E4-99DB-823313DFB25B}" type="pres">
      <dgm:prSet presAssocID="{56712CC9-8043-4CE3-A3F3-D5958BA01A50}" presName="conn2-1" presStyleLbl="parChTrans1D2" presStyleIdx="2" presStyleCnt="3"/>
      <dgm:spPr/>
    </dgm:pt>
    <dgm:pt modelId="{30F9A9EB-9D14-4DBB-A5C8-BFF9A183A2AF}" type="pres">
      <dgm:prSet presAssocID="{56712CC9-8043-4CE3-A3F3-D5958BA01A50}" presName="connTx" presStyleLbl="parChTrans1D2" presStyleIdx="2" presStyleCnt="3"/>
      <dgm:spPr/>
    </dgm:pt>
    <dgm:pt modelId="{53325061-95D4-4C7D-8A32-D3F73C2980FC}" type="pres">
      <dgm:prSet presAssocID="{9E9786C9-EC8B-45E1-8D0A-7092195394DD}" presName="root2" presStyleCnt="0"/>
      <dgm:spPr/>
    </dgm:pt>
    <dgm:pt modelId="{548BBC3D-10B4-418E-96C4-5671DE7A6BBF}" type="pres">
      <dgm:prSet presAssocID="{9E9786C9-EC8B-45E1-8D0A-7092195394DD}" presName="LevelTwoTextNode" presStyleLbl="node2" presStyleIdx="2" presStyleCnt="3" custScaleX="147629">
        <dgm:presLayoutVars>
          <dgm:chPref val="3"/>
        </dgm:presLayoutVars>
      </dgm:prSet>
      <dgm:spPr/>
    </dgm:pt>
    <dgm:pt modelId="{13F3C251-DC1A-4938-B113-DB69FB97E130}" type="pres">
      <dgm:prSet presAssocID="{9E9786C9-EC8B-45E1-8D0A-7092195394DD}" presName="level3hierChild" presStyleCnt="0"/>
      <dgm:spPr/>
    </dgm:pt>
  </dgm:ptLst>
  <dgm:cxnLst>
    <dgm:cxn modelId="{8ACF8912-9E6B-4D77-88CE-56D832120006}" type="presOf" srcId="{5171C907-B524-4204-8614-D6ACEB2DE1F6}" destId="{45A2935A-7D8B-41B4-8762-7C5AB8C8093F}" srcOrd="1" destOrd="0" presId="urn:microsoft.com/office/officeart/2008/layout/HorizontalMultiLevelHierarchy"/>
    <dgm:cxn modelId="{E23D4517-2232-4B4C-8A05-78B123BB5D75}" type="presOf" srcId="{5171C907-B524-4204-8614-D6ACEB2DE1F6}" destId="{77C5955B-670D-4924-91E5-CBF165EFFF6E}" srcOrd="0" destOrd="0" presId="urn:microsoft.com/office/officeart/2008/layout/HorizontalMultiLevelHierarchy"/>
    <dgm:cxn modelId="{0B525A1E-367F-4932-93E3-7715ECD8DA7A}" type="presOf" srcId="{140BDB9F-B7FA-45ED-BFB2-6B7CFE676B93}" destId="{E6EB5E01-E543-40EA-97CD-87CB7926DEF6}" srcOrd="0" destOrd="0" presId="urn:microsoft.com/office/officeart/2008/layout/HorizontalMultiLevelHierarchy"/>
    <dgm:cxn modelId="{ED4ACA61-DF24-4B94-87C1-300A163F26D6}" srcId="{140BDB9F-B7FA-45ED-BFB2-6B7CFE676B93}" destId="{B0860A1E-84D6-46E2-BB6B-E006A2B0BB89}" srcOrd="1" destOrd="0" parTransId="{87D57EDA-DAE6-4A1D-BEE4-B1CB9FA127A1}" sibTransId="{9A10043B-B768-478C-9A58-BC1158BA0F91}"/>
    <dgm:cxn modelId="{0AACBB47-B3FF-4CCD-BD66-3E21F7FDEA5E}" type="presOf" srcId="{9E9786C9-EC8B-45E1-8D0A-7092195394DD}" destId="{548BBC3D-10B4-418E-96C4-5671DE7A6BBF}" srcOrd="0" destOrd="0" presId="urn:microsoft.com/office/officeart/2008/layout/HorizontalMultiLevelHierarchy"/>
    <dgm:cxn modelId="{8889984C-92D5-4A51-9A10-355D7F30EA36}" srcId="{140BDB9F-B7FA-45ED-BFB2-6B7CFE676B93}" destId="{4103C09F-9EFB-473A-850B-C10248CF2784}" srcOrd="0" destOrd="0" parTransId="{5171C907-B524-4204-8614-D6ACEB2DE1F6}" sibTransId="{65ED5A7E-6ACD-44FA-8262-29272C914408}"/>
    <dgm:cxn modelId="{44312B4F-CD50-4F5A-92A0-EE7A3F9459C6}" type="presOf" srcId="{87D57EDA-DAE6-4A1D-BEE4-B1CB9FA127A1}" destId="{5273E871-4464-4708-8A4C-354D3F6C53F0}" srcOrd="0" destOrd="0" presId="urn:microsoft.com/office/officeart/2008/layout/HorizontalMultiLevelHierarchy"/>
    <dgm:cxn modelId="{B570B44F-FAB9-4FDE-87D8-0898C4A6BD67}" type="presOf" srcId="{4103C09F-9EFB-473A-850B-C10248CF2784}" destId="{AFBC87FB-429A-462B-9DEE-690586A4AFFA}" srcOrd="0" destOrd="0" presId="urn:microsoft.com/office/officeart/2008/layout/HorizontalMultiLevelHierarchy"/>
    <dgm:cxn modelId="{D0508271-66A3-4672-977A-AC6972DCA952}" srcId="{140BDB9F-B7FA-45ED-BFB2-6B7CFE676B93}" destId="{9E9786C9-EC8B-45E1-8D0A-7092195394DD}" srcOrd="2" destOrd="0" parTransId="{56712CC9-8043-4CE3-A3F3-D5958BA01A50}" sibTransId="{85657653-80CC-48D7-990A-4213BA8BFA84}"/>
    <dgm:cxn modelId="{D5996576-855E-4340-8F7F-7A815DEE375D}" srcId="{D5E79B0C-0E37-4E14-9239-9AF3E23FB34A}" destId="{140BDB9F-B7FA-45ED-BFB2-6B7CFE676B93}" srcOrd="0" destOrd="0" parTransId="{F03A60BB-AA33-4D0F-8094-03FA902BDF63}" sibTransId="{292AD852-A510-47EA-A727-216591ADF1F7}"/>
    <dgm:cxn modelId="{056EE97E-1BCD-41D5-9372-160E67438129}" type="presOf" srcId="{87D57EDA-DAE6-4A1D-BEE4-B1CB9FA127A1}" destId="{0C910A36-CA37-458C-9D34-FDFB4B308F64}" srcOrd="1" destOrd="0" presId="urn:microsoft.com/office/officeart/2008/layout/HorizontalMultiLevelHierarchy"/>
    <dgm:cxn modelId="{8AE253E4-6165-4C0F-8C3F-73543B301291}" type="presOf" srcId="{56712CC9-8043-4CE3-A3F3-D5958BA01A50}" destId="{B6E8C46E-21B2-46E4-99DB-823313DFB25B}" srcOrd="0" destOrd="0" presId="urn:microsoft.com/office/officeart/2008/layout/HorizontalMultiLevelHierarchy"/>
    <dgm:cxn modelId="{35D07DE6-4018-4D3C-AB09-3E8AAD659EE2}" type="presOf" srcId="{B0860A1E-84D6-46E2-BB6B-E006A2B0BB89}" destId="{234664FF-EAF1-4D0D-9B27-70E042025CAC}" srcOrd="0" destOrd="0" presId="urn:microsoft.com/office/officeart/2008/layout/HorizontalMultiLevelHierarchy"/>
    <dgm:cxn modelId="{F8A1DFEA-D015-4110-893D-9D6E6820B3FD}" type="presOf" srcId="{56712CC9-8043-4CE3-A3F3-D5958BA01A50}" destId="{30F9A9EB-9D14-4DBB-A5C8-BFF9A183A2AF}" srcOrd="1" destOrd="0" presId="urn:microsoft.com/office/officeart/2008/layout/HorizontalMultiLevelHierarchy"/>
    <dgm:cxn modelId="{FF16B3F6-8FD8-441A-99FA-77A142EE427C}" type="presOf" srcId="{D5E79B0C-0E37-4E14-9239-9AF3E23FB34A}" destId="{149B5A61-96F5-4BE4-A556-150D612282FA}" srcOrd="0" destOrd="0" presId="urn:microsoft.com/office/officeart/2008/layout/HorizontalMultiLevelHierarchy"/>
    <dgm:cxn modelId="{37C24E75-C4C1-4C22-92A6-EB3CFAF9304E}" type="presParOf" srcId="{149B5A61-96F5-4BE4-A556-150D612282FA}" destId="{AC4854D4-DBBF-4C46-92AF-80D6D6A75284}" srcOrd="0" destOrd="0" presId="urn:microsoft.com/office/officeart/2008/layout/HorizontalMultiLevelHierarchy"/>
    <dgm:cxn modelId="{026A2857-6801-45A8-94D0-9350CC20E08F}" type="presParOf" srcId="{AC4854D4-DBBF-4C46-92AF-80D6D6A75284}" destId="{E6EB5E01-E543-40EA-97CD-87CB7926DEF6}" srcOrd="0" destOrd="0" presId="urn:microsoft.com/office/officeart/2008/layout/HorizontalMultiLevelHierarchy"/>
    <dgm:cxn modelId="{FA4BAD0C-F244-4E63-8AA4-8277353A7BA1}" type="presParOf" srcId="{AC4854D4-DBBF-4C46-92AF-80D6D6A75284}" destId="{01329A6B-150D-4EEE-9F49-2EA61CAE8F19}" srcOrd="1" destOrd="0" presId="urn:microsoft.com/office/officeart/2008/layout/HorizontalMultiLevelHierarchy"/>
    <dgm:cxn modelId="{C3566237-DC53-4171-B1BE-18479E832BF7}" type="presParOf" srcId="{01329A6B-150D-4EEE-9F49-2EA61CAE8F19}" destId="{77C5955B-670D-4924-91E5-CBF165EFFF6E}" srcOrd="0" destOrd="0" presId="urn:microsoft.com/office/officeart/2008/layout/HorizontalMultiLevelHierarchy"/>
    <dgm:cxn modelId="{ACF0DEAA-95C3-4B06-993C-ECA5549C563A}" type="presParOf" srcId="{77C5955B-670D-4924-91E5-CBF165EFFF6E}" destId="{45A2935A-7D8B-41B4-8762-7C5AB8C8093F}" srcOrd="0" destOrd="0" presId="urn:microsoft.com/office/officeart/2008/layout/HorizontalMultiLevelHierarchy"/>
    <dgm:cxn modelId="{335DAA14-501B-4E1E-8514-4C0E03F17045}" type="presParOf" srcId="{01329A6B-150D-4EEE-9F49-2EA61CAE8F19}" destId="{12948B8B-4F76-4D4C-8C75-C9DA37A0ECFF}" srcOrd="1" destOrd="0" presId="urn:microsoft.com/office/officeart/2008/layout/HorizontalMultiLevelHierarchy"/>
    <dgm:cxn modelId="{52F1AC89-B845-44E7-ACA5-BBCAB4B7112D}" type="presParOf" srcId="{12948B8B-4F76-4D4C-8C75-C9DA37A0ECFF}" destId="{AFBC87FB-429A-462B-9DEE-690586A4AFFA}" srcOrd="0" destOrd="0" presId="urn:microsoft.com/office/officeart/2008/layout/HorizontalMultiLevelHierarchy"/>
    <dgm:cxn modelId="{BCD514AA-C8D3-4B1A-8830-2DEFB09035B0}" type="presParOf" srcId="{12948B8B-4F76-4D4C-8C75-C9DA37A0ECFF}" destId="{F8D068AA-6730-4E9F-957D-233A47961924}" srcOrd="1" destOrd="0" presId="urn:microsoft.com/office/officeart/2008/layout/HorizontalMultiLevelHierarchy"/>
    <dgm:cxn modelId="{3E48DD91-43AF-46DB-9325-E885D02C68B6}" type="presParOf" srcId="{01329A6B-150D-4EEE-9F49-2EA61CAE8F19}" destId="{5273E871-4464-4708-8A4C-354D3F6C53F0}" srcOrd="2" destOrd="0" presId="urn:microsoft.com/office/officeart/2008/layout/HorizontalMultiLevelHierarchy"/>
    <dgm:cxn modelId="{B70BBCF6-5C82-45DB-BFA5-5C5D8E3C56B6}" type="presParOf" srcId="{5273E871-4464-4708-8A4C-354D3F6C53F0}" destId="{0C910A36-CA37-458C-9D34-FDFB4B308F64}" srcOrd="0" destOrd="0" presId="urn:microsoft.com/office/officeart/2008/layout/HorizontalMultiLevelHierarchy"/>
    <dgm:cxn modelId="{E0045E14-150D-4116-9489-9B46794C3913}" type="presParOf" srcId="{01329A6B-150D-4EEE-9F49-2EA61CAE8F19}" destId="{BF31E338-0F78-4DE5-ADD8-4F749877D4A2}" srcOrd="3" destOrd="0" presId="urn:microsoft.com/office/officeart/2008/layout/HorizontalMultiLevelHierarchy"/>
    <dgm:cxn modelId="{13F41BDF-D770-414E-9552-C63D334CC634}" type="presParOf" srcId="{BF31E338-0F78-4DE5-ADD8-4F749877D4A2}" destId="{234664FF-EAF1-4D0D-9B27-70E042025CAC}" srcOrd="0" destOrd="0" presId="urn:microsoft.com/office/officeart/2008/layout/HorizontalMultiLevelHierarchy"/>
    <dgm:cxn modelId="{C3B3EC89-7F26-49BD-A956-E1B1C08AE6EB}" type="presParOf" srcId="{BF31E338-0F78-4DE5-ADD8-4F749877D4A2}" destId="{37CEE9CC-359D-467D-BDB7-CC7FC23426FD}" srcOrd="1" destOrd="0" presId="urn:microsoft.com/office/officeart/2008/layout/HorizontalMultiLevelHierarchy"/>
    <dgm:cxn modelId="{E40E07E7-9973-4375-ABD1-80AB8A5C3E8D}" type="presParOf" srcId="{01329A6B-150D-4EEE-9F49-2EA61CAE8F19}" destId="{B6E8C46E-21B2-46E4-99DB-823313DFB25B}" srcOrd="4" destOrd="0" presId="urn:microsoft.com/office/officeart/2008/layout/HorizontalMultiLevelHierarchy"/>
    <dgm:cxn modelId="{89A580B5-65C5-4D12-AE77-03471D592F41}" type="presParOf" srcId="{B6E8C46E-21B2-46E4-99DB-823313DFB25B}" destId="{30F9A9EB-9D14-4DBB-A5C8-BFF9A183A2AF}" srcOrd="0" destOrd="0" presId="urn:microsoft.com/office/officeart/2008/layout/HorizontalMultiLevelHierarchy"/>
    <dgm:cxn modelId="{B93F0302-0C85-409F-B1D5-BBD17A45CF12}" type="presParOf" srcId="{01329A6B-150D-4EEE-9F49-2EA61CAE8F19}" destId="{53325061-95D4-4C7D-8A32-D3F73C2980FC}" srcOrd="5" destOrd="0" presId="urn:microsoft.com/office/officeart/2008/layout/HorizontalMultiLevelHierarchy"/>
    <dgm:cxn modelId="{8FFA9035-4507-4EE8-AE21-5A06EF939230}" type="presParOf" srcId="{53325061-95D4-4C7D-8A32-D3F73C2980FC}" destId="{548BBC3D-10B4-418E-96C4-5671DE7A6BBF}" srcOrd="0" destOrd="0" presId="urn:microsoft.com/office/officeart/2008/layout/HorizontalMultiLevelHierarchy"/>
    <dgm:cxn modelId="{ADF3782D-610C-4792-94D5-E2CB29390B3A}" type="presParOf" srcId="{53325061-95D4-4C7D-8A32-D3F73C2980FC}" destId="{13F3C251-DC1A-4938-B113-DB69FB97E13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E8C46E-21B2-46E4-99DB-823313DFB25B}">
      <dsp:nvSpPr>
        <dsp:cNvPr id="0" name=""/>
        <dsp:cNvSpPr/>
      </dsp:nvSpPr>
      <dsp:spPr>
        <a:xfrm>
          <a:off x="1108360" y="2709333"/>
          <a:ext cx="674064" cy="1284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032" y="0"/>
              </a:lnTo>
              <a:lnTo>
                <a:pt x="337032" y="1284421"/>
              </a:lnTo>
              <a:lnTo>
                <a:pt x="674064" y="1284421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800" kern="1200"/>
        </a:p>
      </dsp:txBody>
      <dsp:txXfrm>
        <a:off x="1409128" y="3315280"/>
        <a:ext cx="72527" cy="72527"/>
      </dsp:txXfrm>
    </dsp:sp>
    <dsp:sp modelId="{5273E871-4464-4708-8A4C-354D3F6C53F0}">
      <dsp:nvSpPr>
        <dsp:cNvPr id="0" name=""/>
        <dsp:cNvSpPr/>
      </dsp:nvSpPr>
      <dsp:spPr>
        <a:xfrm>
          <a:off x="1108360" y="2663613"/>
          <a:ext cx="6740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4064" y="4572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800" kern="1200"/>
        </a:p>
      </dsp:txBody>
      <dsp:txXfrm>
        <a:off x="1428540" y="2692481"/>
        <a:ext cx="33703" cy="33703"/>
      </dsp:txXfrm>
    </dsp:sp>
    <dsp:sp modelId="{77C5955B-670D-4924-91E5-CBF165EFFF6E}">
      <dsp:nvSpPr>
        <dsp:cNvPr id="0" name=""/>
        <dsp:cNvSpPr/>
      </dsp:nvSpPr>
      <dsp:spPr>
        <a:xfrm>
          <a:off x="1108360" y="1424912"/>
          <a:ext cx="674064" cy="1284421"/>
        </a:xfrm>
        <a:custGeom>
          <a:avLst/>
          <a:gdLst/>
          <a:ahLst/>
          <a:cxnLst/>
          <a:rect l="0" t="0" r="0" b="0"/>
          <a:pathLst>
            <a:path>
              <a:moveTo>
                <a:pt x="0" y="1284421"/>
              </a:moveTo>
              <a:lnTo>
                <a:pt x="337032" y="1284421"/>
              </a:lnTo>
              <a:lnTo>
                <a:pt x="337032" y="0"/>
              </a:lnTo>
              <a:lnTo>
                <a:pt x="674064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800" kern="1200"/>
        </a:p>
      </dsp:txBody>
      <dsp:txXfrm>
        <a:off x="1409128" y="2030859"/>
        <a:ext cx="72527" cy="72527"/>
      </dsp:txXfrm>
    </dsp:sp>
    <dsp:sp modelId="{E6EB5E01-E543-40EA-97CD-87CB7926DEF6}">
      <dsp:nvSpPr>
        <dsp:cNvPr id="0" name=""/>
        <dsp:cNvSpPr/>
      </dsp:nvSpPr>
      <dsp:spPr>
        <a:xfrm rot="16200000">
          <a:off x="-2109452" y="2195565"/>
          <a:ext cx="5408088" cy="10275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LIGAÇÕES COVALENTES</a:t>
          </a:r>
        </a:p>
      </dsp:txBody>
      <dsp:txXfrm>
        <a:off x="-2109452" y="2195565"/>
        <a:ext cx="5408088" cy="1027536"/>
      </dsp:txXfrm>
    </dsp:sp>
    <dsp:sp modelId="{AFBC87FB-429A-462B-9DEE-690586A4AFFA}">
      <dsp:nvSpPr>
        <dsp:cNvPr id="0" name=""/>
        <dsp:cNvSpPr/>
      </dsp:nvSpPr>
      <dsp:spPr>
        <a:xfrm>
          <a:off x="1782424" y="911143"/>
          <a:ext cx="5505722" cy="1027536"/>
        </a:xfrm>
        <a:prstGeom prst="rect">
          <a:avLst/>
        </a:prstGeom>
        <a:solidFill>
          <a:schemeClr val="accent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APOLARES: ELÉTRONS COMPARTILHADOS IGUALMENTE ENTRE OS ÁTOMIS</a:t>
          </a:r>
        </a:p>
      </dsp:txBody>
      <dsp:txXfrm>
        <a:off x="1782424" y="911143"/>
        <a:ext cx="5505722" cy="1027536"/>
      </dsp:txXfrm>
    </dsp:sp>
    <dsp:sp modelId="{234664FF-EAF1-4D0D-9B27-70E042025CAC}">
      <dsp:nvSpPr>
        <dsp:cNvPr id="0" name=""/>
        <dsp:cNvSpPr/>
      </dsp:nvSpPr>
      <dsp:spPr>
        <a:xfrm>
          <a:off x="1782424" y="2195565"/>
          <a:ext cx="6264752" cy="1027536"/>
        </a:xfrm>
        <a:prstGeom prst="rect">
          <a:avLst/>
        </a:prstGeom>
        <a:solidFill>
          <a:srgbClr val="00B05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POLARES: ELÉTRONS NÃO SÃO COMARTILHADOS IGUALMENTE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(# ELETRONEGATIVIDADE)</a:t>
          </a:r>
        </a:p>
      </dsp:txBody>
      <dsp:txXfrm>
        <a:off x="1782424" y="2195565"/>
        <a:ext cx="6264752" cy="1027536"/>
      </dsp:txXfrm>
    </dsp:sp>
    <dsp:sp modelId="{548BBC3D-10B4-418E-96C4-5671DE7A6BBF}">
      <dsp:nvSpPr>
        <dsp:cNvPr id="0" name=""/>
        <dsp:cNvSpPr/>
      </dsp:nvSpPr>
      <dsp:spPr>
        <a:xfrm>
          <a:off x="1782424" y="3479986"/>
          <a:ext cx="4975571" cy="1027536"/>
        </a:xfrm>
        <a:prstGeom prst="rect">
          <a:avLst/>
        </a:prstGeom>
        <a:solidFill>
          <a:srgbClr val="FF339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ELETRONEGATIVIDADE DOS ATOMOS</a:t>
          </a:r>
        </a:p>
      </dsp:txBody>
      <dsp:txXfrm>
        <a:off x="1782424" y="3479986"/>
        <a:ext cx="4975571" cy="1027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6FB1E-16C8-46E8-8061-74B6FCFCD387}" type="datetimeFigureOut">
              <a:rPr lang="pt-BR" smtClean="0"/>
              <a:t>27/04/2021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65176-CF9B-4ED4-9E1B-E1579B7AD5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377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3041-BBEB-4811-9A05-14CB5733B443}" type="datetime1">
              <a:rPr lang="pt-BR" smtClean="0"/>
              <a:t>27/04/2021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3024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4CCB-790B-411C-8027-F0BEB588C895}" type="datetime1">
              <a:rPr lang="pt-BR" smtClean="0"/>
              <a:t>27/04/2021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81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439E-A0DE-425C-BDEB-231E592D64BB}" type="datetime1">
              <a:rPr lang="pt-BR" smtClean="0"/>
              <a:t>27/04/2021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3291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ED9C5-1351-4453-B9DB-06659C651643}" type="datetime1">
              <a:rPr lang="pt-BR" smtClean="0"/>
              <a:t>27/04/2021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8746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3926B-FEF3-4FFF-9BFF-28ACB7DE1C6C}" type="datetime1">
              <a:rPr lang="pt-BR" smtClean="0"/>
              <a:t>27/04/2021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177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7ED88-044F-4EAC-A557-B7A84D2FBAF4}" type="datetime1">
              <a:rPr lang="pt-BR" smtClean="0"/>
              <a:t>27/04/2021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674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D6A1-D432-449F-A534-EFB71D85E3F5}" type="datetime1">
              <a:rPr lang="pt-BR" smtClean="0"/>
              <a:t>27/04/2021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831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457F-67A4-43FD-88C0-1A2BA7C6A8F2}" type="datetime1">
              <a:rPr lang="pt-BR" smtClean="0"/>
              <a:t>27/04/2021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2330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3208-694E-4ED0-A7F1-9D4794B9A0E7}" type="datetime1">
              <a:rPr lang="pt-BR" smtClean="0"/>
              <a:t>27/04/2021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7547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C5D13-94D9-4037-9517-4F79D58D441B}" type="datetime1">
              <a:rPr lang="pt-BR" smtClean="0"/>
              <a:t>27/04/2021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195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CD1B-94B9-4C2D-875F-68A8EE689A42}" type="datetime1">
              <a:rPr lang="pt-BR" smtClean="0"/>
              <a:t>27/04/2021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1111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8BB7-8F82-4468-883C-10648E13B60E}" type="datetime1">
              <a:rPr lang="pt-BR" smtClean="0"/>
              <a:t>27/04/2021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2783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DEE9-6097-4011-A80A-F2FF4EA8BAE7}" type="datetime1">
              <a:rPr lang="pt-BR" smtClean="0"/>
              <a:t>27/04/2021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9940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684E-599B-4948-98EB-0AED313F2C62}" type="datetime1">
              <a:rPr lang="pt-BR" smtClean="0"/>
              <a:t>27/04/2021</a:t>
            </a:fld>
            <a:endParaRPr lang="pt-B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058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43113-9AA7-4CCE-9A29-B30D08DF0771}" type="datetime1">
              <a:rPr lang="pt-BR" smtClean="0"/>
              <a:t>27/04/2021</a:t>
            </a:fld>
            <a:endParaRPr lang="pt-B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032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F0DBB-973B-40FC-B76E-946E0F57F62E}" type="datetime1">
              <a:rPr lang="pt-BR" smtClean="0"/>
              <a:t>27/04/2021</a:t>
            </a:fld>
            <a:endParaRPr lang="pt-B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7024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1462F-C657-45AF-B45E-CD4C6D3A13E5}" type="datetime1">
              <a:rPr lang="pt-BR" smtClean="0"/>
              <a:t>27/04/2021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16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E20B630-E9CC-4BD6-8077-28794EF41E0A}" type="datetime1">
              <a:rPr lang="pt-BR" smtClean="0"/>
              <a:t>27/04/2021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pt-BR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CD4BE-0303-48E4-994B-EB8D69488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791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4.bp.blogspot.com/_cmKjAcu0T-c/SScj1xTnqCI/AAAAAAAAAFc/8FVBd3vj7lc/s1600-h/cations.bm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3.bp.blogspot.com/_cmKjAcu0T-c/SScZhEMBYMI/AAAAAAAAAEE/r9LhiQSr570/s1600-h/lat%C3%A3o+ca.jpg" TargetMode="External"/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2" Type="http://schemas.openxmlformats.org/officeDocument/2006/relationships/hyperlink" Target="http://2.bp.blogspot.com/_cmKjAcu0T-c/SScZhACo0NI/AAAAAAAAAD0/RNwrwMnV8cg/s1600-h/ferro+e+a%C3%A7o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1.bp.blogspot.com/_cmKjAcu0T-c/SScYwviZmwI/AAAAAAAAACs/sYRuYNCZiIc/s1600-h/18+quilates.jpg" TargetMode="External"/><Relationship Id="rId5" Type="http://schemas.openxmlformats.org/officeDocument/2006/relationships/image" Target="../media/image54.jpeg"/><Relationship Id="rId10" Type="http://schemas.openxmlformats.org/officeDocument/2006/relationships/hyperlink" Target="http://1.bp.blogspot.com/_cmKjAcu0T-c/SScY8LdTC-I/AAAAAAAAAC8/unQ84ZVXYKg/s1600-h/dobra.jpg" TargetMode="External"/><Relationship Id="rId4" Type="http://schemas.openxmlformats.org/officeDocument/2006/relationships/hyperlink" Target="http://2.bp.blogspot.com/_cmKjAcu0T-c/SScZOUjDiqI/AAAAAAAAADE/uIbqzN66EZk/s1600-h/bronze.jpg" TargetMode="External"/><Relationship Id="rId9" Type="http://schemas.openxmlformats.org/officeDocument/2006/relationships/hyperlink" Target="http://3.bp.blogspot.com/_cmKjAcu0T-c/SScZhMTBioI/AAAAAAAAAD8/QNHisVKw-5Q/s1600-h/lata%C3%B5.jpg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ápis laranja destacando-se entre vários lápis pretos">
            <a:extLst>
              <a:ext uri="{FF2B5EF4-FFF2-40B4-BE49-F238E27FC236}">
                <a16:creationId xmlns:a16="http://schemas.microsoft.com/office/drawing/2014/main" id="{48B9CF0D-14BE-43B0-A005-06917C8B66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6000"/>
          </a:blip>
          <a:srcRect t="625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ED003A5-5A96-4E86-A84F-C1F5EF69E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799" y="3428988"/>
            <a:ext cx="6942123" cy="1348382"/>
          </a:xfrm>
        </p:spPr>
        <p:txBody>
          <a:bodyPr>
            <a:normAutofit fontScale="90000"/>
          </a:bodyPr>
          <a:lstStyle/>
          <a:p>
            <a:r>
              <a:rPr lang="pt-BR" sz="8800" b="1" dirty="0">
                <a:solidFill>
                  <a:srgbClr val="0000CC"/>
                </a:solidFill>
              </a:rPr>
              <a:t>Aula 3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E304F6F-B4E1-4A2A-9576-DCC590389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40" y="4777380"/>
            <a:ext cx="10275472" cy="1782446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pt-BR" sz="4000" b="1" dirty="0">
                <a:solidFill>
                  <a:srgbClr val="0000CC"/>
                </a:solidFill>
              </a:rPr>
              <a:t>LIGAÇÕES COVALENTES POLARES</a:t>
            </a:r>
          </a:p>
          <a:p>
            <a:pPr algn="ctr"/>
            <a:r>
              <a:rPr lang="pt-BR" sz="4000" b="1" dirty="0">
                <a:solidFill>
                  <a:srgbClr val="0000CC"/>
                </a:solidFill>
              </a:rPr>
              <a:t>ESTRUTURA &amp; LIGAÇÕES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5651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8E5DFD6-28D1-4CDD-9E48-0208B9842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71" t="25885" r="12652" b="18344"/>
          <a:stretch/>
        </p:blipFill>
        <p:spPr>
          <a:xfrm>
            <a:off x="363329" y="365760"/>
            <a:ext cx="11397261" cy="6159621"/>
          </a:xfrm>
          <a:prstGeom prst="rect">
            <a:avLst/>
          </a:prstGeom>
        </p:spPr>
      </p:pic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7388D8-4477-4BFE-9551-ABBCADC5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3A3FB2-B7AC-4B7B-9840-AC61E5BA9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6198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8" y="450574"/>
            <a:ext cx="8350922" cy="589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" name="Zoom de Slide 2">
                <a:extLst>
                  <a:ext uri="{FF2B5EF4-FFF2-40B4-BE49-F238E27FC236}">
                    <a16:creationId xmlns:a16="http://schemas.microsoft.com/office/drawing/2014/main" id="{EE33C488-BE98-4A31-9A15-876EEA8258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12503201"/>
                  </p:ext>
                </p:extLst>
              </p:nvPr>
            </p:nvGraphicFramePr>
            <p:xfrm>
              <a:off x="9051235" y="1447800"/>
              <a:ext cx="3048000" cy="1714500"/>
            </p:xfrm>
            <a:graphic>
              <a:graphicData uri="http://schemas.microsoft.com/office/powerpoint/2016/slidezoom">
                <pslz:sldZm>
                  <pslz:sldZmObj sldId="339" cId="3811466762">
                    <pslz:zmPr id="{15203967-EC56-4842-8F3B-015687A26BAA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" name="Zoom de Slide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EE33C488-BE98-4A31-9A15-876EEA8258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51235" y="144780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B941D2C5-EAEE-4184-B2BA-7C33CB439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1EB6154-559B-4D67-8425-57968868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0069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EC28925-ACE5-4410-AFB1-932868C3C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680" y="1245381"/>
            <a:ext cx="4634258" cy="483041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A791F83-E066-47CD-84B2-C282D9B85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62" y="214142"/>
            <a:ext cx="6281531" cy="2062479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ELEMENTOS QUÍMICOS DA MESMA FAMILIA NA TABELA PERIODICA APRESENTAM O MESMO NÚMERO DE ELÉCTRONS NA CAMADA DE VALENCIA</a:t>
            </a:r>
            <a:br>
              <a:rPr lang="pt-BR" b="1" dirty="0">
                <a:solidFill>
                  <a:schemeClr val="bg1"/>
                </a:solidFill>
              </a:rPr>
            </a:b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2E96190-A63F-4E1B-8F34-16B8D3358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20" y="2364408"/>
            <a:ext cx="6637514" cy="4279450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57CFECE-C109-41C8-9816-1482AC0DD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AFCEFA4-692C-4A1B-843B-F8469E29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12</a:t>
            </a:fld>
            <a:endParaRPr lang="pt-BR"/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217271A5-A168-4551-B601-833AEB3EC968}"/>
              </a:ext>
            </a:extLst>
          </p:cNvPr>
          <p:cNvSpPr/>
          <p:nvPr/>
        </p:nvSpPr>
        <p:spPr>
          <a:xfrm>
            <a:off x="9422296" y="477694"/>
            <a:ext cx="569844" cy="767687"/>
          </a:xfrm>
          <a:prstGeom prst="down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DF22456-966B-4F8F-AFC2-4A6B7FACEBF0}"/>
              </a:ext>
            </a:extLst>
          </p:cNvPr>
          <p:cNvSpPr/>
          <p:nvPr/>
        </p:nvSpPr>
        <p:spPr>
          <a:xfrm>
            <a:off x="9318676" y="4246998"/>
            <a:ext cx="1256559" cy="1828800"/>
          </a:xfrm>
          <a:prstGeom prst="ellipse">
            <a:avLst/>
          </a:prstGeom>
          <a:noFill/>
          <a:ln w="34925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46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ACD29A7C-681F-4DA7-ABAC-4B2C94D2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FFDEBD5-9477-4E2E-A34D-11D765B93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13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BB8B2FE-5589-49F3-8C33-B1FDBFA69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61" y="295729"/>
            <a:ext cx="5948254" cy="619481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E12976D-CF89-4AB0-953D-308DCE418C7E}"/>
              </a:ext>
            </a:extLst>
          </p:cNvPr>
          <p:cNvSpPr txBox="1"/>
          <p:nvPr/>
        </p:nvSpPr>
        <p:spPr>
          <a:xfrm>
            <a:off x="7003809" y="295729"/>
            <a:ext cx="2841266" cy="83099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rgbClr val="FF0000"/>
                </a:solidFill>
              </a:rPr>
              <a:t>H</a:t>
            </a:r>
            <a:r>
              <a:rPr lang="pt-BR" sz="4800" baseline="-25000" dirty="0">
                <a:solidFill>
                  <a:srgbClr val="FF0000"/>
                </a:solidFill>
              </a:rPr>
              <a:t>2</a:t>
            </a:r>
            <a:r>
              <a:rPr lang="pt-BR" sz="4800" dirty="0">
                <a:solidFill>
                  <a:srgbClr val="FF0000"/>
                </a:solidFill>
              </a:rPr>
              <a:t>SO</a:t>
            </a:r>
            <a:r>
              <a:rPr lang="pt-BR" sz="4800" baseline="-25000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881421D-1D2E-49EF-ADD0-AC2B3313D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581" y="1726306"/>
            <a:ext cx="2456372" cy="373854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1E9D6F1-BBED-4CF5-BECE-7EF5FE24F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244" y="3428999"/>
            <a:ext cx="4699907" cy="313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3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tângulo 1"/>
          <p:cNvSpPr>
            <a:spLocks noChangeArrowheads="1"/>
          </p:cNvSpPr>
          <p:nvPr/>
        </p:nvSpPr>
        <p:spPr bwMode="auto">
          <a:xfrm>
            <a:off x="198784" y="44451"/>
            <a:ext cx="9929468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omic Sans MS" pitchFamily="66" charset="0"/>
              </a:rPr>
              <a:t>LIGAÇÃO COVALENTE COORDENADA</a:t>
            </a:r>
          </a:p>
          <a:p>
            <a:pPr algn="just">
              <a:spcAft>
                <a:spcPts val="1200"/>
              </a:spcAft>
            </a:pPr>
            <a:r>
              <a:rPr lang="pt-BR" sz="2100" dirty="0">
                <a:latin typeface="Comic Sans MS" pitchFamily="66" charset="0"/>
              </a:rPr>
              <a:t> </a:t>
            </a:r>
            <a:r>
              <a:rPr lang="pt-BR" sz="2100" b="1" dirty="0">
                <a:latin typeface="Comic Sans MS" pitchFamily="66" charset="0"/>
              </a:rPr>
              <a:t>-</a:t>
            </a:r>
            <a:r>
              <a:rPr lang="pt-BR" sz="2100" dirty="0">
                <a:latin typeface="Comic Sans MS" pitchFamily="66" charset="0"/>
              </a:rPr>
              <a:t> A ligação coordenada ocorre quando apenas um átomo contribui na formação do par.  </a:t>
            </a:r>
          </a:p>
          <a:p>
            <a:pPr algn="just">
              <a:spcAft>
                <a:spcPts val="1200"/>
              </a:spcAft>
            </a:pPr>
            <a:r>
              <a:rPr lang="pt-BR" sz="2100" dirty="0">
                <a:latin typeface="Comic Sans MS" pitchFamily="66" charset="0"/>
              </a:rPr>
              <a:t> </a:t>
            </a:r>
            <a:r>
              <a:rPr lang="pt-BR" sz="2100" b="1" dirty="0">
                <a:latin typeface="Comic Sans MS" pitchFamily="66" charset="0"/>
              </a:rPr>
              <a:t>-</a:t>
            </a:r>
            <a:r>
              <a:rPr lang="pt-BR" sz="2100" dirty="0">
                <a:latin typeface="Comic Sans MS" pitchFamily="66" charset="0"/>
              </a:rPr>
              <a:t> A ligação dativa ocorre quando não há mais possibilidade de realização da covalente comum; então, o átomo isolado com oito elétrons na última camada, e que possui </a:t>
            </a:r>
            <a:r>
              <a:rPr lang="pt-BR" sz="2100" b="1" dirty="0">
                <a:solidFill>
                  <a:srgbClr val="FF0000"/>
                </a:solidFill>
                <a:latin typeface="Comic Sans MS" pitchFamily="66" charset="0"/>
              </a:rPr>
              <a:t>pares isolados</a:t>
            </a:r>
            <a:r>
              <a:rPr lang="pt-BR" sz="2100" dirty="0">
                <a:latin typeface="Comic Sans MS" pitchFamily="66" charset="0"/>
              </a:rPr>
              <a:t>, cede um par eletrônico para um outro átomo que precise receber dois elétrons.</a:t>
            </a:r>
            <a:endParaRPr lang="pt-BR" sz="2100" dirty="0"/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3573464"/>
            <a:ext cx="23891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tângulo 3"/>
          <p:cNvSpPr>
            <a:spLocks noChangeArrowheads="1"/>
          </p:cNvSpPr>
          <p:nvPr/>
        </p:nvSpPr>
        <p:spPr bwMode="auto">
          <a:xfrm>
            <a:off x="2218190" y="2812985"/>
            <a:ext cx="8134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2200" dirty="0" err="1">
                <a:latin typeface="Comic Sans MS" pitchFamily="66" charset="0"/>
              </a:rPr>
              <a:t>Ex</a:t>
            </a:r>
            <a:r>
              <a:rPr lang="pt-BR" sz="2200" dirty="0">
                <a:latin typeface="Comic Sans MS" pitchFamily="66" charset="0"/>
              </a:rPr>
              <a:t>: Reação de NH</a:t>
            </a:r>
            <a:r>
              <a:rPr lang="pt-BR" sz="2200" baseline="-25000" dirty="0">
                <a:latin typeface="Comic Sans MS" pitchFamily="66" charset="0"/>
              </a:rPr>
              <a:t>3</a:t>
            </a:r>
            <a:r>
              <a:rPr lang="pt-BR" sz="2200" dirty="0">
                <a:latin typeface="Comic Sans MS" pitchFamily="66" charset="0"/>
              </a:rPr>
              <a:t> com H</a:t>
            </a:r>
            <a:r>
              <a:rPr lang="pt-BR" sz="2200" baseline="30000" dirty="0">
                <a:latin typeface="Comic Sans MS" pitchFamily="66" charset="0"/>
              </a:rPr>
              <a:t>+</a:t>
            </a:r>
            <a:r>
              <a:rPr lang="pt-BR" sz="2200" dirty="0">
                <a:latin typeface="Comic Sans MS" pitchFamily="66" charset="0"/>
              </a:rPr>
              <a:t>                 NH</a:t>
            </a:r>
            <a:r>
              <a:rPr lang="pt-BR" sz="2200" baseline="-25000" dirty="0">
                <a:latin typeface="Comic Sans MS" pitchFamily="66" charset="0"/>
              </a:rPr>
              <a:t>4</a:t>
            </a:r>
            <a:r>
              <a:rPr lang="pt-BR" sz="2200" baseline="30000" dirty="0">
                <a:latin typeface="Comic Sans MS" pitchFamily="66" charset="0"/>
              </a:rPr>
              <a:t>+</a:t>
            </a:r>
          </a:p>
        </p:txBody>
      </p:sp>
      <p:cxnSp>
        <p:nvCxnSpPr>
          <p:cNvPr id="6" name="Conector de seta reta 5"/>
          <p:cNvCxnSpPr/>
          <p:nvPr/>
        </p:nvCxnSpPr>
        <p:spPr>
          <a:xfrm>
            <a:off x="5808663" y="3284539"/>
            <a:ext cx="792162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0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91" y="3417202"/>
            <a:ext cx="5156824" cy="245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4868863"/>
            <a:ext cx="2405062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Retângulo 8"/>
          <p:cNvSpPr>
            <a:spLocks noChangeArrowheads="1"/>
          </p:cNvSpPr>
          <p:nvPr/>
        </p:nvSpPr>
        <p:spPr bwMode="auto">
          <a:xfrm>
            <a:off x="1668463" y="6021388"/>
            <a:ext cx="8604250" cy="6461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pt-BR" dirty="0">
                <a:latin typeface="Comic Sans MS" pitchFamily="66" charset="0"/>
              </a:rPr>
              <a:t>Depois de formada é  igual a covalente (ressalta-se a origem dos elétrons quando necessário), caso contrário pode-se escrever como covalente.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A754B384-62CF-41DE-9121-867B39E0D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040230F-2B92-498A-84BD-0521AC0A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5418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9" y="288926"/>
            <a:ext cx="9800811" cy="649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E56076DA-4B2B-4E6B-9AD2-BF932C71E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C841C81-F051-4FE8-B018-59BA6960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1776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365126"/>
            <a:ext cx="8761412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to 3"/>
          <p:cNvCxnSpPr/>
          <p:nvPr/>
        </p:nvCxnSpPr>
        <p:spPr>
          <a:xfrm>
            <a:off x="6527800" y="1484313"/>
            <a:ext cx="3455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7104064" y="1773238"/>
            <a:ext cx="13684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4F48BB5-3CA6-4EFA-BB17-A8D389AD2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2164A8E-F317-4F66-A89E-E62F7398A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9467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5" y="163514"/>
            <a:ext cx="9641785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to 3"/>
          <p:cNvCxnSpPr/>
          <p:nvPr/>
        </p:nvCxnSpPr>
        <p:spPr>
          <a:xfrm>
            <a:off x="3792538" y="5949950"/>
            <a:ext cx="25193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>
            <a:off x="2279650" y="6597650"/>
            <a:ext cx="25209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550EC458-F504-4A15-8EB4-FEC6B377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06CA0774-308C-4306-8095-9BF533C3B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7035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819150"/>
            <a:ext cx="5976937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55229373-DC12-40DB-AF1A-2C5D28AEC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E7C3B59-0B07-463C-AA91-E61AC5583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5022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76" y="153634"/>
            <a:ext cx="9404723" cy="1400530"/>
          </a:xfrm>
        </p:spPr>
        <p:txBody>
          <a:bodyPr/>
          <a:lstStyle/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  <a:latin typeface="Comic Sans MS" pitchFamily="66" charset="0"/>
              </a:rPr>
              <a:t>Geometria das ligações</a:t>
            </a:r>
            <a:br>
              <a:rPr lang="pt-BR" b="1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pt-BR" b="1" dirty="0">
                <a:solidFill>
                  <a:schemeClr val="tx1"/>
                </a:solidFill>
                <a:latin typeface="Comic Sans MS" pitchFamily="66" charset="0"/>
              </a:rPr>
              <a:t>formas espaciais moleculares</a:t>
            </a:r>
          </a:p>
        </p:txBody>
      </p:sp>
      <p:pic>
        <p:nvPicPr>
          <p:cNvPr id="48131" name="Picture 10" descr="F:\PUBLISH\Pearson_Slides\Brown\fig cap01\cap09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773239"/>
            <a:ext cx="7232650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9026" y="4292601"/>
            <a:ext cx="11900451" cy="24495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sz="1600" dirty="0">
                <a:latin typeface="Comic Sans MS" pitchFamily="66" charset="0"/>
              </a:rPr>
              <a:t>As </a:t>
            </a:r>
            <a:r>
              <a:rPr lang="en-US" sz="1600" dirty="0" err="1">
                <a:latin typeface="Comic Sans MS" pitchFamily="66" charset="0"/>
              </a:rPr>
              <a:t>estruturas</a:t>
            </a:r>
            <a:r>
              <a:rPr lang="en-US" sz="1600" dirty="0">
                <a:latin typeface="Comic Sans MS" pitchFamily="66" charset="0"/>
              </a:rPr>
              <a:t> de Lewis </a:t>
            </a:r>
            <a:r>
              <a:rPr lang="en-US" sz="1600" dirty="0" err="1">
                <a:latin typeface="Comic Sans MS" pitchFamily="66" charset="0"/>
              </a:rPr>
              <a:t>fornecem</a:t>
            </a:r>
            <a:r>
              <a:rPr lang="en-US" sz="1600" dirty="0">
                <a:latin typeface="Comic Sans MS" pitchFamily="66" charset="0"/>
              </a:rPr>
              <a:t> a </a:t>
            </a:r>
            <a:r>
              <a:rPr lang="en-US" sz="1600" dirty="0" err="1">
                <a:latin typeface="Comic Sans MS" pitchFamily="66" charset="0"/>
              </a:rPr>
              <a:t>conectividade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atômica</a:t>
            </a:r>
            <a:r>
              <a:rPr lang="en-US" sz="1600" dirty="0">
                <a:latin typeface="Comic Sans MS" pitchFamily="66" charset="0"/>
              </a:rPr>
              <a:t>: </a:t>
            </a:r>
            <a:r>
              <a:rPr lang="en-US" sz="1600" dirty="0" err="1">
                <a:latin typeface="Comic Sans MS" pitchFamily="66" charset="0"/>
              </a:rPr>
              <a:t>elas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nos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mostram</a:t>
            </a:r>
            <a:r>
              <a:rPr lang="en-US" sz="1600" dirty="0">
                <a:latin typeface="Comic Sans MS" pitchFamily="66" charset="0"/>
              </a:rPr>
              <a:t> o </a:t>
            </a:r>
            <a:r>
              <a:rPr lang="en-US" sz="1600" b="1" dirty="0" err="1">
                <a:solidFill>
                  <a:srgbClr val="FF0000"/>
                </a:solidFill>
                <a:latin typeface="Comic Sans MS" pitchFamily="66" charset="0"/>
              </a:rPr>
              <a:t>número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 e </a:t>
            </a:r>
            <a:r>
              <a:rPr lang="en-US" sz="1600" b="1" dirty="0" err="1">
                <a:solidFill>
                  <a:srgbClr val="FF0000"/>
                </a:solidFill>
                <a:latin typeface="Comic Sans MS" pitchFamily="66" charset="0"/>
              </a:rPr>
              <a:t>os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omic Sans MS" pitchFamily="66" charset="0"/>
              </a:rPr>
              <a:t>tipos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 de </a:t>
            </a:r>
            <a:r>
              <a:rPr lang="en-US" sz="1600" b="1" dirty="0" err="1">
                <a:solidFill>
                  <a:srgbClr val="FF0000"/>
                </a:solidFill>
                <a:latin typeface="Comic Sans MS" pitchFamily="66" charset="0"/>
              </a:rPr>
              <a:t>ligações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600" dirty="0">
                <a:latin typeface="Comic Sans MS" pitchFamily="66" charset="0"/>
              </a:rPr>
              <a:t>entre </a:t>
            </a:r>
            <a:r>
              <a:rPr lang="en-US" sz="1600" dirty="0" err="1">
                <a:latin typeface="Comic Sans MS" pitchFamily="66" charset="0"/>
              </a:rPr>
              <a:t>os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átomos</a:t>
            </a:r>
            <a:r>
              <a:rPr lang="en-US" sz="1600" dirty="0">
                <a:latin typeface="Comic Sans MS" pitchFamily="66" charset="0"/>
              </a:rPr>
              <a:t>.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3333FF"/>
                </a:solidFill>
                <a:latin typeface="Comic Sans MS" pitchFamily="66" charset="0"/>
              </a:rPr>
              <a:t>A forma </a:t>
            </a:r>
            <a:r>
              <a:rPr lang="en-US" sz="2400" b="1" dirty="0" err="1">
                <a:solidFill>
                  <a:srgbClr val="3333FF"/>
                </a:solidFill>
                <a:latin typeface="Comic Sans MS" pitchFamily="66" charset="0"/>
              </a:rPr>
              <a:t>espacial</a:t>
            </a:r>
            <a:r>
              <a:rPr lang="en-US" sz="2400" b="1" dirty="0">
                <a:solidFill>
                  <a:srgbClr val="3333FF"/>
                </a:solidFill>
                <a:latin typeface="Comic Sans MS" pitchFamily="66" charset="0"/>
              </a:rPr>
              <a:t> de </a:t>
            </a:r>
            <a:r>
              <a:rPr lang="en-US" sz="2400" b="1" dirty="0" err="1">
                <a:solidFill>
                  <a:srgbClr val="3333FF"/>
                </a:solidFill>
                <a:latin typeface="Comic Sans MS" pitchFamily="66" charset="0"/>
              </a:rPr>
              <a:t>uma</a:t>
            </a:r>
            <a:r>
              <a:rPr lang="en-US" sz="2400" b="1" dirty="0">
                <a:solidFill>
                  <a:srgbClr val="3333FF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Comic Sans MS" pitchFamily="66" charset="0"/>
              </a:rPr>
              <a:t>molécula</a:t>
            </a:r>
            <a:r>
              <a:rPr lang="en-US" sz="2400" b="1" dirty="0">
                <a:solidFill>
                  <a:srgbClr val="3333FF"/>
                </a:solidFill>
                <a:latin typeface="Comic Sans MS" pitchFamily="66" charset="0"/>
              </a:rPr>
              <a:t> é </a:t>
            </a:r>
            <a:r>
              <a:rPr lang="en-US" sz="2400" b="1" dirty="0" err="1">
                <a:solidFill>
                  <a:srgbClr val="3333FF"/>
                </a:solidFill>
                <a:latin typeface="Comic Sans MS" pitchFamily="66" charset="0"/>
              </a:rPr>
              <a:t>determinada</a:t>
            </a:r>
            <a:r>
              <a:rPr lang="en-US" sz="2400" b="1" dirty="0">
                <a:solidFill>
                  <a:srgbClr val="3333FF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Comic Sans MS" pitchFamily="66" charset="0"/>
              </a:rPr>
              <a:t>por</a:t>
            </a:r>
            <a:r>
              <a:rPr lang="en-US" sz="2400" b="1" dirty="0">
                <a:solidFill>
                  <a:srgbClr val="3333FF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Comic Sans MS" pitchFamily="66" charset="0"/>
              </a:rPr>
              <a:t>seus</a:t>
            </a:r>
            <a:r>
              <a:rPr lang="en-US" sz="2400" b="1" dirty="0">
                <a:solidFill>
                  <a:srgbClr val="3333FF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Comic Sans MS" pitchFamily="66" charset="0"/>
              </a:rPr>
              <a:t>ângulos</a:t>
            </a:r>
            <a:r>
              <a:rPr lang="en-US" sz="2400" b="1" dirty="0">
                <a:solidFill>
                  <a:srgbClr val="3333FF"/>
                </a:solidFill>
                <a:latin typeface="Comic Sans MS" pitchFamily="66" charset="0"/>
              </a:rPr>
              <a:t> de </a:t>
            </a:r>
            <a:r>
              <a:rPr lang="en-US" sz="2400" b="1" dirty="0" err="1">
                <a:solidFill>
                  <a:srgbClr val="3333FF"/>
                </a:solidFill>
                <a:latin typeface="Comic Sans MS" pitchFamily="66" charset="0"/>
              </a:rPr>
              <a:t>ligação</a:t>
            </a:r>
            <a:r>
              <a:rPr lang="en-US" sz="2400" b="1" dirty="0">
                <a:solidFill>
                  <a:srgbClr val="3333FF"/>
                </a:solidFill>
                <a:latin typeface="Comic Sans MS" pitchFamily="66" charset="0"/>
              </a:rPr>
              <a:t>.</a:t>
            </a:r>
          </a:p>
          <a:p>
            <a:pPr algn="just">
              <a:spcAft>
                <a:spcPts val="600"/>
              </a:spcAft>
              <a:buFontTx/>
              <a:buChar char="•"/>
              <a:defRPr/>
            </a:pPr>
            <a:r>
              <a:rPr lang="en-US" sz="1600" b="1" dirty="0" err="1">
                <a:latin typeface="Comic Sans MS" pitchFamily="66" charset="0"/>
              </a:rPr>
              <a:t>Considere</a:t>
            </a:r>
            <a:r>
              <a:rPr lang="en-US" sz="1600" b="1" dirty="0">
                <a:latin typeface="Comic Sans MS" pitchFamily="66" charset="0"/>
              </a:rPr>
              <a:t> o CCl</a:t>
            </a:r>
            <a:r>
              <a:rPr lang="en-US" sz="1600" b="1" baseline="-25000" dirty="0">
                <a:latin typeface="Comic Sans MS" pitchFamily="66" charset="0"/>
              </a:rPr>
              <a:t>4</a:t>
            </a:r>
            <a:r>
              <a:rPr lang="en-US" sz="1600" b="1" dirty="0">
                <a:latin typeface="Comic Sans MS" pitchFamily="66" charset="0"/>
              </a:rPr>
              <a:t>: no </a:t>
            </a:r>
            <a:r>
              <a:rPr lang="en-US" sz="1600" b="1" dirty="0" err="1">
                <a:latin typeface="Comic Sans MS" pitchFamily="66" charset="0"/>
              </a:rPr>
              <a:t>nosso</a:t>
            </a:r>
            <a:r>
              <a:rPr lang="en-US" sz="1600" b="1" dirty="0">
                <a:latin typeface="Comic Sans MS" pitchFamily="66" charset="0"/>
              </a:rPr>
              <a:t> </a:t>
            </a:r>
            <a:r>
              <a:rPr lang="en-US" sz="1600" b="1" dirty="0" err="1">
                <a:latin typeface="Comic Sans MS" pitchFamily="66" charset="0"/>
              </a:rPr>
              <a:t>modelo</a:t>
            </a:r>
            <a:r>
              <a:rPr lang="en-US" sz="1600" b="1" dirty="0">
                <a:latin typeface="Comic Sans MS" pitchFamily="66" charset="0"/>
              </a:rPr>
              <a:t> experimental, </a:t>
            </a:r>
            <a:r>
              <a:rPr lang="en-US" sz="1600" b="1" dirty="0" err="1">
                <a:latin typeface="Comic Sans MS" pitchFamily="66" charset="0"/>
              </a:rPr>
              <a:t>verificamos</a:t>
            </a:r>
            <a:r>
              <a:rPr lang="en-US" sz="1600" b="1" dirty="0">
                <a:latin typeface="Comic Sans MS" pitchFamily="66" charset="0"/>
              </a:rPr>
              <a:t> </a:t>
            </a:r>
            <a:r>
              <a:rPr lang="en-US" sz="1600" b="1" dirty="0" err="1">
                <a:latin typeface="Comic Sans MS" pitchFamily="66" charset="0"/>
              </a:rPr>
              <a:t>que</a:t>
            </a:r>
            <a:r>
              <a:rPr lang="en-US" sz="1600" b="1" dirty="0">
                <a:latin typeface="Comic Sans MS" pitchFamily="66" charset="0"/>
              </a:rPr>
              <a:t> </a:t>
            </a:r>
            <a:r>
              <a:rPr lang="en-US" sz="1600" b="1" dirty="0" err="1">
                <a:latin typeface="Comic Sans MS" pitchFamily="66" charset="0"/>
              </a:rPr>
              <a:t>todos</a:t>
            </a:r>
            <a:r>
              <a:rPr lang="en-US" sz="1600" b="1" dirty="0">
                <a:latin typeface="Comic Sans MS" pitchFamily="66" charset="0"/>
              </a:rPr>
              <a:t> </a:t>
            </a:r>
            <a:r>
              <a:rPr lang="en-US" sz="1600" b="1" dirty="0" err="1">
                <a:latin typeface="Comic Sans MS" pitchFamily="66" charset="0"/>
              </a:rPr>
              <a:t>os</a:t>
            </a:r>
            <a:r>
              <a:rPr lang="en-US" sz="1600" b="1" dirty="0">
                <a:latin typeface="Comic Sans MS" pitchFamily="66" charset="0"/>
              </a:rPr>
              <a:t> </a:t>
            </a:r>
            <a:r>
              <a:rPr lang="en-US" sz="1600" b="1" dirty="0" err="1">
                <a:latin typeface="Comic Sans MS" pitchFamily="66" charset="0"/>
              </a:rPr>
              <a:t>ângulos</a:t>
            </a:r>
            <a:r>
              <a:rPr lang="en-US" sz="1600" b="1" dirty="0">
                <a:latin typeface="Comic Sans MS" pitchFamily="66" charset="0"/>
              </a:rPr>
              <a:t> de </a:t>
            </a:r>
            <a:r>
              <a:rPr lang="en-US" sz="1600" b="1" dirty="0" err="1">
                <a:latin typeface="Comic Sans MS" pitchFamily="66" charset="0"/>
              </a:rPr>
              <a:t>ligação</a:t>
            </a:r>
            <a:r>
              <a:rPr lang="en-US" sz="1600" b="1" dirty="0">
                <a:latin typeface="Comic Sans MS" pitchFamily="66" charset="0"/>
              </a:rPr>
              <a:t> </a:t>
            </a:r>
            <a:r>
              <a:rPr lang="en-US" sz="1600" b="1" dirty="0" err="1">
                <a:latin typeface="Comic Sans MS" pitchFamily="66" charset="0"/>
              </a:rPr>
              <a:t>Cl</a:t>
            </a:r>
            <a:r>
              <a:rPr lang="en-US" sz="1600" b="1" dirty="0">
                <a:latin typeface="Comic Sans MS" pitchFamily="66" charset="0"/>
              </a:rPr>
              <a:t>-C-</a:t>
            </a:r>
            <a:r>
              <a:rPr lang="en-US" sz="1600" b="1" dirty="0" err="1">
                <a:latin typeface="Comic Sans MS" pitchFamily="66" charset="0"/>
              </a:rPr>
              <a:t>Cl</a:t>
            </a:r>
            <a:r>
              <a:rPr lang="en-US" sz="1600" b="1" dirty="0">
                <a:latin typeface="Comic Sans MS" pitchFamily="66" charset="0"/>
              </a:rPr>
              <a:t> </a:t>
            </a:r>
            <a:r>
              <a:rPr lang="en-US" sz="1600" b="1" dirty="0" err="1">
                <a:latin typeface="Comic Sans MS" pitchFamily="66" charset="0"/>
              </a:rPr>
              <a:t>são</a:t>
            </a:r>
            <a:r>
              <a:rPr lang="en-US" sz="1600" b="1" dirty="0">
                <a:latin typeface="Comic Sans MS" pitchFamily="66" charset="0"/>
              </a:rPr>
              <a:t> de 109,5</a:t>
            </a:r>
            <a:r>
              <a:rPr lang="en-US" sz="1600" b="1" dirty="0">
                <a:latin typeface="Comic Sans MS" pitchFamily="66" charset="0"/>
                <a:sym typeface="Symbol" pitchFamily="18" charset="2"/>
              </a:rPr>
              <a:t></a:t>
            </a:r>
            <a:r>
              <a:rPr lang="en-US" sz="1600" dirty="0">
                <a:latin typeface="Comic Sans MS" pitchFamily="66" charset="0"/>
              </a:rPr>
              <a:t>.</a:t>
            </a:r>
          </a:p>
          <a:p>
            <a:pPr marL="457200" lvl="2" algn="just">
              <a:spcAft>
                <a:spcPts val="600"/>
              </a:spcAft>
              <a:buFontTx/>
              <a:buChar char="•"/>
              <a:defRPr/>
            </a:pPr>
            <a:r>
              <a:rPr lang="en-US" sz="1600" dirty="0" err="1">
                <a:latin typeface="Comic Sans MS" pitchFamily="66" charset="0"/>
              </a:rPr>
              <a:t>Conseqüentemente</a:t>
            </a:r>
            <a:r>
              <a:rPr lang="en-US" sz="1600" dirty="0">
                <a:latin typeface="Comic Sans MS" pitchFamily="66" charset="0"/>
              </a:rPr>
              <a:t>, a </a:t>
            </a:r>
            <a:r>
              <a:rPr lang="en-US" sz="1600" dirty="0" err="1">
                <a:latin typeface="Comic Sans MS" pitchFamily="66" charset="0"/>
              </a:rPr>
              <a:t>molécula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não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pode</a:t>
            </a:r>
            <a:r>
              <a:rPr lang="en-US" sz="1600" dirty="0">
                <a:latin typeface="Comic Sans MS" pitchFamily="66" charset="0"/>
              </a:rPr>
              <a:t> ser </a:t>
            </a:r>
            <a:r>
              <a:rPr lang="en-US" sz="1600" dirty="0" err="1">
                <a:latin typeface="Comic Sans MS" pitchFamily="66" charset="0"/>
              </a:rPr>
              <a:t>plana</a:t>
            </a:r>
            <a:r>
              <a:rPr lang="en-US" sz="1600" dirty="0">
                <a:latin typeface="Comic Sans MS" pitchFamily="66" charset="0"/>
              </a:rPr>
              <a:t>.</a:t>
            </a:r>
          </a:p>
          <a:p>
            <a:pPr marL="457200" lvl="2" algn="just">
              <a:spcAft>
                <a:spcPts val="600"/>
              </a:spcAft>
              <a:buFontTx/>
              <a:buChar char="•"/>
              <a:defRPr/>
            </a:pPr>
            <a:r>
              <a:rPr lang="en-US" sz="1600" dirty="0" err="1">
                <a:latin typeface="Comic Sans MS" pitchFamily="66" charset="0"/>
              </a:rPr>
              <a:t>Todos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os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átomos</a:t>
            </a:r>
            <a:r>
              <a:rPr lang="en-US" sz="1600" dirty="0">
                <a:latin typeface="Comic Sans MS" pitchFamily="66" charset="0"/>
              </a:rPr>
              <a:t> de </a:t>
            </a:r>
            <a:r>
              <a:rPr lang="en-US" sz="1600" dirty="0" err="1">
                <a:latin typeface="Comic Sans MS" pitchFamily="66" charset="0"/>
              </a:rPr>
              <a:t>Cl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estão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localizados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nos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vértices</a:t>
            </a:r>
            <a:r>
              <a:rPr lang="en-US" sz="1600" dirty="0">
                <a:latin typeface="Comic Sans MS" pitchFamily="66" charset="0"/>
              </a:rPr>
              <a:t> de um </a:t>
            </a:r>
            <a:r>
              <a:rPr lang="en-US" sz="1600" dirty="0" err="1">
                <a:latin typeface="Comic Sans MS" pitchFamily="66" charset="0"/>
              </a:rPr>
              <a:t>tetraedro</a:t>
            </a:r>
            <a:r>
              <a:rPr lang="en-US" sz="1600" dirty="0">
                <a:latin typeface="Comic Sans MS" pitchFamily="66" charset="0"/>
              </a:rPr>
              <a:t> com o C no </a:t>
            </a:r>
            <a:r>
              <a:rPr lang="en-US" sz="1600" dirty="0" err="1">
                <a:latin typeface="Comic Sans MS" pitchFamily="66" charset="0"/>
              </a:rPr>
              <a:t>seu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centro</a:t>
            </a:r>
            <a:r>
              <a:rPr lang="en-US" sz="1600" dirty="0">
                <a:latin typeface="Comic Sans MS" pitchFamily="66" charset="0"/>
              </a:rPr>
              <a:t>.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DFE6668-1B63-4FD8-87B4-0F7EF9F73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9CEFB2C-5611-48BB-B69A-9901BF43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3730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5469923D-619E-4E19-A0E9-AB3C9AC7B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636" y="988022"/>
            <a:ext cx="3812526" cy="5820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89485A4C-DBA3-473E-9506-9350F773ECFF}"/>
              </a:ext>
            </a:extLst>
          </p:cNvPr>
          <p:cNvSpPr/>
          <p:nvPr/>
        </p:nvSpPr>
        <p:spPr>
          <a:xfrm>
            <a:off x="239640" y="1838980"/>
            <a:ext cx="3249637" cy="193899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endParaRPr lang="pt-BR" sz="2000" dirty="0">
              <a:latin typeface="Arial" panose="020B0604020202020204" pitchFamily="34" charset="0"/>
            </a:endParaRPr>
          </a:p>
          <a:p>
            <a:pPr algn="ctr"/>
            <a:r>
              <a:rPr lang="pt-BR" sz="2000" dirty="0">
                <a:latin typeface="Arial" panose="020B0604020202020204" pitchFamily="34" charset="0"/>
              </a:rPr>
              <a:t>Os átomos dos diversos </a:t>
            </a:r>
          </a:p>
          <a:p>
            <a:pPr algn="ctr"/>
            <a:r>
              <a:rPr lang="pt-BR" sz="2000" dirty="0">
                <a:latin typeface="Arial" panose="020B0604020202020204" pitchFamily="34" charset="0"/>
              </a:rPr>
              <a:t>elementos químicos </a:t>
            </a:r>
          </a:p>
          <a:p>
            <a:pPr algn="ctr"/>
            <a:r>
              <a:rPr lang="pt-BR" sz="2000" dirty="0">
                <a:latin typeface="Arial" panose="020B0604020202020204" pitchFamily="34" charset="0"/>
              </a:rPr>
              <a:t>apresentam diferentes </a:t>
            </a:r>
          </a:p>
          <a:p>
            <a:pPr algn="ctr"/>
            <a:r>
              <a:rPr lang="pt-BR" sz="2000" dirty="0">
                <a:latin typeface="Arial" panose="020B0604020202020204" pitchFamily="34" charset="0"/>
              </a:rPr>
              <a:t>tendências para atrair e-. </a:t>
            </a:r>
          </a:p>
          <a:p>
            <a:pPr algn="ctr"/>
            <a:endParaRPr lang="pt-BR" sz="2000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4057609-6ADE-436F-BC71-0CF8EB8D08C3}"/>
              </a:ext>
            </a:extLst>
          </p:cNvPr>
          <p:cNvSpPr/>
          <p:nvPr/>
        </p:nvSpPr>
        <p:spPr>
          <a:xfrm>
            <a:off x="2030885" y="178520"/>
            <a:ext cx="7656454" cy="846386"/>
          </a:xfrm>
          <a:prstGeom prst="rect">
            <a:avLst/>
          </a:prstGeom>
          <a:solidFill>
            <a:srgbClr val="FF3300"/>
          </a:solidFill>
        </p:spPr>
        <p:txBody>
          <a:bodyPr wrap="square">
            <a:spAutoFit/>
          </a:bodyPr>
          <a:lstStyle/>
          <a:p>
            <a:pPr algn="ctr"/>
            <a:endParaRPr lang="pt-BR" sz="900" b="0" i="0" u="none" strike="noStrike" baseline="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lang="pt-BR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POLARIDADE DE LIGAÇÕES </a:t>
            </a:r>
            <a:endParaRPr lang="pt-BR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DAC960C-AFD6-42D9-9955-45309D2CB424}"/>
              </a:ext>
            </a:extLst>
          </p:cNvPr>
          <p:cNvSpPr/>
          <p:nvPr/>
        </p:nvSpPr>
        <p:spPr>
          <a:xfrm>
            <a:off x="8675077" y="3966694"/>
            <a:ext cx="3069553" cy="2062103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/>
            <a:endParaRPr lang="pt-BR" sz="1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pt-BR" sz="1000" b="0" i="0" u="none" strike="noStrike" baseline="0" dirty="0">
              <a:latin typeface="Arial" panose="020B0604020202020204" pitchFamily="34" charset="0"/>
            </a:endParaRPr>
          </a:p>
          <a:p>
            <a:pPr algn="ctr"/>
            <a:r>
              <a:rPr lang="pt-BR" b="1" dirty="0">
                <a:latin typeface="Arial" panose="020B0604020202020204" pitchFamily="34" charset="0"/>
              </a:rPr>
              <a:t>Eletronegatividade: </a:t>
            </a:r>
            <a:endParaRPr lang="pt-BR" dirty="0">
              <a:latin typeface="Arial" panose="020B0604020202020204" pitchFamily="34" charset="0"/>
            </a:endParaRPr>
          </a:p>
          <a:p>
            <a:pPr algn="ctr"/>
            <a:r>
              <a:rPr lang="pt-BR" dirty="0">
                <a:latin typeface="Arial" panose="020B0604020202020204" pitchFamily="34" charset="0"/>
              </a:rPr>
              <a:t>tendência que o átomo de </a:t>
            </a:r>
          </a:p>
          <a:p>
            <a:pPr algn="ctr"/>
            <a:r>
              <a:rPr lang="pt-BR" dirty="0">
                <a:latin typeface="Arial" panose="020B0604020202020204" pitchFamily="34" charset="0"/>
              </a:rPr>
              <a:t>um determinado elemento </a:t>
            </a:r>
          </a:p>
          <a:p>
            <a:pPr algn="ctr"/>
            <a:r>
              <a:rPr lang="pt-BR" dirty="0">
                <a:latin typeface="Arial" panose="020B0604020202020204" pitchFamily="34" charset="0"/>
              </a:rPr>
              <a:t>apresenta para atrair </a:t>
            </a:r>
          </a:p>
          <a:p>
            <a:pPr algn="ctr"/>
            <a:r>
              <a:rPr lang="pt-BR" dirty="0">
                <a:latin typeface="Arial" panose="020B0604020202020204" pitchFamily="34" charset="0"/>
              </a:rPr>
              <a:t>elétrons, quando participa </a:t>
            </a:r>
          </a:p>
          <a:p>
            <a:pPr algn="ctr"/>
            <a:r>
              <a:rPr lang="pt-BR" dirty="0">
                <a:latin typeface="Arial" panose="020B0604020202020204" pitchFamily="34" charset="0"/>
              </a:rPr>
              <a:t>de uma ligação química. </a:t>
            </a:r>
            <a:endParaRPr lang="pt-BR" dirty="0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AA3CED24-7333-4AB3-BC31-861FB2B6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EEA6573-2B73-4CC4-BB25-0349554C8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1455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871A91B-10B7-488B-A7AA-CA4B62885A84}"/>
              </a:ext>
            </a:extLst>
          </p:cNvPr>
          <p:cNvSpPr/>
          <p:nvPr/>
        </p:nvSpPr>
        <p:spPr>
          <a:xfrm>
            <a:off x="554023" y="570703"/>
            <a:ext cx="3734651" cy="378541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200" dirty="0" err="1">
                <a:latin typeface="+mj-lt"/>
                <a:ea typeface="+mj-ea"/>
                <a:cs typeface="+mj-cs"/>
              </a:rPr>
              <a:t>Formas</a:t>
            </a:r>
            <a:r>
              <a:rPr lang="en-US" sz="3200" dirty="0">
                <a:latin typeface="+mj-lt"/>
                <a:ea typeface="+mj-ea"/>
                <a:cs typeface="+mj-cs"/>
              </a:rPr>
              <a:t> dos </a:t>
            </a:r>
            <a:r>
              <a:rPr lang="en-US" sz="3200" dirty="0" err="1">
                <a:latin typeface="+mj-lt"/>
                <a:ea typeface="+mj-ea"/>
                <a:cs typeface="+mj-cs"/>
              </a:rPr>
              <a:t>orbitais</a:t>
            </a:r>
            <a:r>
              <a:rPr lang="en-US" sz="3200" dirty="0"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latin typeface="+mj-lt"/>
                <a:ea typeface="+mj-ea"/>
                <a:cs typeface="+mj-cs"/>
              </a:rPr>
              <a:t>pré</a:t>
            </a:r>
            <a:r>
              <a:rPr lang="en-US" sz="3200" dirty="0">
                <a:latin typeface="+mj-lt"/>
                <a:ea typeface="+mj-ea"/>
                <a:cs typeface="+mj-cs"/>
              </a:rPr>
              <a:t> e </a:t>
            </a:r>
            <a:r>
              <a:rPr lang="en-US" sz="3200" dirty="0" err="1">
                <a:latin typeface="+mj-lt"/>
                <a:ea typeface="+mj-ea"/>
                <a:cs typeface="+mj-cs"/>
              </a:rPr>
              <a:t>pós</a:t>
            </a:r>
            <a:r>
              <a:rPr lang="en-US" sz="3200" dirty="0"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latin typeface="+mj-lt"/>
                <a:ea typeface="+mj-ea"/>
                <a:cs typeface="+mj-cs"/>
              </a:rPr>
              <a:t>hibridização</a:t>
            </a:r>
            <a:r>
              <a:rPr lang="en-US" sz="3200" dirty="0">
                <a:latin typeface="+mj-lt"/>
                <a:ea typeface="+mj-ea"/>
                <a:cs typeface="+mj-cs"/>
              </a:rPr>
              <a:t> sp3. A </a:t>
            </a:r>
            <a:r>
              <a:rPr lang="en-US" sz="3200" dirty="0" err="1">
                <a:latin typeface="+mj-lt"/>
                <a:ea typeface="+mj-ea"/>
                <a:cs typeface="+mj-cs"/>
              </a:rPr>
              <a:t>geometria</a:t>
            </a:r>
            <a:r>
              <a:rPr lang="en-US" sz="3200" dirty="0"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latin typeface="+mj-lt"/>
                <a:ea typeface="+mj-ea"/>
                <a:cs typeface="+mj-cs"/>
              </a:rPr>
              <a:t>associada</a:t>
            </a:r>
            <a:r>
              <a:rPr lang="en-US" sz="3200" dirty="0">
                <a:latin typeface="+mj-lt"/>
                <a:ea typeface="+mj-ea"/>
                <a:cs typeface="+mj-cs"/>
              </a:rPr>
              <a:t> a </a:t>
            </a:r>
            <a:r>
              <a:rPr lang="en-US" sz="3200" dirty="0" err="1">
                <a:latin typeface="+mj-lt"/>
                <a:ea typeface="+mj-ea"/>
                <a:cs typeface="+mj-cs"/>
              </a:rPr>
              <a:t>esses</a:t>
            </a:r>
            <a:r>
              <a:rPr lang="en-US" sz="3200" dirty="0"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latin typeface="+mj-lt"/>
                <a:ea typeface="+mj-ea"/>
                <a:cs typeface="+mj-cs"/>
              </a:rPr>
              <a:t>orbitais</a:t>
            </a:r>
            <a:r>
              <a:rPr lang="en-US" sz="3200" dirty="0"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latin typeface="+mj-lt"/>
                <a:ea typeface="+mj-ea"/>
                <a:cs typeface="+mj-cs"/>
              </a:rPr>
              <a:t>híbridos</a:t>
            </a:r>
            <a:r>
              <a:rPr lang="en-US" sz="3200" dirty="0">
                <a:latin typeface="+mj-lt"/>
                <a:ea typeface="+mj-ea"/>
                <a:cs typeface="+mj-cs"/>
              </a:rPr>
              <a:t> é </a:t>
            </a:r>
            <a:r>
              <a:rPr lang="en-US" sz="3200" dirty="0" err="1">
                <a:latin typeface="+mj-lt"/>
                <a:ea typeface="+mj-ea"/>
                <a:cs typeface="+mj-cs"/>
              </a:rPr>
              <a:t>tetraédrica</a:t>
            </a:r>
            <a:r>
              <a:rPr lang="en-US" sz="3200" dirty="0">
                <a:latin typeface="+mj-lt"/>
                <a:ea typeface="+mj-ea"/>
                <a:cs typeface="+mj-cs"/>
              </a:rPr>
              <a:t>, </a:t>
            </a:r>
            <a:r>
              <a:rPr lang="en-US" sz="3200" dirty="0" err="1">
                <a:latin typeface="+mj-lt"/>
                <a:ea typeface="+mj-ea"/>
                <a:cs typeface="+mj-cs"/>
              </a:rPr>
              <a:t>como</a:t>
            </a:r>
            <a:r>
              <a:rPr lang="en-US" sz="3200" dirty="0"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latin typeface="+mj-lt"/>
                <a:ea typeface="+mj-ea"/>
                <a:cs typeface="+mj-cs"/>
              </a:rPr>
              <a:t>previsto</a:t>
            </a:r>
            <a:r>
              <a:rPr lang="en-US" sz="3200" dirty="0">
                <a:latin typeface="+mj-lt"/>
                <a:ea typeface="+mj-ea"/>
                <a:cs typeface="+mj-cs"/>
              </a:rPr>
              <a:t> para a </a:t>
            </a:r>
            <a:r>
              <a:rPr lang="en-US" sz="3200" dirty="0" err="1">
                <a:latin typeface="+mj-lt"/>
                <a:ea typeface="+mj-ea"/>
                <a:cs typeface="+mj-cs"/>
              </a:rPr>
              <a:t>molécula</a:t>
            </a:r>
            <a:r>
              <a:rPr lang="en-US" sz="3200" dirty="0">
                <a:latin typeface="+mj-lt"/>
                <a:ea typeface="+mj-ea"/>
                <a:cs typeface="+mj-cs"/>
              </a:rPr>
              <a:t> de CH4.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EFD93A6-92EC-40B2-9A33-50B1FD062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915" y="6355080"/>
            <a:ext cx="3859795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6BDDC1-3B8A-4ED1-9384-28046DA7D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A4C54E1D-046B-434B-8B3E-C179D991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185D3E8-C80B-4634-A728-4DBEFE9CBF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0380" y="965595"/>
            <a:ext cx="4570712" cy="4773591"/>
          </a:xfrm>
          <a:prstGeom prst="rect">
            <a:avLst/>
          </a:prstGeom>
          <a:effectLst/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92B878B-6A0B-48BE-9930-F2B7B4B8D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FC0CD4BE-0303-48E4-994B-EB8D6948800C}" type="slidenum">
              <a:rPr lang="en-US" smtClean="0"/>
              <a:pPr defTabSz="914400"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62FCDA-81D0-4D28-B17F-CC6E32068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4450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E835806E-D008-4C92-964E-9AD4460A6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DEAFE5AD-78E0-4244-9D28-39D9C8C54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21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40DF49F-CC26-465A-A36B-915314212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40" t="31581" r="14037" b="8697"/>
          <a:stretch/>
        </p:blipFill>
        <p:spPr>
          <a:xfrm>
            <a:off x="731521" y="626054"/>
            <a:ext cx="9284676" cy="60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45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ChangeArrowheads="1"/>
          </p:cNvSpPr>
          <p:nvPr/>
        </p:nvSpPr>
        <p:spPr bwMode="auto">
          <a:xfrm>
            <a:off x="715618" y="41692"/>
            <a:ext cx="9832040" cy="81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endParaRPr lang="en-US" altLang="en-US" sz="2200" b="1" dirty="0">
              <a:latin typeface="Comic Sans MS" pitchFamily="66" charset="0"/>
            </a:endParaRP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n-US" altLang="en-US" sz="2200" b="1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itchFamily="66" charset="0"/>
              </a:rPr>
              <a:t>Existem</a:t>
            </a:r>
            <a:r>
              <a:rPr lang="en-US" altLang="en-US" sz="22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itchFamily="66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itchFamily="66" charset="0"/>
              </a:rPr>
              <a:t>cinco</a:t>
            </a:r>
            <a:r>
              <a:rPr lang="en-US" altLang="en-US" sz="22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itchFamily="66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itchFamily="66" charset="0"/>
              </a:rPr>
              <a:t>geometrias</a:t>
            </a:r>
            <a:r>
              <a:rPr lang="en-US" altLang="en-US" sz="22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itchFamily="66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itchFamily="66" charset="0"/>
              </a:rPr>
              <a:t>fundamentais</a:t>
            </a:r>
            <a:r>
              <a:rPr lang="en-US" altLang="en-US" sz="22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itchFamily="66" charset="0"/>
              </a:rPr>
              <a:t> para a forma molecular</a:t>
            </a:r>
            <a:r>
              <a:rPr lang="en-US" altLang="en-US" sz="2200" b="1" dirty="0">
                <a:latin typeface="Comic Sans MS" pitchFamily="66" charset="0"/>
              </a:rPr>
              <a:t>:</a:t>
            </a:r>
          </a:p>
        </p:txBody>
      </p:sp>
      <p:pic>
        <p:nvPicPr>
          <p:cNvPr id="51203" name="Picture 2" descr="F:\PUBLISH\Pearson_Slides\Brown\fig cap01\cap090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263" y="1514130"/>
            <a:ext cx="7058025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275DC26F-C593-43F0-830D-D93DFB1D1E80}"/>
              </a:ext>
            </a:extLst>
          </p:cNvPr>
          <p:cNvSpPr/>
          <p:nvPr/>
        </p:nvSpPr>
        <p:spPr>
          <a:xfrm>
            <a:off x="742122" y="2160105"/>
            <a:ext cx="1569141" cy="715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03 átomos 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0830191C-2426-44E2-83F0-03D504BE7637}"/>
              </a:ext>
            </a:extLst>
          </p:cNvPr>
          <p:cNvSpPr/>
          <p:nvPr/>
        </p:nvSpPr>
        <p:spPr>
          <a:xfrm>
            <a:off x="5194317" y="904460"/>
            <a:ext cx="1656523" cy="715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04 átomos 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0A2B956A-B28F-4AA0-8A95-F17D3F25BA81}"/>
              </a:ext>
            </a:extLst>
          </p:cNvPr>
          <p:cNvSpPr/>
          <p:nvPr/>
        </p:nvSpPr>
        <p:spPr>
          <a:xfrm>
            <a:off x="9766853" y="2160105"/>
            <a:ext cx="1683026" cy="715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05 átomos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7A4BCEFA-A62F-4F6F-AA86-5A3080B337F1}"/>
              </a:ext>
            </a:extLst>
          </p:cNvPr>
          <p:cNvSpPr/>
          <p:nvPr/>
        </p:nvSpPr>
        <p:spPr>
          <a:xfrm>
            <a:off x="9369288" y="5029062"/>
            <a:ext cx="1683026" cy="715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07 átomos 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E05FDCE6-6EA7-4E28-B7EC-92EC26607345}"/>
              </a:ext>
            </a:extLst>
          </p:cNvPr>
          <p:cNvSpPr/>
          <p:nvPr/>
        </p:nvSpPr>
        <p:spPr>
          <a:xfrm>
            <a:off x="742122" y="5343870"/>
            <a:ext cx="1736035" cy="715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06 átomos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D06B432-BB7E-402C-89B8-44F44B98B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414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PUBLISH\Pearson_Slides\Brown\fig cap01\cap09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547" y="1411287"/>
            <a:ext cx="5718175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6"/>
          <p:cNvSpPr>
            <a:spLocks noChangeArrowheads="1"/>
          </p:cNvSpPr>
          <p:nvPr/>
        </p:nvSpPr>
        <p:spPr bwMode="auto">
          <a:xfrm>
            <a:off x="172278" y="188912"/>
            <a:ext cx="7871792" cy="361446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txBody>
          <a:bodyPr/>
          <a:lstStyle/>
          <a:p>
            <a:pPr algn="just">
              <a:spcAft>
                <a:spcPts val="1200"/>
              </a:spcAft>
            </a:pPr>
            <a:r>
              <a:rPr lang="en-US" sz="2200" dirty="0">
                <a:solidFill>
                  <a:srgbClr val="3333FF"/>
                </a:solidFill>
                <a:latin typeface="Comic Sans MS" pitchFamily="66" charset="0"/>
              </a:rPr>
              <a:t>Para </a:t>
            </a:r>
            <a:r>
              <a:rPr lang="en-US" sz="2200" dirty="0" err="1">
                <a:solidFill>
                  <a:srgbClr val="3333FF"/>
                </a:solidFill>
                <a:latin typeface="Comic Sans MS" pitchFamily="66" charset="0"/>
              </a:rPr>
              <a:t>prevermos</a:t>
            </a:r>
            <a:r>
              <a:rPr lang="en-US" sz="2200" dirty="0">
                <a:solidFill>
                  <a:srgbClr val="3333FF"/>
                </a:solidFill>
                <a:latin typeface="Comic Sans MS" pitchFamily="66" charset="0"/>
              </a:rPr>
              <a:t> a forma de </a:t>
            </a:r>
            <a:r>
              <a:rPr lang="en-US" sz="2200" dirty="0" err="1">
                <a:solidFill>
                  <a:srgbClr val="3333FF"/>
                </a:solidFill>
                <a:latin typeface="Comic Sans MS" pitchFamily="66" charset="0"/>
              </a:rPr>
              <a:t>uma</a:t>
            </a:r>
            <a:r>
              <a:rPr lang="en-US" sz="2200" dirty="0">
                <a:solidFill>
                  <a:srgbClr val="3333FF"/>
                </a:solidFill>
                <a:latin typeface="Comic Sans MS" pitchFamily="66" charset="0"/>
              </a:rPr>
              <a:t> </a:t>
            </a:r>
            <a:r>
              <a:rPr lang="en-US" sz="2200" dirty="0" err="1">
                <a:solidFill>
                  <a:srgbClr val="3333FF"/>
                </a:solidFill>
                <a:latin typeface="Comic Sans MS" pitchFamily="66" charset="0"/>
              </a:rPr>
              <a:t>molecula</a:t>
            </a:r>
            <a:r>
              <a:rPr lang="en-US" sz="2200" dirty="0">
                <a:solidFill>
                  <a:srgbClr val="3333FF"/>
                </a:solidFill>
                <a:latin typeface="Comic Sans MS" pitchFamily="66" charset="0"/>
              </a:rPr>
              <a:t>, </a:t>
            </a:r>
            <a:r>
              <a:rPr lang="en-US" sz="2200" dirty="0" err="1">
                <a:solidFill>
                  <a:srgbClr val="3333FF"/>
                </a:solidFill>
                <a:latin typeface="Comic Sans MS" pitchFamily="66" charset="0"/>
              </a:rPr>
              <a:t>supomos</a:t>
            </a:r>
            <a:r>
              <a:rPr lang="en-US" sz="2200" dirty="0">
                <a:solidFill>
                  <a:srgbClr val="3333FF"/>
                </a:solidFill>
                <a:latin typeface="Comic Sans MS" pitchFamily="66" charset="0"/>
              </a:rPr>
              <a:t> que </a:t>
            </a:r>
            <a:r>
              <a:rPr lang="en-US" sz="2200" dirty="0" err="1">
                <a:solidFill>
                  <a:srgbClr val="3333FF"/>
                </a:solidFill>
                <a:latin typeface="Comic Sans MS" pitchFamily="66" charset="0"/>
              </a:rPr>
              <a:t>os</a:t>
            </a:r>
            <a:r>
              <a:rPr lang="en-US" sz="2200" dirty="0">
                <a:solidFill>
                  <a:srgbClr val="3333FF"/>
                </a:solidFill>
                <a:latin typeface="Comic Sans MS" pitchFamily="66" charset="0"/>
              </a:rPr>
              <a:t> </a:t>
            </a:r>
            <a:r>
              <a:rPr lang="en-US" sz="2200" dirty="0" err="1">
                <a:solidFill>
                  <a:srgbClr val="3333FF"/>
                </a:solidFill>
                <a:latin typeface="Comic Sans MS" pitchFamily="66" charset="0"/>
              </a:rPr>
              <a:t>elétrons</a:t>
            </a:r>
            <a:r>
              <a:rPr lang="en-US" sz="2200" dirty="0">
                <a:solidFill>
                  <a:srgbClr val="3333FF"/>
                </a:solidFill>
                <a:latin typeface="Comic Sans MS" pitchFamily="66" charset="0"/>
              </a:rPr>
              <a:t> de </a:t>
            </a:r>
            <a:r>
              <a:rPr lang="en-US" sz="2200" dirty="0" err="1">
                <a:solidFill>
                  <a:srgbClr val="3333FF"/>
                </a:solidFill>
                <a:latin typeface="Comic Sans MS" pitchFamily="66" charset="0"/>
              </a:rPr>
              <a:t>valência</a:t>
            </a:r>
            <a:r>
              <a:rPr lang="en-US" sz="2200" dirty="0">
                <a:solidFill>
                  <a:srgbClr val="3333FF"/>
                </a:solidFill>
                <a:latin typeface="Comic Sans MS" pitchFamily="66" charset="0"/>
              </a:rPr>
              <a:t> se </a:t>
            </a:r>
            <a:r>
              <a:rPr lang="en-US" sz="2200" dirty="0" err="1">
                <a:solidFill>
                  <a:srgbClr val="FF0000"/>
                </a:solidFill>
                <a:latin typeface="Comic Sans MS" pitchFamily="66" charset="0"/>
              </a:rPr>
              <a:t>repelem</a:t>
            </a:r>
            <a:r>
              <a:rPr lang="en-US" sz="2200" dirty="0">
                <a:solidFill>
                  <a:srgbClr val="3333FF"/>
                </a:solidFill>
                <a:latin typeface="Comic Sans MS" pitchFamily="66" charset="0"/>
              </a:rPr>
              <a:t> e, </a:t>
            </a:r>
            <a:r>
              <a:rPr lang="en-US" sz="2200" dirty="0" err="1">
                <a:solidFill>
                  <a:srgbClr val="3333FF"/>
                </a:solidFill>
                <a:latin typeface="Comic Sans MS" pitchFamily="66" charset="0"/>
              </a:rPr>
              <a:t>conseqüentemente</a:t>
            </a:r>
            <a:r>
              <a:rPr lang="en-US" sz="2200" dirty="0">
                <a:solidFill>
                  <a:srgbClr val="3333FF"/>
                </a:solidFill>
                <a:latin typeface="Comic Sans MS" pitchFamily="66" charset="0"/>
              </a:rPr>
              <a:t>, a </a:t>
            </a:r>
            <a:r>
              <a:rPr lang="en-US" sz="2200" dirty="0" err="1">
                <a:solidFill>
                  <a:srgbClr val="3333FF"/>
                </a:solidFill>
                <a:latin typeface="Comic Sans MS" pitchFamily="66" charset="0"/>
              </a:rPr>
              <a:t>molécula</a:t>
            </a:r>
            <a:r>
              <a:rPr lang="en-US" sz="2200" dirty="0">
                <a:solidFill>
                  <a:srgbClr val="3333FF"/>
                </a:solidFill>
                <a:latin typeface="Comic Sans MS" pitchFamily="66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Comic Sans MS" pitchFamily="66" charset="0"/>
              </a:rPr>
              <a:t>assume </a:t>
            </a:r>
            <a:r>
              <a:rPr lang="en-US" sz="2200" u="sng" dirty="0" err="1">
                <a:solidFill>
                  <a:srgbClr val="FF0000"/>
                </a:solidFill>
                <a:latin typeface="Comic Sans MS" pitchFamily="66" charset="0"/>
              </a:rPr>
              <a:t>qualquer</a:t>
            </a:r>
            <a:r>
              <a:rPr lang="en-US" sz="2200" u="sng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200" u="sng" dirty="0" err="1">
                <a:solidFill>
                  <a:srgbClr val="FF0000"/>
                </a:solidFill>
                <a:latin typeface="Comic Sans MS" pitchFamily="66" charset="0"/>
              </a:rPr>
              <a:t>geometria</a:t>
            </a:r>
            <a:r>
              <a:rPr lang="en-US" sz="2200" u="sng" dirty="0">
                <a:solidFill>
                  <a:srgbClr val="FF0000"/>
                </a:solidFill>
                <a:latin typeface="Comic Sans MS" pitchFamily="66" charset="0"/>
              </a:rPr>
              <a:t> 3D que minimize </a:t>
            </a:r>
            <a:r>
              <a:rPr lang="en-US" sz="2200" u="sng" dirty="0" err="1">
                <a:solidFill>
                  <a:srgbClr val="FF0000"/>
                </a:solidFill>
                <a:latin typeface="Comic Sans MS" pitchFamily="66" charset="0"/>
              </a:rPr>
              <a:t>essa</a:t>
            </a:r>
            <a:r>
              <a:rPr lang="en-US" sz="2200" u="sng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200" u="sng" dirty="0" err="1">
                <a:solidFill>
                  <a:srgbClr val="FF0000"/>
                </a:solidFill>
                <a:latin typeface="Comic Sans MS" pitchFamily="66" charset="0"/>
              </a:rPr>
              <a:t>repulsão</a:t>
            </a:r>
            <a:r>
              <a:rPr lang="en-US" sz="2200" dirty="0">
                <a:latin typeface="Comic Sans MS" pitchFamily="66" charset="0"/>
              </a:rPr>
              <a:t>.</a:t>
            </a:r>
          </a:p>
          <a:p>
            <a:pPr>
              <a:spcAft>
                <a:spcPts val="1200"/>
              </a:spcAft>
            </a:pPr>
            <a:endParaRPr lang="en-US" sz="2200" dirty="0">
              <a:latin typeface="Comic Sans MS" pitchFamily="66" charset="0"/>
            </a:endParaRPr>
          </a:p>
          <a:p>
            <a:pPr algn="just">
              <a:spcAft>
                <a:spcPts val="1200"/>
              </a:spcAft>
              <a:buFontTx/>
              <a:buChar char="•"/>
            </a:pPr>
            <a:r>
              <a:rPr lang="en-US" sz="2200" dirty="0" err="1">
                <a:solidFill>
                  <a:schemeClr val="bg1"/>
                </a:solidFill>
                <a:latin typeface="Comic Sans MS" pitchFamily="66" charset="0"/>
              </a:rPr>
              <a:t>Denominamos</a:t>
            </a:r>
            <a:r>
              <a:rPr lang="en-US" sz="22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omic Sans MS" pitchFamily="66" charset="0"/>
              </a:rPr>
              <a:t>este</a:t>
            </a:r>
            <a:r>
              <a:rPr lang="en-US" sz="22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omic Sans MS" pitchFamily="66" charset="0"/>
              </a:rPr>
              <a:t>processo</a:t>
            </a:r>
            <a:r>
              <a:rPr lang="en-US" sz="2200" dirty="0">
                <a:solidFill>
                  <a:schemeClr val="bg1"/>
                </a:solidFill>
                <a:latin typeface="Comic Sans MS" pitchFamily="66" charset="0"/>
              </a:rPr>
              <a:t> de </a:t>
            </a:r>
            <a:r>
              <a:rPr lang="en-US" sz="2200" dirty="0" err="1">
                <a:solidFill>
                  <a:schemeClr val="bg1"/>
                </a:solidFill>
                <a:latin typeface="Comic Sans MS" pitchFamily="66" charset="0"/>
              </a:rPr>
              <a:t>teoria</a:t>
            </a:r>
            <a:r>
              <a:rPr lang="en-US" sz="2200" dirty="0">
                <a:solidFill>
                  <a:schemeClr val="bg1"/>
                </a:solidFill>
                <a:latin typeface="Comic Sans MS" pitchFamily="66" charset="0"/>
              </a:rPr>
              <a:t> de  </a:t>
            </a:r>
            <a:r>
              <a:rPr lang="en-US" sz="2200" b="1" dirty="0" err="1">
                <a:solidFill>
                  <a:srgbClr val="FF0000"/>
                </a:solidFill>
                <a:latin typeface="Comic Sans MS" pitchFamily="66" charset="0"/>
              </a:rPr>
              <a:t>R</a:t>
            </a:r>
            <a:r>
              <a:rPr lang="en-US" sz="2200" dirty="0" err="1">
                <a:solidFill>
                  <a:schemeClr val="bg1"/>
                </a:solidFill>
                <a:latin typeface="Comic Sans MS" pitchFamily="66" charset="0"/>
              </a:rPr>
              <a:t>epulsão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Comic Sans MS" pitchFamily="66" charset="0"/>
              </a:rPr>
              <a:t>do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en-US" sz="2200" dirty="0">
                <a:solidFill>
                  <a:schemeClr val="bg1"/>
                </a:solidFill>
                <a:latin typeface="Comic Sans MS" pitchFamily="66" charset="0"/>
              </a:rPr>
              <a:t>ar de </a:t>
            </a:r>
            <a:r>
              <a:rPr lang="en-US" sz="2200" b="1" dirty="0" err="1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US" sz="2200" dirty="0" err="1">
                <a:solidFill>
                  <a:schemeClr val="bg1"/>
                </a:solidFill>
                <a:latin typeface="Comic Sans MS" pitchFamily="66" charset="0"/>
              </a:rPr>
              <a:t>létrons</a:t>
            </a:r>
            <a:r>
              <a:rPr lang="en-US" sz="2200" dirty="0">
                <a:solidFill>
                  <a:schemeClr val="bg1"/>
                </a:solidFill>
                <a:latin typeface="Comic Sans MS" pitchFamily="66" charset="0"/>
              </a:rPr>
              <a:t> no </a:t>
            </a:r>
            <a:r>
              <a:rPr lang="en-US" sz="2200" b="1" dirty="0" err="1">
                <a:solidFill>
                  <a:srgbClr val="FF0000"/>
                </a:solidFill>
                <a:latin typeface="Comic Sans MS" pitchFamily="66" charset="0"/>
              </a:rPr>
              <a:t>N</a:t>
            </a:r>
            <a:r>
              <a:rPr lang="en-US" sz="2200" dirty="0" err="1">
                <a:solidFill>
                  <a:schemeClr val="bg1"/>
                </a:solidFill>
                <a:latin typeface="Comic Sans MS" pitchFamily="66" charset="0"/>
              </a:rPr>
              <a:t>ível</a:t>
            </a:r>
            <a:r>
              <a:rPr lang="en-US" sz="2200" dirty="0">
                <a:solidFill>
                  <a:schemeClr val="bg1"/>
                </a:solidFill>
                <a:latin typeface="Comic Sans MS" pitchFamily="66" charset="0"/>
              </a:rPr>
              <a:t> de </a:t>
            </a:r>
            <a:r>
              <a:rPr lang="en-US" sz="2200" b="1" dirty="0" err="1">
                <a:solidFill>
                  <a:srgbClr val="FF0000"/>
                </a:solidFill>
                <a:latin typeface="Comic Sans MS" pitchFamily="66" charset="0"/>
              </a:rPr>
              <a:t>V</a:t>
            </a:r>
            <a:r>
              <a:rPr lang="en-US" sz="2200" dirty="0" err="1">
                <a:solidFill>
                  <a:schemeClr val="bg1"/>
                </a:solidFill>
                <a:latin typeface="Comic Sans MS" pitchFamily="66" charset="0"/>
              </a:rPr>
              <a:t>alência</a:t>
            </a:r>
            <a:r>
              <a:rPr lang="en-US" sz="2200" dirty="0">
                <a:solidFill>
                  <a:schemeClr val="bg1"/>
                </a:solidFill>
                <a:latin typeface="Comic Sans MS" pitchFamily="66" charset="0"/>
              </a:rPr>
              <a:t> (</a:t>
            </a:r>
            <a:r>
              <a:rPr lang="en-US" sz="2200" b="1" dirty="0">
                <a:solidFill>
                  <a:srgbClr val="FF0000"/>
                </a:solidFill>
                <a:latin typeface="Comic Sans MS" pitchFamily="66" charset="0"/>
              </a:rPr>
              <a:t>RPENV</a:t>
            </a:r>
            <a:r>
              <a:rPr lang="en-US" sz="2200" dirty="0">
                <a:solidFill>
                  <a:schemeClr val="bg1"/>
                </a:solidFill>
                <a:latin typeface="Comic Sans MS" pitchFamily="66" charset="0"/>
              </a:rPr>
              <a:t>).</a:t>
            </a:r>
          </a:p>
          <a:p>
            <a:pPr algn="just">
              <a:spcAft>
                <a:spcPts val="1200"/>
              </a:spcAft>
              <a:buFontTx/>
              <a:buChar char="•"/>
            </a:pPr>
            <a:r>
              <a:rPr lang="en-US" sz="2200" dirty="0" err="1">
                <a:solidFill>
                  <a:schemeClr val="bg1"/>
                </a:solidFill>
                <a:latin typeface="Comic Sans MS" pitchFamily="66" charset="0"/>
              </a:rPr>
              <a:t>Existem</a:t>
            </a:r>
            <a:r>
              <a:rPr lang="en-US" sz="22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omic Sans MS" pitchFamily="66" charset="0"/>
              </a:rPr>
              <a:t>formas</a:t>
            </a:r>
            <a:r>
              <a:rPr lang="en-US" sz="2200" dirty="0">
                <a:solidFill>
                  <a:schemeClr val="bg1"/>
                </a:solidFill>
                <a:latin typeface="Comic Sans MS" pitchFamily="66" charset="0"/>
              </a:rPr>
              <a:t> simples para as </a:t>
            </a:r>
            <a:r>
              <a:rPr lang="en-US" sz="2200" dirty="0" err="1">
                <a:solidFill>
                  <a:schemeClr val="bg1"/>
                </a:solidFill>
                <a:latin typeface="Comic Sans MS" pitchFamily="66" charset="0"/>
              </a:rPr>
              <a:t>moléculas</a:t>
            </a:r>
            <a:r>
              <a:rPr lang="en-US" sz="2200" dirty="0">
                <a:solidFill>
                  <a:schemeClr val="bg1"/>
                </a:solidFill>
                <a:latin typeface="Comic Sans MS" pitchFamily="66" charset="0"/>
              </a:rPr>
              <a:t> AB</a:t>
            </a:r>
            <a:r>
              <a:rPr lang="en-US" sz="2200" baseline="-25000" dirty="0">
                <a:solidFill>
                  <a:schemeClr val="bg1"/>
                </a:solidFill>
                <a:latin typeface="Comic Sans MS" pitchFamily="66" charset="0"/>
              </a:rPr>
              <a:t>2</a:t>
            </a:r>
            <a:r>
              <a:rPr lang="en-US" sz="2200" dirty="0">
                <a:solidFill>
                  <a:schemeClr val="bg1"/>
                </a:solidFill>
                <a:latin typeface="Comic Sans MS" pitchFamily="66" charset="0"/>
              </a:rPr>
              <a:t> e AB</a:t>
            </a:r>
            <a:r>
              <a:rPr lang="en-US" sz="2200" baseline="-25000" dirty="0">
                <a:solidFill>
                  <a:schemeClr val="bg1"/>
                </a:solidFill>
                <a:latin typeface="Comic Sans MS" pitchFamily="66" charset="0"/>
              </a:rPr>
              <a:t>3</a:t>
            </a:r>
            <a:r>
              <a:rPr lang="en-US" sz="2200" dirty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2D2831C-D5E6-4709-B307-992001D47404}"/>
              </a:ext>
            </a:extLst>
          </p:cNvPr>
          <p:cNvSpPr/>
          <p:nvPr/>
        </p:nvSpPr>
        <p:spPr>
          <a:xfrm>
            <a:off x="1113182" y="4608426"/>
            <a:ext cx="3405809" cy="1444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MOLÉCULAS DIATOMICAS SÃO LINEARES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611A1E0-041D-4606-81FC-48FF685D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2B1AD2C-E385-429F-970D-97DAD8A4B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8278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F22A24-29BE-4DD3-A85F-EF665187A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378" y="1340278"/>
            <a:ext cx="10649243" cy="3583414"/>
          </a:xfrm>
          <a:solidFill>
            <a:srgbClr val="0000CC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acordo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com a Teoria de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repulsão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dos pares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eletrônicos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da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camada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valência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OS PARES DE ELÉTRONS EM TORNO DE </a:t>
            </a:r>
            <a:r>
              <a:rPr lang="en-US" sz="32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UM ÁTOMO CENTRAL 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 </a:t>
            </a:r>
            <a:r>
              <a:rPr lang="en-US" sz="32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REPELEM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SE </a:t>
            </a:r>
            <a:r>
              <a:rPr lang="en-US" sz="32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ORIENTAM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PARA O MAIOR AFASTAMENTO ANGULAR POSSIVEL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EB1CCB7-4B1E-4C41-B954-2F0008846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D8192E0-01C1-448F-950F-83BCA9460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861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D67F95E-6A91-4998-982D-611E29116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34465"/>
            <a:ext cx="10905066" cy="4989069"/>
          </a:xfrm>
          <a:prstGeom prst="rect">
            <a:avLst/>
          </a:prstGeom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E7F40AFA-9E65-41FC-8702-D4A289B28B42}"/>
              </a:ext>
            </a:extLst>
          </p:cNvPr>
          <p:cNvCxnSpPr/>
          <p:nvPr/>
        </p:nvCxnSpPr>
        <p:spPr>
          <a:xfrm flipH="1">
            <a:off x="9942596" y="697676"/>
            <a:ext cx="407963" cy="10832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2A02E5F4-98FB-481D-9D8C-8A7B44F51CF2}"/>
              </a:ext>
            </a:extLst>
          </p:cNvPr>
          <p:cNvCxnSpPr/>
          <p:nvPr/>
        </p:nvCxnSpPr>
        <p:spPr>
          <a:xfrm flipH="1">
            <a:off x="1163031" y="156070"/>
            <a:ext cx="407963" cy="10832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1A882A9-CE61-4BA5-9EB6-0F0029E86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9FAAC9-7D8C-485D-8640-85853F00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7486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10A49F6-8FA5-43D1-ABDF-B58EA60C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2149BD9-E541-48D0-9F7E-1318D9E2B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26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F10AFFC-290B-4408-9D2A-456EDBEB2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331" y="157831"/>
            <a:ext cx="5331930" cy="6501387"/>
          </a:xfrm>
          <a:prstGeom prst="rect">
            <a:avLst/>
          </a:prstGeom>
        </p:spPr>
      </p:pic>
      <p:sp>
        <p:nvSpPr>
          <p:cNvPr id="8" name="Seta: para a Esquerda 7">
            <a:extLst>
              <a:ext uri="{FF2B5EF4-FFF2-40B4-BE49-F238E27FC236}">
                <a16:creationId xmlns:a16="http://schemas.microsoft.com/office/drawing/2014/main" id="{3E42CBC7-EBAB-482A-9050-FC18CFB13BCF}"/>
              </a:ext>
            </a:extLst>
          </p:cNvPr>
          <p:cNvSpPr/>
          <p:nvPr/>
        </p:nvSpPr>
        <p:spPr>
          <a:xfrm>
            <a:off x="5427449" y="1969885"/>
            <a:ext cx="3591951" cy="742122"/>
          </a:xfrm>
          <a:prstGeom prst="leftArrow">
            <a:avLst/>
          </a:prstGeom>
          <a:solidFill>
            <a:srgbClr val="FFFF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479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84FB299-5D96-4DED-B540-687600988B84}"/>
              </a:ext>
            </a:extLst>
          </p:cNvPr>
          <p:cNvSpPr/>
          <p:nvPr/>
        </p:nvSpPr>
        <p:spPr>
          <a:xfrm>
            <a:off x="532227" y="63441"/>
            <a:ext cx="11127545" cy="1015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Passos para determinação da geometria molecular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Fórmula → Estrutura de Lewis → Geometria → Polaridade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B359062-09A7-4D95-A789-C5C3BAAE2AC2}"/>
              </a:ext>
            </a:extLst>
          </p:cNvPr>
          <p:cNvSpPr txBox="1"/>
          <p:nvPr/>
        </p:nvSpPr>
        <p:spPr>
          <a:xfrm>
            <a:off x="781878" y="3657600"/>
            <a:ext cx="168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NH</a:t>
            </a:r>
            <a:r>
              <a:rPr lang="pt-BR" sz="3600" b="1" baseline="-25000" dirty="0"/>
              <a:t>3</a:t>
            </a:r>
          </a:p>
        </p:txBody>
      </p:sp>
      <p:pic>
        <p:nvPicPr>
          <p:cNvPr id="3074" name="Picture 2" descr="Geometria Molecular – Química Acadêmica">
            <a:extLst>
              <a:ext uri="{FF2B5EF4-FFF2-40B4-BE49-F238E27FC236}">
                <a16:creationId xmlns:a16="http://schemas.microsoft.com/office/drawing/2014/main" id="{01F8B0E4-50A7-4D1F-941F-450DB3E13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377" y="1121576"/>
            <a:ext cx="4445463" cy="445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laridade das Moléculas - Química | Manual do Enem">
            <a:extLst>
              <a:ext uri="{FF2B5EF4-FFF2-40B4-BE49-F238E27FC236}">
                <a16:creationId xmlns:a16="http://schemas.microsoft.com/office/drawing/2014/main" id="{CC15CC6E-EE25-4816-80AC-415DE452A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66" y="5341965"/>
            <a:ext cx="8855918" cy="134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C8951F2-F656-4F28-828C-F10F289E0096}"/>
              </a:ext>
            </a:extLst>
          </p:cNvPr>
          <p:cNvSpPr/>
          <p:nvPr/>
        </p:nvSpPr>
        <p:spPr>
          <a:xfrm>
            <a:off x="10161359" y="5141843"/>
            <a:ext cx="1626551" cy="1438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Nem sempre resultam em MOLÉCULAS POLARES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C01F0BF-CA60-4A73-B974-8B095B6B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8F70F2-02B3-49AB-80C5-062B7342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68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F6E0556-C5E2-4D1C-B72C-FE3E3038073F}"/>
              </a:ext>
            </a:extLst>
          </p:cNvPr>
          <p:cNvSpPr/>
          <p:nvPr/>
        </p:nvSpPr>
        <p:spPr>
          <a:xfrm>
            <a:off x="700733" y="149911"/>
            <a:ext cx="10384608" cy="126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LIGAÇÕES COVALENTES &amp; POLARIDADE DAS MOLÉCULAS</a:t>
            </a:r>
          </a:p>
          <a:p>
            <a:pPr algn="ctr"/>
            <a:r>
              <a:rPr lang="pt-BR" sz="2400" b="1" dirty="0"/>
              <a:t>ÂNGULOS DE LIGAÇÃO </a:t>
            </a:r>
          </a:p>
        </p:txBody>
      </p:sp>
      <p:pic>
        <p:nvPicPr>
          <p:cNvPr id="2050" name="Picture 2" descr="Polaridade das Ligações Químicas - Engquimicasantossp">
            <a:extLst>
              <a:ext uri="{FF2B5EF4-FFF2-40B4-BE49-F238E27FC236}">
                <a16:creationId xmlns:a16="http://schemas.microsoft.com/office/drawing/2014/main" id="{FDBBBFD4-067B-4F9B-8C2A-A6151874B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79" y="1590262"/>
            <a:ext cx="9077242" cy="48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85180E2-2837-434C-986C-4958A956C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1E10258-8387-40A9-9071-E1839DFB3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7631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5657CCA-ABCB-49A8-BE7C-B93741DB4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82" y="563379"/>
            <a:ext cx="8091166" cy="5731242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D16DBC0-1EDA-439A-B13C-EDCEFF71FC87}"/>
              </a:ext>
            </a:extLst>
          </p:cNvPr>
          <p:cNvSpPr/>
          <p:nvPr/>
        </p:nvSpPr>
        <p:spPr>
          <a:xfrm>
            <a:off x="9678572" y="1758462"/>
            <a:ext cx="2129115" cy="2616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Momento dipolo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DDC8643-F1A7-490F-BF83-2D2840035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F36BBEB-79AB-43C6-BD64-5A13F2BB2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0947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DD7232B-1250-4545-A47C-A9C00B2B8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36" b="10000"/>
          <a:stretch/>
        </p:blipFill>
        <p:spPr>
          <a:xfrm>
            <a:off x="1601372" y="1786596"/>
            <a:ext cx="8989256" cy="475739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1DC6FD8-BEC2-46B5-A829-8D0125DF87CA}"/>
              </a:ext>
            </a:extLst>
          </p:cNvPr>
          <p:cNvSpPr txBox="1"/>
          <p:nvPr/>
        </p:nvSpPr>
        <p:spPr>
          <a:xfrm>
            <a:off x="2504049" y="562708"/>
            <a:ext cx="7118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LIGAÇÃO COVALENTE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78D2AB3-5AD7-4625-BDCF-217A5407F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7CF7AF6-B600-48B7-B606-B564DC9C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6579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5E8C1-CC61-41D6-A870-CE794ADB2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503583"/>
            <a:ext cx="10518776" cy="1187105"/>
          </a:xfrm>
        </p:spPr>
        <p:txBody>
          <a:bodyPr>
            <a:normAutofit fontScale="90000"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A</a:t>
            </a:r>
            <a:r>
              <a:rPr lang="pt-BR" sz="2400" b="1" dirty="0"/>
              <a:t>: átomo central</a:t>
            </a:r>
            <a:br>
              <a:rPr lang="pt-BR" sz="2400" b="1" dirty="0"/>
            </a:br>
            <a:r>
              <a:rPr lang="pt-BR" sz="2400" b="1" dirty="0">
                <a:solidFill>
                  <a:srgbClr val="FF0000"/>
                </a:solidFill>
              </a:rPr>
              <a:t>X</a:t>
            </a:r>
            <a:r>
              <a:rPr lang="pt-BR" sz="2400" b="1" dirty="0"/>
              <a:t>: ligante</a:t>
            </a:r>
            <a:br>
              <a:rPr lang="pt-BR" sz="2400" b="1" dirty="0"/>
            </a:br>
            <a:r>
              <a:rPr lang="pt-BR" sz="2400" b="1" dirty="0">
                <a:solidFill>
                  <a:srgbClr val="FF0000"/>
                </a:solidFill>
              </a:rPr>
              <a:t>E</a:t>
            </a:r>
            <a:r>
              <a:rPr lang="pt-BR" sz="2400" b="1" dirty="0"/>
              <a:t>: par de elétrons isolado</a:t>
            </a:r>
          </a:p>
        </p:txBody>
      </p:sp>
      <p:pic>
        <p:nvPicPr>
          <p:cNvPr id="8" name="Espaço Reservado para Conteúdo 7" descr="Diagrama&#10;&#10;Descrição gerada automaticamente">
            <a:extLst>
              <a:ext uri="{FF2B5EF4-FFF2-40B4-BE49-F238E27FC236}">
                <a16:creationId xmlns:a16="http://schemas.microsoft.com/office/drawing/2014/main" id="{37EBD83E-AAEA-4C46-B6A2-3A50A6F9EB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211">
            <a:off x="670361" y="1649020"/>
            <a:ext cx="4776670" cy="5128088"/>
          </a:xfrm>
        </p:spPr>
      </p:pic>
      <p:pic>
        <p:nvPicPr>
          <p:cNvPr id="22" name="Espaço Reservado para Conteúdo 21" descr="Diagrama&#10;&#10;Descrição gerada automaticamente">
            <a:extLst>
              <a:ext uri="{FF2B5EF4-FFF2-40B4-BE49-F238E27FC236}">
                <a16:creationId xmlns:a16="http://schemas.microsoft.com/office/drawing/2014/main" id="{F81DB804-6FA2-4CDB-BCF3-6E01E69E494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953" y="92765"/>
            <a:ext cx="5644665" cy="4055165"/>
          </a:xfrm>
        </p:spPr>
      </p:pic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3244E013-95D5-4B98-BFEB-20331A697A19}"/>
              </a:ext>
            </a:extLst>
          </p:cNvPr>
          <p:cNvCxnSpPr/>
          <p:nvPr/>
        </p:nvCxnSpPr>
        <p:spPr>
          <a:xfrm flipV="1">
            <a:off x="251791" y="3074504"/>
            <a:ext cx="689113" cy="2385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8B079FA8-1E79-4F65-9041-A189940B90D5}"/>
              </a:ext>
            </a:extLst>
          </p:cNvPr>
          <p:cNvCxnSpPr/>
          <p:nvPr/>
        </p:nvCxnSpPr>
        <p:spPr>
          <a:xfrm flipV="1">
            <a:off x="251791" y="4627615"/>
            <a:ext cx="689113" cy="2385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7EBCA0AF-2B42-496F-974F-054BA94B0CD0}"/>
              </a:ext>
            </a:extLst>
          </p:cNvPr>
          <p:cNvCxnSpPr/>
          <p:nvPr/>
        </p:nvCxnSpPr>
        <p:spPr>
          <a:xfrm flipV="1">
            <a:off x="271053" y="6127717"/>
            <a:ext cx="689113" cy="2385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tângulo 22">
            <a:extLst>
              <a:ext uri="{FF2B5EF4-FFF2-40B4-BE49-F238E27FC236}">
                <a16:creationId xmlns:a16="http://schemas.microsoft.com/office/drawing/2014/main" id="{7CE7560C-7B43-4890-A360-3F1B06C90EF9}"/>
              </a:ext>
            </a:extLst>
          </p:cNvPr>
          <p:cNvSpPr/>
          <p:nvPr/>
        </p:nvSpPr>
        <p:spPr>
          <a:xfrm>
            <a:off x="6917635" y="4627615"/>
            <a:ext cx="4532243" cy="1738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 número de elétrons livres influencia na geometria </a:t>
            </a:r>
          </a:p>
          <a:p>
            <a:pPr algn="ctr"/>
            <a:r>
              <a:rPr lang="pt-BR" b="1" dirty="0"/>
              <a:t>A presença de ligações múltiplas também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ED26023-C6B9-4A72-9F79-2ED023071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4A10B65-AB49-4A8D-8583-7C6AF2A9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7004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64" y="227398"/>
            <a:ext cx="9771062" cy="640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06BDCCAA-BF1C-42F0-B55F-9FB275BC3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0BB013DF-28D5-4349-893C-DD804EB88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319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ometria Molecular - Química | Manual do Enem">
            <a:extLst>
              <a:ext uri="{FF2B5EF4-FFF2-40B4-BE49-F238E27FC236}">
                <a16:creationId xmlns:a16="http://schemas.microsoft.com/office/drawing/2014/main" id="{51CA83CB-6A5D-4AD4-B92A-7A1408DCC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1465" y="247594"/>
            <a:ext cx="6309070" cy="640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0A1FBDEF-14DF-472A-BB9C-0C0F4A5B6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3206A5D-F0DD-4B9E-9A69-188B0221A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099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1383017" y="424159"/>
            <a:ext cx="9425965" cy="2230729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endParaRPr lang="en-US" sz="2200" b="1" dirty="0">
              <a:latin typeface="Comic Sans MS" pitchFamily="66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200" dirty="0" err="1">
                <a:latin typeface="Comic Sans MS" pitchFamily="66" charset="0"/>
              </a:rPr>
              <a:t>Ao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considerarmos</a:t>
            </a:r>
            <a:r>
              <a:rPr lang="en-US" sz="2200" dirty="0">
                <a:latin typeface="Comic Sans MS" pitchFamily="66" charset="0"/>
              </a:rPr>
              <a:t> a </a:t>
            </a:r>
            <a:r>
              <a:rPr lang="en-US" sz="2200" dirty="0" err="1">
                <a:latin typeface="Comic Sans MS" pitchFamily="66" charset="0"/>
              </a:rPr>
              <a:t>geometria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ao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redor</a:t>
            </a:r>
            <a:r>
              <a:rPr lang="en-US" sz="2200" dirty="0">
                <a:latin typeface="Comic Sans MS" pitchFamily="66" charset="0"/>
              </a:rPr>
              <a:t> do </a:t>
            </a:r>
            <a:r>
              <a:rPr lang="en-US" sz="2200" dirty="0" err="1">
                <a:latin typeface="Comic Sans MS" pitchFamily="66" charset="0"/>
              </a:rPr>
              <a:t>átomo</a:t>
            </a:r>
            <a:r>
              <a:rPr lang="en-US" sz="2200" dirty="0">
                <a:latin typeface="Comic Sans MS" pitchFamily="66" charset="0"/>
              </a:rPr>
              <a:t> central, </a:t>
            </a:r>
            <a:r>
              <a:rPr lang="en-US" sz="2200" dirty="0" err="1">
                <a:solidFill>
                  <a:srgbClr val="FF0000"/>
                </a:solidFill>
                <a:latin typeface="Comic Sans MS" pitchFamily="66" charset="0"/>
              </a:rPr>
              <a:t>consideramos</a:t>
            </a: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Comic Sans MS" pitchFamily="66" charset="0"/>
              </a:rPr>
              <a:t>todos</a:t>
            </a: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Comic Sans MS" pitchFamily="66" charset="0"/>
              </a:rPr>
              <a:t>os</a:t>
            </a: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Comic Sans MS" pitchFamily="66" charset="0"/>
              </a:rPr>
              <a:t>elétrons</a:t>
            </a: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200" dirty="0">
                <a:latin typeface="Comic Sans MS" pitchFamily="66" charset="0"/>
              </a:rPr>
              <a:t>(pares </a:t>
            </a:r>
            <a:r>
              <a:rPr lang="en-US" sz="2200" dirty="0" err="1">
                <a:latin typeface="Comic Sans MS" pitchFamily="66" charset="0"/>
              </a:rPr>
              <a:t>solitários</a:t>
            </a:r>
            <a:r>
              <a:rPr lang="en-US" sz="2200" dirty="0">
                <a:latin typeface="Comic Sans MS" pitchFamily="66" charset="0"/>
              </a:rPr>
              <a:t> e pares </a:t>
            </a:r>
            <a:r>
              <a:rPr lang="en-US" sz="2200" dirty="0" err="1">
                <a:latin typeface="Comic Sans MS" pitchFamily="66" charset="0"/>
              </a:rPr>
              <a:t>ligantes</a:t>
            </a:r>
            <a:r>
              <a:rPr lang="en-US" sz="2200" dirty="0">
                <a:latin typeface="Comic Sans MS" pitchFamily="66" charset="0"/>
              </a:rPr>
              <a:t>).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200" dirty="0" err="1">
                <a:latin typeface="Comic Sans MS" pitchFamily="66" charset="0"/>
              </a:rPr>
              <a:t>Quando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damos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nome</a:t>
            </a:r>
            <a:r>
              <a:rPr lang="en-US" sz="2200" dirty="0">
                <a:latin typeface="Comic Sans MS" pitchFamily="66" charset="0"/>
              </a:rPr>
              <a:t> à </a:t>
            </a:r>
            <a:r>
              <a:rPr lang="en-US" sz="2200" dirty="0" err="1">
                <a:latin typeface="Comic Sans MS" pitchFamily="66" charset="0"/>
              </a:rPr>
              <a:t>geometria</a:t>
            </a:r>
            <a:r>
              <a:rPr lang="en-US" sz="2200" dirty="0">
                <a:latin typeface="Comic Sans MS" pitchFamily="66" charset="0"/>
              </a:rPr>
              <a:t> molecular, </a:t>
            </a:r>
            <a:r>
              <a:rPr lang="en-US" sz="2200" dirty="0" err="1">
                <a:latin typeface="Comic Sans MS" pitchFamily="66" charset="0"/>
              </a:rPr>
              <a:t>focalizamos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somente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na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posição</a:t>
            </a:r>
            <a:r>
              <a:rPr lang="en-US" sz="2200" dirty="0">
                <a:latin typeface="Comic Sans MS" pitchFamily="66" charset="0"/>
              </a:rPr>
              <a:t> dos </a:t>
            </a:r>
            <a:r>
              <a:rPr lang="en-US" sz="2200" dirty="0" err="1">
                <a:latin typeface="Comic Sans MS" pitchFamily="66" charset="0"/>
              </a:rPr>
              <a:t>átomos</a:t>
            </a:r>
            <a:r>
              <a:rPr lang="en-US" sz="2200" dirty="0">
                <a:latin typeface="Comic Sans MS" pitchFamily="66" charset="0"/>
              </a:rPr>
              <a:t>.</a:t>
            </a:r>
          </a:p>
        </p:txBody>
      </p:sp>
      <p:pic>
        <p:nvPicPr>
          <p:cNvPr id="52227" name="Picture 10" descr="F:\PUBLISH\Pearson_Slides\Brown\fig cap01\cap090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99" y="2931161"/>
            <a:ext cx="10142599" cy="334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2AB860F2-B661-4204-AA80-27566666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DE5C5F88-5EDC-4780-9DA3-7D107F580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390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109D6E8E-EBD1-4172-AE2D-6FC7331023CF}"/>
              </a:ext>
            </a:extLst>
          </p:cNvPr>
          <p:cNvSpPr/>
          <p:nvPr/>
        </p:nvSpPr>
        <p:spPr>
          <a:xfrm>
            <a:off x="9064487" y="1444487"/>
            <a:ext cx="2292626" cy="4399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Geometria das moléculas e polaridade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6BF6B3B-67BF-4EA3-9C2A-608A9196C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83" y="487017"/>
            <a:ext cx="5963478" cy="5963478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5BC728A5-2B2A-43CE-9636-880070D2F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5980A7-CED7-4402-ABB9-377BC57F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175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C1446FD-71E7-4201-B914-72A9EB8300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0921974"/>
              </p:ext>
            </p:extLst>
          </p:nvPr>
        </p:nvGraphicFramePr>
        <p:xfrm>
          <a:off x="680278" y="81243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4D55B706-E702-48D6-BCA8-EA25ACF6E72A}"/>
              </a:ext>
            </a:extLst>
          </p:cNvPr>
          <p:cNvSpPr/>
          <p:nvPr/>
        </p:nvSpPr>
        <p:spPr>
          <a:xfrm>
            <a:off x="9263269" y="1021152"/>
            <a:ext cx="2557669" cy="1798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MOLECULAS POLARES E APOLARES</a:t>
            </a:r>
          </a:p>
          <a:p>
            <a:pPr algn="ctr"/>
            <a:endParaRPr lang="pt-BR" sz="2800" b="1" dirty="0"/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793AB85F-339C-4EF9-86A7-26F55EDCEE6D}"/>
              </a:ext>
            </a:extLst>
          </p:cNvPr>
          <p:cNvSpPr/>
          <p:nvPr/>
        </p:nvSpPr>
        <p:spPr>
          <a:xfrm>
            <a:off x="10168835" y="2819399"/>
            <a:ext cx="596348" cy="14908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Pentágono 6">
            <a:extLst>
              <a:ext uri="{FF2B5EF4-FFF2-40B4-BE49-F238E27FC236}">
                <a16:creationId xmlns:a16="http://schemas.microsoft.com/office/drawing/2014/main" id="{9B3A5B33-17E8-498B-87E5-8A99A9E8CFB2}"/>
              </a:ext>
            </a:extLst>
          </p:cNvPr>
          <p:cNvSpPr/>
          <p:nvPr/>
        </p:nvSpPr>
        <p:spPr>
          <a:xfrm>
            <a:off x="8971722" y="4518991"/>
            <a:ext cx="2849217" cy="2054087"/>
          </a:xfrm>
          <a:prstGeom prst="pentagon">
            <a:avLst/>
          </a:prstGeom>
          <a:solidFill>
            <a:srgbClr val="99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GEOMETRIA</a:t>
            </a:r>
          </a:p>
          <a:p>
            <a:pPr algn="ctr"/>
            <a:r>
              <a:rPr lang="pt-BR" sz="2000" b="1" dirty="0"/>
              <a:t>VETORES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E94BA93F-0CD0-4B1C-BC6F-65D355862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135A387-A736-45CE-A504-7C8E4FF10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2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CEC037-C0CB-4A15-8C7F-2F67CD697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591" y="287476"/>
            <a:ext cx="9144000" cy="1157011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tx1"/>
                </a:solidFill>
              </a:rPr>
              <a:t>Praticar CH</a:t>
            </a:r>
            <a:r>
              <a:rPr lang="pt-BR" b="1" baseline="-25000" dirty="0">
                <a:solidFill>
                  <a:schemeClr val="tx1"/>
                </a:solidFill>
              </a:rPr>
              <a:t>3</a:t>
            </a:r>
            <a:r>
              <a:rPr lang="pt-BR" b="1" dirty="0">
                <a:solidFill>
                  <a:schemeClr val="tx1"/>
                </a:solidFill>
              </a:rPr>
              <a:t>Cl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FA4BDE-B4DA-462E-B058-DB4D78F0D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671" y="2297338"/>
            <a:ext cx="5249999" cy="2798763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rgbClr val="0000CC"/>
                </a:solidFill>
              </a:rPr>
              <a:t>Estrutura de Lewis</a:t>
            </a:r>
          </a:p>
          <a:p>
            <a:r>
              <a:rPr lang="pt-BR" sz="2800" b="1" dirty="0">
                <a:solidFill>
                  <a:srgbClr val="0000CC"/>
                </a:solidFill>
              </a:rPr>
              <a:t>Tipo das ligações?</a:t>
            </a:r>
          </a:p>
          <a:p>
            <a:r>
              <a:rPr lang="pt-BR" sz="2800" b="1" dirty="0">
                <a:solidFill>
                  <a:srgbClr val="0000CC"/>
                </a:solidFill>
              </a:rPr>
              <a:t>Geometria</a:t>
            </a:r>
          </a:p>
          <a:p>
            <a:r>
              <a:rPr lang="pt-BR" sz="2800" b="1" dirty="0">
                <a:solidFill>
                  <a:srgbClr val="0000CC"/>
                </a:solidFill>
              </a:rPr>
              <a:t>A molécula é polar?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948715-0F0F-43A8-A3BE-2E57BC36D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591" y="1444487"/>
            <a:ext cx="6707738" cy="450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4E51D6D-2B98-4EB3-A519-5739511F0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79" y="290146"/>
            <a:ext cx="10494498" cy="6559060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BCE0E6E-1DA1-42A5-AC12-D70EAAC5C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7940F3D-8076-4E90-88F4-EA38435C7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6993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959080" y="210502"/>
            <a:ext cx="6931702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9B07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Ligações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metálicas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3251" name="Retângulo 1"/>
          <p:cNvSpPr>
            <a:spLocks noChangeArrowheads="1"/>
          </p:cNvSpPr>
          <p:nvPr/>
        </p:nvSpPr>
        <p:spPr bwMode="auto">
          <a:xfrm>
            <a:off x="6350419" y="1225296"/>
            <a:ext cx="5583163" cy="1773936"/>
          </a:xfrm>
          <a:prstGeom prst="rect">
            <a:avLst/>
          </a:prstGeom>
          <a:solidFill>
            <a:srgbClr val="0000C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FFFF"/>
                </a:solidFill>
              </a:rPr>
              <a:t>Uma  </a:t>
            </a:r>
            <a:r>
              <a:rPr lang="en-US" sz="1500" dirty="0" err="1">
                <a:solidFill>
                  <a:srgbClr val="FFFFFF"/>
                </a:solidFill>
              </a:rPr>
              <a:t>ligação</a:t>
            </a:r>
            <a:r>
              <a:rPr lang="en-US" sz="1500" dirty="0">
                <a:solidFill>
                  <a:srgbClr val="FFFFFF"/>
                </a:solidFill>
              </a:rPr>
              <a:t>  </a:t>
            </a:r>
            <a:r>
              <a:rPr lang="en-US" sz="1500" dirty="0" err="1">
                <a:solidFill>
                  <a:srgbClr val="FFFFFF"/>
                </a:solidFill>
              </a:rPr>
              <a:t>metálica</a:t>
            </a:r>
            <a:r>
              <a:rPr lang="en-US" sz="1500" dirty="0">
                <a:solidFill>
                  <a:srgbClr val="FFFFFF"/>
                </a:solidFill>
              </a:rPr>
              <a:t>  se  forma  </a:t>
            </a:r>
            <a:r>
              <a:rPr lang="en-US" sz="1500" dirty="0" err="1">
                <a:solidFill>
                  <a:srgbClr val="FFFFFF"/>
                </a:solidFill>
              </a:rPr>
              <a:t>quando</a:t>
            </a:r>
            <a:r>
              <a:rPr lang="en-US" sz="1500" dirty="0">
                <a:solidFill>
                  <a:srgbClr val="FFFFFF"/>
                </a:solidFill>
              </a:rPr>
              <a:t>  </a:t>
            </a:r>
            <a:r>
              <a:rPr lang="en-US" sz="1500" dirty="0" err="1">
                <a:solidFill>
                  <a:srgbClr val="FFFFFF"/>
                </a:solidFill>
              </a:rPr>
              <a:t>átomos</a:t>
            </a:r>
            <a:r>
              <a:rPr lang="en-US" sz="1500" dirty="0">
                <a:solidFill>
                  <a:srgbClr val="FFFFFF"/>
                </a:solidFill>
              </a:rPr>
              <a:t>  </a:t>
            </a:r>
            <a:r>
              <a:rPr lang="en-US" sz="1500" dirty="0" err="1">
                <a:solidFill>
                  <a:srgbClr val="FFFFFF"/>
                </a:solidFill>
              </a:rPr>
              <a:t>cedem</a:t>
            </a:r>
            <a:r>
              <a:rPr lang="en-US" sz="1500" dirty="0">
                <a:solidFill>
                  <a:srgbClr val="FFFFFF"/>
                </a:solidFill>
              </a:rPr>
              <a:t>  </a:t>
            </a:r>
            <a:r>
              <a:rPr lang="en-US" sz="1500" dirty="0" err="1">
                <a:solidFill>
                  <a:srgbClr val="FFFFFF"/>
                </a:solidFill>
              </a:rPr>
              <a:t>seus</a:t>
            </a:r>
            <a:r>
              <a:rPr lang="en-US" sz="1500" dirty="0">
                <a:solidFill>
                  <a:srgbClr val="FFFFFF"/>
                </a:solidFill>
              </a:rPr>
              <a:t>  </a:t>
            </a:r>
            <a:r>
              <a:rPr lang="en-US" sz="1500" dirty="0" err="1">
                <a:solidFill>
                  <a:srgbClr val="FFFFFF"/>
                </a:solidFill>
              </a:rPr>
              <a:t>elétrons</a:t>
            </a:r>
            <a:r>
              <a:rPr lang="en-US" sz="1500" dirty="0">
                <a:solidFill>
                  <a:srgbClr val="FFFFFF"/>
                </a:solidFill>
              </a:rPr>
              <a:t>  de </a:t>
            </a:r>
            <a:r>
              <a:rPr lang="en-US" sz="1500" dirty="0" err="1">
                <a:solidFill>
                  <a:srgbClr val="FFFFFF"/>
                </a:solidFill>
              </a:rPr>
              <a:t>valência</a:t>
            </a:r>
            <a:r>
              <a:rPr lang="en-US" sz="1500" dirty="0">
                <a:solidFill>
                  <a:srgbClr val="FFFFFF"/>
                </a:solidFill>
              </a:rPr>
              <a:t>,  que  </a:t>
            </a:r>
            <a:r>
              <a:rPr lang="en-US" sz="1500" dirty="0" err="1">
                <a:solidFill>
                  <a:srgbClr val="FFFFFF"/>
                </a:solidFill>
              </a:rPr>
              <a:t>então</a:t>
            </a:r>
            <a:r>
              <a:rPr lang="en-US" sz="1500" dirty="0">
                <a:solidFill>
                  <a:srgbClr val="FFFFFF"/>
                </a:solidFill>
              </a:rPr>
              <a:t>  </a:t>
            </a:r>
            <a:r>
              <a:rPr lang="en-US" sz="1500" dirty="0" err="1">
                <a:solidFill>
                  <a:srgbClr val="FFFFFF"/>
                </a:solidFill>
              </a:rPr>
              <a:t>formam</a:t>
            </a:r>
            <a:r>
              <a:rPr lang="en-US" sz="1500" dirty="0">
                <a:solidFill>
                  <a:srgbClr val="FFFFFF"/>
                </a:solidFill>
              </a:rPr>
              <a:t>  um  mar  de  </a:t>
            </a:r>
            <a:r>
              <a:rPr lang="en-US" sz="1500" dirty="0" err="1">
                <a:solidFill>
                  <a:srgbClr val="FFFFFF"/>
                </a:solidFill>
              </a:rPr>
              <a:t>elétrons</a:t>
            </a:r>
            <a:r>
              <a:rPr lang="en-US" sz="1500" dirty="0">
                <a:solidFill>
                  <a:srgbClr val="FFFFFF"/>
                </a:solidFill>
              </a:rPr>
              <a:t>.  O  </a:t>
            </a:r>
            <a:r>
              <a:rPr lang="en-US" sz="1500" dirty="0" err="1">
                <a:solidFill>
                  <a:srgbClr val="FFFFFF"/>
                </a:solidFill>
              </a:rPr>
              <a:t>núcleo</a:t>
            </a:r>
            <a:r>
              <a:rPr lang="en-US" sz="1500" dirty="0">
                <a:solidFill>
                  <a:srgbClr val="FFFFFF"/>
                </a:solidFill>
              </a:rPr>
              <a:t>  dos  </a:t>
            </a:r>
            <a:r>
              <a:rPr lang="en-US" sz="1500" dirty="0" err="1">
                <a:solidFill>
                  <a:srgbClr val="FFFFFF"/>
                </a:solidFill>
              </a:rPr>
              <a:t>átomos</a:t>
            </a:r>
            <a:r>
              <a:rPr lang="en-US" sz="1500" dirty="0">
                <a:solidFill>
                  <a:srgbClr val="FFFFFF"/>
                </a:solidFill>
              </a:rPr>
              <a:t>, </a:t>
            </a:r>
            <a:r>
              <a:rPr lang="en-US" sz="1500" dirty="0" err="1">
                <a:solidFill>
                  <a:srgbClr val="FFFFFF"/>
                </a:solidFill>
              </a:rPr>
              <a:t>positivamente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>
                <a:solidFill>
                  <a:srgbClr val="FFFFFF"/>
                </a:solidFill>
              </a:rPr>
              <a:t>carregados</a:t>
            </a:r>
            <a:r>
              <a:rPr lang="en-US" sz="1500" dirty="0">
                <a:solidFill>
                  <a:srgbClr val="FFFFFF"/>
                </a:solidFill>
              </a:rPr>
              <a:t> se </a:t>
            </a:r>
            <a:r>
              <a:rPr lang="en-US" sz="1500" dirty="0" err="1">
                <a:solidFill>
                  <a:srgbClr val="FFFFFF"/>
                </a:solidFill>
              </a:rPr>
              <a:t>ligam</a:t>
            </a:r>
            <a:r>
              <a:rPr lang="en-US" sz="1500" dirty="0">
                <a:solidFill>
                  <a:srgbClr val="FFFFFF"/>
                </a:solidFill>
              </a:rPr>
              <a:t>, por </a:t>
            </a:r>
            <a:r>
              <a:rPr lang="en-US" sz="1500" dirty="0" err="1">
                <a:solidFill>
                  <a:srgbClr val="FFFFFF"/>
                </a:solidFill>
              </a:rPr>
              <a:t>atração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>
                <a:solidFill>
                  <a:srgbClr val="FFFFFF"/>
                </a:solidFill>
              </a:rPr>
              <a:t>mútua</a:t>
            </a:r>
            <a:r>
              <a:rPr lang="en-US" sz="1500" dirty="0">
                <a:solidFill>
                  <a:srgbClr val="FFFFFF"/>
                </a:solidFill>
              </a:rPr>
              <a:t>, </a:t>
            </a:r>
            <a:r>
              <a:rPr lang="en-US" sz="1500" dirty="0" err="1">
                <a:solidFill>
                  <a:srgbClr val="FFFFFF"/>
                </a:solidFill>
              </a:rPr>
              <a:t>aos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>
                <a:solidFill>
                  <a:srgbClr val="FFFFFF"/>
                </a:solidFill>
              </a:rPr>
              <a:t>elétrons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>
                <a:solidFill>
                  <a:srgbClr val="FFFFFF"/>
                </a:solidFill>
              </a:rPr>
              <a:t>carregados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>
                <a:solidFill>
                  <a:srgbClr val="FFFFFF"/>
                </a:solidFill>
              </a:rPr>
              <a:t>negativamente</a:t>
            </a:r>
            <a:r>
              <a:rPr lang="en-US" sz="15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53253" name="Picture 4" descr="http://4.bp.blogspot.com/_cmKjAcu0T-c/SScj1xTnqCI/AAAAAAAAAFc/8FVBd3vj7lc/s400/cations.bmp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962" y="2112264"/>
            <a:ext cx="5130621" cy="393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2" descr="Blog de pre-vestibular :SÓ PARA AJUDAR O PESSOAL DO PRÉ-VESTIBULAR, LIGAÇÕES QUÍMIC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2265" y="3254884"/>
            <a:ext cx="5284569" cy="360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9105100-1C59-41B9-884D-DD05C5E22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C9AC5FC-9D23-4FB1-A590-92162D366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18132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2C548AD-89B4-46BD-8A82-B392A5EC9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C366D9D-F7B6-4DDA-90E9-14A29577E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EEE0522-2D93-4BC5-90FB-0F56F94F9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4436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F73F44F-E101-420E-AB5C-087A02F4CCF7}"/>
              </a:ext>
            </a:extLst>
          </p:cNvPr>
          <p:cNvSpPr txBox="1"/>
          <p:nvPr/>
        </p:nvSpPr>
        <p:spPr>
          <a:xfrm>
            <a:off x="490330" y="508963"/>
            <a:ext cx="1034994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CCFF66"/>
                </a:solidFill>
              </a:rPr>
              <a:t>Polaridade  da ligação e eletronegatividade</a:t>
            </a:r>
          </a:p>
          <a:p>
            <a:pPr algn="ctr"/>
            <a:endParaRPr lang="pt-BR" sz="3200" b="1" dirty="0">
              <a:solidFill>
                <a:srgbClr val="CCFF66"/>
              </a:solidFill>
            </a:endParaRPr>
          </a:p>
          <a:p>
            <a:endParaRPr lang="pt-BR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/>
              <a:t>Em uma ligação covalente, </a:t>
            </a:r>
            <a:r>
              <a:rPr lang="pt-BR" b="1" dirty="0" err="1"/>
              <a:t>eléctrons</a:t>
            </a:r>
            <a:r>
              <a:rPr lang="pt-BR" b="1" dirty="0"/>
              <a:t> são compartilhados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/>
              <a:t>O compartilhamento de </a:t>
            </a:r>
            <a:r>
              <a:rPr lang="pt-BR" b="1" dirty="0" err="1"/>
              <a:t>eléctrons</a:t>
            </a:r>
            <a:r>
              <a:rPr lang="pt-BR" b="1" dirty="0"/>
              <a:t> para formar uma ligação covalente </a:t>
            </a:r>
            <a:r>
              <a:rPr lang="pt-BR" b="1" dirty="0">
                <a:highlight>
                  <a:srgbClr val="FF0000"/>
                </a:highlight>
              </a:rPr>
              <a:t>NÃO</a:t>
            </a:r>
            <a:r>
              <a:rPr lang="pt-BR" b="1" dirty="0"/>
              <a:t> significa compartilhamento </a:t>
            </a:r>
            <a:r>
              <a:rPr lang="pt-BR" b="1" dirty="0">
                <a:highlight>
                  <a:srgbClr val="FF0000"/>
                </a:highlight>
              </a:rPr>
              <a:t>IGUAL</a:t>
            </a:r>
            <a:r>
              <a:rPr lang="pt-BR" b="1" dirty="0"/>
              <a:t>  daqueles </a:t>
            </a:r>
            <a:r>
              <a:rPr lang="pt-BR" b="1" dirty="0" err="1"/>
              <a:t>eléctrons</a:t>
            </a:r>
            <a:r>
              <a:rPr lang="pt-BR" b="1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/>
              <a:t>Existem ligações covalentes nas quais os </a:t>
            </a:r>
            <a:r>
              <a:rPr lang="pt-BR" b="1" dirty="0" err="1"/>
              <a:t>eléctrons</a:t>
            </a:r>
            <a:r>
              <a:rPr lang="pt-BR" b="1" dirty="0"/>
              <a:t> estão</a:t>
            </a:r>
            <a:r>
              <a:rPr lang="pt-BR" b="1" dirty="0">
                <a:highlight>
                  <a:srgbClr val="FF0000"/>
                </a:highlight>
              </a:rPr>
              <a:t> localizados</a:t>
            </a:r>
            <a:r>
              <a:rPr lang="pt-BR" b="1" dirty="0"/>
              <a:t> mais próximos a um átomo do que a outro.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/>
              <a:t>O compartilhamento desigual de </a:t>
            </a:r>
            <a:r>
              <a:rPr lang="pt-BR" b="1" dirty="0" err="1"/>
              <a:t>eléctrons</a:t>
            </a:r>
            <a:r>
              <a:rPr lang="pt-BR" b="1" dirty="0"/>
              <a:t> resulta em </a:t>
            </a:r>
            <a:r>
              <a:rPr lang="pt-BR" b="1" dirty="0">
                <a:highlight>
                  <a:srgbClr val="FF0000"/>
                </a:highlight>
              </a:rPr>
              <a:t>ligações polares</a:t>
            </a:r>
          </a:p>
          <a:p>
            <a:endParaRPr lang="pt-BR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C267EC8-F1CD-485B-83C8-2CFA79F13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44" b="23949"/>
          <a:stretch/>
        </p:blipFill>
        <p:spPr>
          <a:xfrm>
            <a:off x="2236304" y="3802172"/>
            <a:ext cx="6858000" cy="2757268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3E8B896D-F041-4E6A-B1D8-CDDD0DCA2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46BADC1-8F9E-493E-B02E-A6055FB0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054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2.bp.blogspot.com/_cmKjAcu0T-c/SScZhACo0NI/AAAAAAAAAD0/RNwrwMnV8cg/s400/ferro+e+a%C3%A7o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0" y="278471"/>
            <a:ext cx="2522643" cy="31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tângulo 2"/>
          <p:cNvSpPr>
            <a:spLocks noChangeArrowheads="1"/>
          </p:cNvSpPr>
          <p:nvPr/>
        </p:nvSpPr>
        <p:spPr bwMode="auto">
          <a:xfrm>
            <a:off x="4151313" y="981076"/>
            <a:ext cx="6318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/>
              <a:t>Aço-&gt;</a:t>
            </a:r>
            <a:r>
              <a:rPr lang="pt-BR" dirty="0"/>
              <a:t> liga de ferro e carbono, no caso do aço inoxidável, adicionam-se ainda crômio e níquel</a:t>
            </a:r>
          </a:p>
        </p:txBody>
      </p:sp>
      <p:pic>
        <p:nvPicPr>
          <p:cNvPr id="54276" name="Picture 4" descr="http://2.bp.blogspot.com/_cmKjAcu0T-c/SScZOUjDiqI/AAAAAAAAADE/uIbqzN66EZk/s400/bronz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232" y="2318318"/>
            <a:ext cx="3206043" cy="283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tângulo 4"/>
          <p:cNvSpPr>
            <a:spLocks noChangeArrowheads="1"/>
          </p:cNvSpPr>
          <p:nvPr/>
        </p:nvSpPr>
        <p:spPr bwMode="auto">
          <a:xfrm>
            <a:off x="7084662" y="3139147"/>
            <a:ext cx="3384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 dirty="0"/>
              <a:t>Bronze-</a:t>
            </a:r>
            <a:r>
              <a:rPr lang="pt-BR" dirty="0"/>
              <a:t>&gt;liga de cobre e estanho;</a:t>
            </a:r>
          </a:p>
        </p:txBody>
      </p:sp>
      <p:pic>
        <p:nvPicPr>
          <p:cNvPr id="54278" name="Picture 6" descr="http://1.bp.blogspot.com/_cmKjAcu0T-c/SScYwviZmwI/AAAAAAAAACs/sYRuYNCZiIc/s400/18+quilates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4316414"/>
            <a:ext cx="2016125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407963" y="4878283"/>
            <a:ext cx="9757679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3327" tIns="0" rIns="0" bIns="0" anchor="ctr">
            <a:spAutoFit/>
          </a:bodyPr>
          <a:lstStyle/>
          <a:p>
            <a:pPr eaLnBrk="0" fontAlgn="t" hangingPunct="0"/>
            <a:r>
              <a:rPr lang="pt-BR" dirty="0">
                <a:hlinkClick r:id="rId8"/>
              </a:rPr>
              <a:t>  </a:t>
            </a:r>
            <a:r>
              <a:rPr lang="pt-BR" sz="6400" dirty="0"/>
              <a:t> </a:t>
            </a:r>
            <a:r>
              <a:rPr lang="pt-BR" dirty="0"/>
              <a:t>                </a:t>
            </a:r>
            <a:r>
              <a:rPr lang="pt-BR" dirty="0">
                <a:hlinkClick r:id="rId9"/>
              </a:rPr>
              <a:t>  </a:t>
            </a:r>
            <a:r>
              <a:rPr lang="pt-BR" sz="5200" dirty="0"/>
              <a:t> </a:t>
            </a:r>
            <a:r>
              <a:rPr lang="pt-BR" dirty="0"/>
              <a:t>                   </a:t>
            </a:r>
            <a:r>
              <a:rPr lang="pt-BR" dirty="0">
                <a:hlinkClick r:id="rId10"/>
              </a:rPr>
              <a:t>  </a:t>
            </a:r>
            <a:r>
              <a:rPr lang="pt-BR" sz="7300" dirty="0"/>
              <a:t> </a:t>
            </a:r>
            <a:r>
              <a:rPr lang="pt-BR" dirty="0"/>
              <a:t>                     </a:t>
            </a:r>
            <a:br>
              <a:rPr lang="pt-BR" dirty="0"/>
            </a:br>
            <a:r>
              <a:rPr lang="pt-BR" b="1" dirty="0">
                <a:solidFill>
                  <a:srgbClr val="CC33CC"/>
                </a:solidFill>
              </a:rPr>
              <a:t>Ouro 18 quilates -&gt;</a:t>
            </a:r>
            <a:r>
              <a:rPr lang="pt-BR" dirty="0"/>
              <a:t>liga de ouro e cobre; 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9D0DCDAA-1768-4F60-98EC-326579B53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B2036928-C14A-4D9F-87FB-A93174DF1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4387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8865C53-EB4C-4EE8-A10A-C71254B5B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4" y="593012"/>
            <a:ext cx="10564837" cy="5536812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BAF7493-3C6D-4C31-9B87-1AF5081B7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474070D-856F-4D7F-B91B-A5B98158C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56287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164951D9-CE69-4716-9861-F30EA5A5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D90D2532-15B8-46F5-AF6F-D91890A2B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5680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DC8DB21-736C-4035-AAC6-98B6F85F4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109" y="11487"/>
            <a:ext cx="9158066" cy="6776044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EEEE86A-2E97-415B-8FEE-33E29050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11CB138-B304-4E2B-83FC-5EF5D3735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54878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549895-4B7C-4C9E-8EB9-108188015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30341" cy="1400530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NOMENCLATURA COMPOSTOS BINÁRIOS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92FCD0-FDB5-4963-8325-04F583718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366" y="1848478"/>
            <a:ext cx="11901267" cy="2401818"/>
          </a:xfrm>
          <a:solidFill>
            <a:srgbClr val="339933"/>
          </a:solidFill>
        </p:spPr>
        <p:txBody>
          <a:bodyPr/>
          <a:lstStyle/>
          <a:p>
            <a:r>
              <a:rPr lang="pt-BR" dirty="0"/>
              <a:t>Um composto binário é constituído por </a:t>
            </a:r>
            <a:r>
              <a:rPr lang="pt-BR" b="1" dirty="0"/>
              <a:t>DOIS</a:t>
            </a:r>
            <a:r>
              <a:rPr lang="pt-BR" dirty="0"/>
              <a:t> elementos diferentes.</a:t>
            </a:r>
          </a:p>
          <a:p>
            <a:r>
              <a:rPr lang="pt-BR" dirty="0"/>
              <a:t>Na nomenclatura dessas substâncias o elemento </a:t>
            </a:r>
            <a:r>
              <a:rPr lang="pt-BR" b="1" dirty="0"/>
              <a:t>menos ELETRONEGATIVO </a:t>
            </a:r>
            <a:r>
              <a:rPr lang="pt-BR" dirty="0"/>
              <a:t>é especificado por último, com seu nome ordinário.</a:t>
            </a:r>
          </a:p>
          <a:p>
            <a:pPr algn="just"/>
            <a:r>
              <a:rPr lang="pt-BR" dirty="0"/>
              <a:t>O nome do segundo elemento (quase sempre um </a:t>
            </a:r>
            <a:r>
              <a:rPr lang="pt-BR" b="1" dirty="0">
                <a:solidFill>
                  <a:srgbClr val="FF0000"/>
                </a:solidFill>
                <a:highlight>
                  <a:srgbClr val="FFFF00"/>
                </a:highlight>
              </a:rPr>
              <a:t>não metal</a:t>
            </a:r>
            <a:r>
              <a:rPr lang="pt-BR" dirty="0"/>
              <a:t>) é adicionado do </a:t>
            </a:r>
            <a:r>
              <a:rPr lang="pt-BR" b="1" dirty="0">
                <a:solidFill>
                  <a:srgbClr val="FF0000"/>
                </a:solidFill>
                <a:highlight>
                  <a:srgbClr val="FFFF00"/>
                </a:highlight>
              </a:rPr>
              <a:t>sufixo</a:t>
            </a:r>
            <a:r>
              <a:rPr lang="pt-BR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pt-BR" b="1" i="1" dirty="0" err="1">
                <a:solidFill>
                  <a:srgbClr val="FF0000"/>
                </a:solidFill>
                <a:highlight>
                  <a:srgbClr val="FFFF00"/>
                </a:highlight>
              </a:rPr>
              <a:t>eto</a:t>
            </a:r>
            <a:r>
              <a:rPr lang="pt-BR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pt-BR" dirty="0"/>
              <a:t>à sua raiz.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9761146-1B48-4716-817E-5364CF1507D9}"/>
              </a:ext>
            </a:extLst>
          </p:cNvPr>
          <p:cNvSpPr txBox="1"/>
          <p:nvPr/>
        </p:nvSpPr>
        <p:spPr>
          <a:xfrm>
            <a:off x="4068417" y="4479235"/>
            <a:ext cx="1590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NaCl</a:t>
            </a:r>
            <a:endParaRPr lang="pt-BR" sz="2400" b="1" dirty="0"/>
          </a:p>
          <a:p>
            <a:r>
              <a:rPr lang="pt-BR" sz="2400" b="1" dirty="0" err="1"/>
              <a:t>SrO</a:t>
            </a:r>
            <a:endParaRPr lang="pt-BR" sz="2400" b="1" dirty="0"/>
          </a:p>
          <a:p>
            <a:r>
              <a:rPr lang="pt-BR" sz="2400" b="1" dirty="0"/>
              <a:t>Al</a:t>
            </a:r>
            <a:r>
              <a:rPr lang="pt-BR" sz="2400" b="1" baseline="-25000" dirty="0"/>
              <a:t>2</a:t>
            </a:r>
            <a:r>
              <a:rPr lang="pt-BR" sz="2400" b="1" dirty="0"/>
              <a:t>S</a:t>
            </a:r>
            <a:r>
              <a:rPr lang="pt-BR" sz="2400" b="1" baseline="-25000" dirty="0"/>
              <a:t>3</a:t>
            </a:r>
          </a:p>
          <a:p>
            <a:r>
              <a:rPr lang="pt-BR" sz="2400" b="1" dirty="0"/>
              <a:t>Mg</a:t>
            </a:r>
            <a:r>
              <a:rPr lang="pt-BR" sz="2400" b="1" baseline="-25000" dirty="0"/>
              <a:t>3</a:t>
            </a:r>
            <a:r>
              <a:rPr lang="pt-BR" sz="2400" b="1" dirty="0"/>
              <a:t>P</a:t>
            </a:r>
            <a:r>
              <a:rPr lang="pt-BR" sz="2400" b="1" baseline="-25000" dirty="0"/>
              <a:t>2</a:t>
            </a:r>
          </a:p>
          <a:p>
            <a:r>
              <a:rPr lang="pt-BR" sz="2400" b="1" dirty="0" err="1"/>
              <a:t>HBr</a:t>
            </a:r>
            <a:endParaRPr lang="pt-BR" sz="24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86C55A0-B774-468C-B14B-C38169EC6F87}"/>
              </a:ext>
            </a:extLst>
          </p:cNvPr>
          <p:cNvSpPr txBox="1"/>
          <p:nvPr/>
        </p:nvSpPr>
        <p:spPr>
          <a:xfrm>
            <a:off x="5658678" y="4362380"/>
            <a:ext cx="38298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Clor</a:t>
            </a:r>
            <a:r>
              <a:rPr lang="pt-BR" sz="2400" b="1" dirty="0">
                <a:solidFill>
                  <a:srgbClr val="FF0000"/>
                </a:solidFill>
              </a:rPr>
              <a:t>eto</a:t>
            </a:r>
            <a:r>
              <a:rPr lang="pt-BR" sz="2400" b="1" dirty="0"/>
              <a:t> de sódio</a:t>
            </a:r>
          </a:p>
          <a:p>
            <a:r>
              <a:rPr lang="pt-BR" sz="2400" b="1" dirty="0"/>
              <a:t>Óxido de estrôncio</a:t>
            </a:r>
          </a:p>
          <a:p>
            <a:r>
              <a:rPr lang="pt-BR" sz="2400" b="1" dirty="0"/>
              <a:t>Sulf</a:t>
            </a:r>
            <a:r>
              <a:rPr lang="pt-BR" sz="2400" b="1" dirty="0">
                <a:solidFill>
                  <a:srgbClr val="FF0000"/>
                </a:solidFill>
              </a:rPr>
              <a:t>eto</a:t>
            </a:r>
            <a:r>
              <a:rPr lang="pt-BR" sz="2400" b="1" dirty="0"/>
              <a:t> de alumínio</a:t>
            </a:r>
          </a:p>
          <a:p>
            <a:r>
              <a:rPr lang="pt-BR" sz="2400" b="1" dirty="0" err="1"/>
              <a:t>Fosf</a:t>
            </a:r>
            <a:r>
              <a:rPr lang="pt-BR" sz="2400" b="1" dirty="0" err="1">
                <a:solidFill>
                  <a:srgbClr val="FF0000"/>
                </a:solidFill>
              </a:rPr>
              <a:t>eto</a:t>
            </a:r>
            <a:r>
              <a:rPr lang="pt-BR" sz="2400" b="1" dirty="0"/>
              <a:t> de magnésio</a:t>
            </a:r>
          </a:p>
          <a:p>
            <a:r>
              <a:rPr lang="pt-BR" sz="2400" b="1" dirty="0"/>
              <a:t>Brom</a:t>
            </a:r>
            <a:r>
              <a:rPr lang="pt-BR" sz="2400" b="1" dirty="0">
                <a:solidFill>
                  <a:srgbClr val="FF0000"/>
                </a:solidFill>
              </a:rPr>
              <a:t>eto</a:t>
            </a:r>
            <a:r>
              <a:rPr lang="pt-BR" sz="2400" b="1" dirty="0"/>
              <a:t> de hidrogênio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BADD166-89F3-4049-8AFB-FE8A5D6F8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336505C-59AE-4D91-B598-C5C9829C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534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exto, Carta&#10;&#10;Descrição gerada automaticamente">
            <a:extLst>
              <a:ext uri="{FF2B5EF4-FFF2-40B4-BE49-F238E27FC236}">
                <a16:creationId xmlns:a16="http://schemas.microsoft.com/office/drawing/2014/main" id="{57BD0668-9DFA-4A7C-B72E-CDE85B8081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3" t="8289" r="14548" b="73008"/>
          <a:stretch/>
        </p:blipFill>
        <p:spPr>
          <a:xfrm>
            <a:off x="161269" y="344558"/>
            <a:ext cx="7421218" cy="345538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DD98679A-1ECC-4953-8887-DD874EEA6E1C}"/>
              </a:ext>
            </a:extLst>
          </p:cNvPr>
          <p:cNvSpPr/>
          <p:nvPr/>
        </p:nvSpPr>
        <p:spPr>
          <a:xfrm>
            <a:off x="359438" y="87747"/>
            <a:ext cx="2252870" cy="742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Ânions</a:t>
            </a:r>
            <a:r>
              <a:rPr lang="pt-BR" dirty="0"/>
              <a:t> </a:t>
            </a:r>
          </a:p>
        </p:txBody>
      </p:sp>
      <p:pic>
        <p:nvPicPr>
          <p:cNvPr id="13" name="Imagem 12" descr="Texto, Carta&#10;&#10;Descrição gerada automaticamente">
            <a:extLst>
              <a:ext uri="{FF2B5EF4-FFF2-40B4-BE49-F238E27FC236}">
                <a16:creationId xmlns:a16="http://schemas.microsoft.com/office/drawing/2014/main" id="{3044401D-7577-44B5-B3B1-CD2954461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21" t="35530" r="15958" b="58800"/>
          <a:stretch/>
        </p:blipFill>
        <p:spPr>
          <a:xfrm>
            <a:off x="8197101" y="3398111"/>
            <a:ext cx="3515576" cy="803654"/>
          </a:xfrm>
          <a:prstGeom prst="rect">
            <a:avLst/>
          </a:prstGeom>
        </p:spPr>
      </p:pic>
      <p:pic>
        <p:nvPicPr>
          <p:cNvPr id="15" name="Imagem 14" descr="Texto, Carta&#10;&#10;Descrição gerada automaticamente">
            <a:extLst>
              <a:ext uri="{FF2B5EF4-FFF2-40B4-BE49-F238E27FC236}">
                <a16:creationId xmlns:a16="http://schemas.microsoft.com/office/drawing/2014/main" id="{6A5DDB85-4A97-4D5E-90DA-255592E2C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26" t="52408" r="10034" b="30051"/>
          <a:stretch/>
        </p:blipFill>
        <p:spPr>
          <a:xfrm>
            <a:off x="882493" y="3944318"/>
            <a:ext cx="5978770" cy="256912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F4FA386-107F-4A91-867A-991707BDD1E3}"/>
              </a:ext>
            </a:extLst>
          </p:cNvPr>
          <p:cNvSpPr txBox="1"/>
          <p:nvPr/>
        </p:nvSpPr>
        <p:spPr>
          <a:xfrm>
            <a:off x="320299" y="3687417"/>
            <a:ext cx="771777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Muitos elementos existem em mais de um estado positivo de oxidação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5B72CCE8-CF6F-4C3A-BB3C-71F40806C200}"/>
              </a:ext>
            </a:extLst>
          </p:cNvPr>
          <p:cNvSpPr/>
          <p:nvPr/>
        </p:nvSpPr>
        <p:spPr>
          <a:xfrm>
            <a:off x="3697357" y="458808"/>
            <a:ext cx="1537252" cy="9989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850A4D4C-83A6-4B5B-B8FC-AAA34B0ABE86}"/>
              </a:ext>
            </a:extLst>
          </p:cNvPr>
          <p:cNvSpPr/>
          <p:nvPr/>
        </p:nvSpPr>
        <p:spPr>
          <a:xfrm>
            <a:off x="1073425" y="3944318"/>
            <a:ext cx="921023" cy="5282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DFD5EBD-A175-42DB-B72B-970E6F94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E711D71B-A310-4A7B-B4C2-52958D054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643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abela&#10;&#10;Descrição gerada automaticamente">
            <a:extLst>
              <a:ext uri="{FF2B5EF4-FFF2-40B4-BE49-F238E27FC236}">
                <a16:creationId xmlns:a16="http://schemas.microsoft.com/office/drawing/2014/main" id="{E9FC839C-81D5-40A2-A70E-D87689704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EBB3BC69-1E45-4B64-BA6D-D8A13F205B5D}"/>
              </a:ext>
            </a:extLst>
          </p:cNvPr>
          <p:cNvSpPr/>
          <p:nvPr/>
        </p:nvSpPr>
        <p:spPr>
          <a:xfrm>
            <a:off x="8335617" y="4886739"/>
            <a:ext cx="3246782" cy="16565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LEMBRANDO....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E3EF72E-1DF0-48BD-AD0B-03F406780A23}"/>
              </a:ext>
            </a:extLst>
          </p:cNvPr>
          <p:cNvSpPr/>
          <p:nvPr/>
        </p:nvSpPr>
        <p:spPr>
          <a:xfrm>
            <a:off x="4386471" y="1683026"/>
            <a:ext cx="1073426" cy="38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2D9FBF5D-1696-4849-989C-AF1FE559EC9E}"/>
              </a:ext>
            </a:extLst>
          </p:cNvPr>
          <p:cNvSpPr/>
          <p:nvPr/>
        </p:nvSpPr>
        <p:spPr>
          <a:xfrm>
            <a:off x="7977809" y="397565"/>
            <a:ext cx="3405808" cy="2743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Óxidos são formados por dois elementos, sendo o </a:t>
            </a:r>
            <a:r>
              <a:rPr lang="pt-BR" b="1" dirty="0">
                <a:solidFill>
                  <a:srgbClr val="0000CC"/>
                </a:solidFill>
              </a:rPr>
              <a:t>oxigênio</a:t>
            </a:r>
            <a:r>
              <a:rPr lang="pt-BR" b="1" dirty="0"/>
              <a:t> </a:t>
            </a:r>
            <a:r>
              <a:rPr lang="pt-BR" b="1" dirty="0">
                <a:solidFill>
                  <a:schemeClr val="tx1"/>
                </a:solidFill>
              </a:rPr>
              <a:t>sempre o mais eletronegativo</a:t>
            </a:r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8896C21C-B7C5-4A3F-91DA-6091541E4A2A}"/>
              </a:ext>
            </a:extLst>
          </p:cNvPr>
          <p:cNvSpPr/>
          <p:nvPr/>
        </p:nvSpPr>
        <p:spPr>
          <a:xfrm>
            <a:off x="5208045" y="556591"/>
            <a:ext cx="3286598" cy="1152939"/>
          </a:xfrm>
          <a:custGeom>
            <a:avLst/>
            <a:gdLst>
              <a:gd name="connsiteX0" fmla="*/ 3286598 w 3286598"/>
              <a:gd name="connsiteY0" fmla="*/ 172279 h 1152939"/>
              <a:gd name="connsiteX1" fmla="*/ 3207085 w 3286598"/>
              <a:gd name="connsiteY1" fmla="*/ 132522 h 1152939"/>
              <a:gd name="connsiteX2" fmla="*/ 3167329 w 3286598"/>
              <a:gd name="connsiteY2" fmla="*/ 119270 h 1152939"/>
              <a:gd name="connsiteX3" fmla="*/ 3114320 w 3286598"/>
              <a:gd name="connsiteY3" fmla="*/ 79513 h 1152939"/>
              <a:gd name="connsiteX4" fmla="*/ 3061312 w 3286598"/>
              <a:gd name="connsiteY4" fmla="*/ 66261 h 1152939"/>
              <a:gd name="connsiteX5" fmla="*/ 2928790 w 3286598"/>
              <a:gd name="connsiteY5" fmla="*/ 26505 h 1152939"/>
              <a:gd name="connsiteX6" fmla="*/ 2650494 w 3286598"/>
              <a:gd name="connsiteY6" fmla="*/ 0 h 1152939"/>
              <a:gd name="connsiteX7" fmla="*/ 1802355 w 3286598"/>
              <a:gd name="connsiteY7" fmla="*/ 13252 h 1152939"/>
              <a:gd name="connsiteX8" fmla="*/ 1630077 w 3286598"/>
              <a:gd name="connsiteY8" fmla="*/ 26505 h 1152939"/>
              <a:gd name="connsiteX9" fmla="*/ 1590320 w 3286598"/>
              <a:gd name="connsiteY9" fmla="*/ 39757 h 1152939"/>
              <a:gd name="connsiteX10" fmla="*/ 1471051 w 3286598"/>
              <a:gd name="connsiteY10" fmla="*/ 53009 h 1152939"/>
              <a:gd name="connsiteX11" fmla="*/ 1285520 w 3286598"/>
              <a:gd name="connsiteY11" fmla="*/ 79513 h 1152939"/>
              <a:gd name="connsiteX12" fmla="*/ 1192755 w 3286598"/>
              <a:gd name="connsiteY12" fmla="*/ 106018 h 1152939"/>
              <a:gd name="connsiteX13" fmla="*/ 927712 w 3286598"/>
              <a:gd name="connsiteY13" fmla="*/ 159026 h 1152939"/>
              <a:gd name="connsiteX14" fmla="*/ 834946 w 3286598"/>
              <a:gd name="connsiteY14" fmla="*/ 198783 h 1152939"/>
              <a:gd name="connsiteX15" fmla="*/ 649416 w 3286598"/>
              <a:gd name="connsiteY15" fmla="*/ 251792 h 1152939"/>
              <a:gd name="connsiteX16" fmla="*/ 596407 w 3286598"/>
              <a:gd name="connsiteY16" fmla="*/ 278296 h 1152939"/>
              <a:gd name="connsiteX17" fmla="*/ 516894 w 3286598"/>
              <a:gd name="connsiteY17" fmla="*/ 304800 h 1152939"/>
              <a:gd name="connsiteX18" fmla="*/ 410877 w 3286598"/>
              <a:gd name="connsiteY18" fmla="*/ 384313 h 1152939"/>
              <a:gd name="connsiteX19" fmla="*/ 318112 w 3286598"/>
              <a:gd name="connsiteY19" fmla="*/ 477079 h 1152939"/>
              <a:gd name="connsiteX20" fmla="*/ 291607 w 3286598"/>
              <a:gd name="connsiteY20" fmla="*/ 503583 h 1152939"/>
              <a:gd name="connsiteX21" fmla="*/ 251851 w 3286598"/>
              <a:gd name="connsiteY21" fmla="*/ 530087 h 1152939"/>
              <a:gd name="connsiteX22" fmla="*/ 172338 w 3286598"/>
              <a:gd name="connsiteY22" fmla="*/ 636105 h 1152939"/>
              <a:gd name="connsiteX23" fmla="*/ 119329 w 3286598"/>
              <a:gd name="connsiteY23" fmla="*/ 715618 h 1152939"/>
              <a:gd name="connsiteX24" fmla="*/ 106077 w 3286598"/>
              <a:gd name="connsiteY24" fmla="*/ 768626 h 1152939"/>
              <a:gd name="connsiteX25" fmla="*/ 79572 w 3286598"/>
              <a:gd name="connsiteY25" fmla="*/ 795131 h 1152939"/>
              <a:gd name="connsiteX26" fmla="*/ 66320 w 3286598"/>
              <a:gd name="connsiteY26" fmla="*/ 848139 h 1152939"/>
              <a:gd name="connsiteX27" fmla="*/ 39816 w 3286598"/>
              <a:gd name="connsiteY27" fmla="*/ 887896 h 1152939"/>
              <a:gd name="connsiteX28" fmla="*/ 26564 w 3286598"/>
              <a:gd name="connsiteY28" fmla="*/ 980661 h 1152939"/>
              <a:gd name="connsiteX29" fmla="*/ 59 w 3286598"/>
              <a:gd name="connsiteY29" fmla="*/ 1152939 h 115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286598" h="1152939">
                <a:moveTo>
                  <a:pt x="3286598" y="172279"/>
                </a:moveTo>
                <a:cubicBezTo>
                  <a:pt x="3260094" y="159027"/>
                  <a:pt x="3234164" y="144557"/>
                  <a:pt x="3207085" y="132522"/>
                </a:cubicBezTo>
                <a:cubicBezTo>
                  <a:pt x="3194320" y="126849"/>
                  <a:pt x="3179457" y="126201"/>
                  <a:pt x="3167329" y="119270"/>
                </a:cubicBezTo>
                <a:cubicBezTo>
                  <a:pt x="3148152" y="108312"/>
                  <a:pt x="3134075" y="89391"/>
                  <a:pt x="3114320" y="79513"/>
                </a:cubicBezTo>
                <a:cubicBezTo>
                  <a:pt x="3098030" y="71368"/>
                  <a:pt x="3078757" y="71494"/>
                  <a:pt x="3061312" y="66261"/>
                </a:cubicBezTo>
                <a:cubicBezTo>
                  <a:pt x="3035352" y="58473"/>
                  <a:pt x="2962726" y="30577"/>
                  <a:pt x="2928790" y="26505"/>
                </a:cubicBezTo>
                <a:cubicBezTo>
                  <a:pt x="2836269" y="15402"/>
                  <a:pt x="2743259" y="8835"/>
                  <a:pt x="2650494" y="0"/>
                </a:cubicBezTo>
                <a:lnTo>
                  <a:pt x="1802355" y="13252"/>
                </a:lnTo>
                <a:cubicBezTo>
                  <a:pt x="1744779" y="14748"/>
                  <a:pt x="1687228" y="19361"/>
                  <a:pt x="1630077" y="26505"/>
                </a:cubicBezTo>
                <a:cubicBezTo>
                  <a:pt x="1616216" y="28238"/>
                  <a:pt x="1604099" y="37461"/>
                  <a:pt x="1590320" y="39757"/>
                </a:cubicBezTo>
                <a:cubicBezTo>
                  <a:pt x="1550863" y="46333"/>
                  <a:pt x="1510807" y="48592"/>
                  <a:pt x="1471051" y="53009"/>
                </a:cubicBezTo>
                <a:cubicBezTo>
                  <a:pt x="1350246" y="83210"/>
                  <a:pt x="1496435" y="49381"/>
                  <a:pt x="1285520" y="79513"/>
                </a:cubicBezTo>
                <a:cubicBezTo>
                  <a:pt x="1189407" y="93244"/>
                  <a:pt x="1272457" y="89239"/>
                  <a:pt x="1192755" y="106018"/>
                </a:cubicBezTo>
                <a:cubicBezTo>
                  <a:pt x="828705" y="182659"/>
                  <a:pt x="1084451" y="119841"/>
                  <a:pt x="927712" y="159026"/>
                </a:cubicBezTo>
                <a:cubicBezTo>
                  <a:pt x="884267" y="180749"/>
                  <a:pt x="877847" y="187083"/>
                  <a:pt x="834946" y="198783"/>
                </a:cubicBezTo>
                <a:cubicBezTo>
                  <a:pt x="797572" y="208976"/>
                  <a:pt x="690051" y="231475"/>
                  <a:pt x="649416" y="251792"/>
                </a:cubicBezTo>
                <a:cubicBezTo>
                  <a:pt x="631746" y="260627"/>
                  <a:pt x="614749" y="270959"/>
                  <a:pt x="596407" y="278296"/>
                </a:cubicBezTo>
                <a:cubicBezTo>
                  <a:pt x="570467" y="288672"/>
                  <a:pt x="516894" y="304800"/>
                  <a:pt x="516894" y="304800"/>
                </a:cubicBezTo>
                <a:cubicBezTo>
                  <a:pt x="481555" y="331304"/>
                  <a:pt x="442113" y="353077"/>
                  <a:pt x="410877" y="384313"/>
                </a:cubicBezTo>
                <a:lnTo>
                  <a:pt x="318112" y="477079"/>
                </a:lnTo>
                <a:cubicBezTo>
                  <a:pt x="309277" y="485914"/>
                  <a:pt x="302003" y="496652"/>
                  <a:pt x="291607" y="503583"/>
                </a:cubicBezTo>
                <a:cubicBezTo>
                  <a:pt x="278355" y="512418"/>
                  <a:pt x="262506" y="518249"/>
                  <a:pt x="251851" y="530087"/>
                </a:cubicBezTo>
                <a:cubicBezTo>
                  <a:pt x="222300" y="562921"/>
                  <a:pt x="196841" y="599350"/>
                  <a:pt x="172338" y="636105"/>
                </a:cubicBezTo>
                <a:lnTo>
                  <a:pt x="119329" y="715618"/>
                </a:lnTo>
                <a:cubicBezTo>
                  <a:pt x="114912" y="733287"/>
                  <a:pt x="114222" y="752336"/>
                  <a:pt x="106077" y="768626"/>
                </a:cubicBezTo>
                <a:cubicBezTo>
                  <a:pt x="100489" y="779801"/>
                  <a:pt x="85160" y="783956"/>
                  <a:pt x="79572" y="795131"/>
                </a:cubicBezTo>
                <a:cubicBezTo>
                  <a:pt x="71427" y="811421"/>
                  <a:pt x="73494" y="831398"/>
                  <a:pt x="66320" y="848139"/>
                </a:cubicBezTo>
                <a:cubicBezTo>
                  <a:pt x="60046" y="862778"/>
                  <a:pt x="48651" y="874644"/>
                  <a:pt x="39816" y="887896"/>
                </a:cubicBezTo>
                <a:cubicBezTo>
                  <a:pt x="35399" y="918818"/>
                  <a:pt x="31992" y="949901"/>
                  <a:pt x="26564" y="980661"/>
                </a:cubicBezTo>
                <a:cubicBezTo>
                  <a:pt x="-2540" y="1145582"/>
                  <a:pt x="59" y="1062426"/>
                  <a:pt x="59" y="115293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1E365D4B-E466-44D6-8FE6-300BE41ED62E}"/>
              </a:ext>
            </a:extLst>
          </p:cNvPr>
          <p:cNvSpPr/>
          <p:nvPr/>
        </p:nvSpPr>
        <p:spPr>
          <a:xfrm>
            <a:off x="8335617" y="437322"/>
            <a:ext cx="384313" cy="410817"/>
          </a:xfrm>
          <a:custGeom>
            <a:avLst/>
            <a:gdLst>
              <a:gd name="connsiteX0" fmla="*/ 185531 w 384313"/>
              <a:gd name="connsiteY0" fmla="*/ 0 h 410817"/>
              <a:gd name="connsiteX1" fmla="*/ 225287 w 384313"/>
              <a:gd name="connsiteY1" fmla="*/ 119269 h 410817"/>
              <a:gd name="connsiteX2" fmla="*/ 278296 w 384313"/>
              <a:gd name="connsiteY2" fmla="*/ 225287 h 410817"/>
              <a:gd name="connsiteX3" fmla="*/ 318053 w 384313"/>
              <a:gd name="connsiteY3" fmla="*/ 291548 h 410817"/>
              <a:gd name="connsiteX4" fmla="*/ 344557 w 384313"/>
              <a:gd name="connsiteY4" fmla="*/ 331304 h 410817"/>
              <a:gd name="connsiteX5" fmla="*/ 384313 w 384313"/>
              <a:gd name="connsiteY5" fmla="*/ 344556 h 410817"/>
              <a:gd name="connsiteX6" fmla="*/ 318053 w 384313"/>
              <a:gd name="connsiteY6" fmla="*/ 357808 h 410817"/>
              <a:gd name="connsiteX7" fmla="*/ 53009 w 384313"/>
              <a:gd name="connsiteY7" fmla="*/ 371061 h 410817"/>
              <a:gd name="connsiteX8" fmla="*/ 0 w 384313"/>
              <a:gd name="connsiteY8" fmla="*/ 410817 h 41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4313" h="410817">
                <a:moveTo>
                  <a:pt x="185531" y="0"/>
                </a:moveTo>
                <a:cubicBezTo>
                  <a:pt x="215372" y="179051"/>
                  <a:pt x="175597" y="7468"/>
                  <a:pt x="225287" y="119269"/>
                </a:cubicBezTo>
                <a:cubicBezTo>
                  <a:pt x="274016" y="228909"/>
                  <a:pt x="223865" y="170854"/>
                  <a:pt x="278296" y="225287"/>
                </a:cubicBezTo>
                <a:cubicBezTo>
                  <a:pt x="301310" y="294328"/>
                  <a:pt x="276473" y="239573"/>
                  <a:pt x="318053" y="291548"/>
                </a:cubicBezTo>
                <a:cubicBezTo>
                  <a:pt x="328002" y="303985"/>
                  <a:pt x="332120" y="321355"/>
                  <a:pt x="344557" y="331304"/>
                </a:cubicBezTo>
                <a:cubicBezTo>
                  <a:pt x="355465" y="340030"/>
                  <a:pt x="371061" y="340139"/>
                  <a:pt x="384313" y="344556"/>
                </a:cubicBezTo>
                <a:cubicBezTo>
                  <a:pt x="332544" y="396327"/>
                  <a:pt x="386866" y="357808"/>
                  <a:pt x="318053" y="357808"/>
                </a:cubicBezTo>
                <a:cubicBezTo>
                  <a:pt x="229595" y="357808"/>
                  <a:pt x="141357" y="366643"/>
                  <a:pt x="53009" y="371061"/>
                </a:cubicBezTo>
                <a:cubicBezTo>
                  <a:pt x="3882" y="387437"/>
                  <a:pt x="19500" y="371819"/>
                  <a:pt x="0" y="41081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7B47EFE3-4B89-4D3F-9EAF-4C2C83EF7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BB624726-141C-4F15-92BC-C8CC765C1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7852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F0AC8-EC26-46A9-9C40-C399A9EE4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Nomenclatura</a:t>
            </a:r>
            <a:r>
              <a:rPr lang="pt-BR" dirty="0"/>
              <a:t> compostos binários- </a:t>
            </a:r>
            <a:r>
              <a:rPr lang="pt-BR" sz="2400" dirty="0"/>
              <a:t>continuação...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9B38D29-3A70-4E7E-8B4E-6E14AC1BF3A7}"/>
              </a:ext>
            </a:extLst>
          </p:cNvPr>
          <p:cNvSpPr/>
          <p:nvPr/>
        </p:nvSpPr>
        <p:spPr>
          <a:xfrm>
            <a:off x="687458" y="1860274"/>
            <a:ext cx="3882886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/>
              <a:t>Tabela periódica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/>
              <a:t>Metais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/>
              <a:t>Não metais</a:t>
            </a:r>
          </a:p>
          <a:p>
            <a:endParaRPr lang="pt-BR" b="1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1AF855A6-5E26-4C67-BD31-4C097F68A3C8}"/>
              </a:ext>
            </a:extLst>
          </p:cNvPr>
          <p:cNvSpPr/>
          <p:nvPr/>
        </p:nvSpPr>
        <p:spPr>
          <a:xfrm>
            <a:off x="4923387" y="1767141"/>
            <a:ext cx="3154017" cy="1516338"/>
          </a:xfrm>
          <a:prstGeom prst="ellipse">
            <a:avLst/>
          </a:prstGeom>
          <a:solidFill>
            <a:srgbClr val="00B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Ânions </a:t>
            </a:r>
          </a:p>
          <a:p>
            <a:pPr algn="ctr"/>
            <a:r>
              <a:rPr lang="pt-BR" sz="2800" dirty="0"/>
              <a:t>“</a:t>
            </a:r>
            <a:r>
              <a:rPr lang="pt-BR" sz="2800" b="1" i="1" dirty="0" err="1"/>
              <a:t>eto</a:t>
            </a:r>
            <a:r>
              <a:rPr lang="pt-BR" sz="2800" dirty="0"/>
              <a:t>”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C38ECA1-BE37-410C-A091-4C40A7BF189F}"/>
              </a:ext>
            </a:extLst>
          </p:cNvPr>
          <p:cNvSpPr/>
          <p:nvPr/>
        </p:nvSpPr>
        <p:spPr>
          <a:xfrm>
            <a:off x="8350525" y="1777735"/>
            <a:ext cx="3154017" cy="132556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Exceção</a:t>
            </a:r>
          </a:p>
          <a:p>
            <a:pPr algn="ctr"/>
            <a:r>
              <a:rPr lang="pt-BR" sz="2400" dirty="0"/>
              <a:t>“óxidos”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339A5BB-E780-4D84-B789-1D3A92D98724}"/>
              </a:ext>
            </a:extLst>
          </p:cNvPr>
          <p:cNvSpPr/>
          <p:nvPr/>
        </p:nvSpPr>
        <p:spPr>
          <a:xfrm>
            <a:off x="901148" y="3914496"/>
            <a:ext cx="4613387" cy="2304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Metais comumente encontrados em dois estados de oxidação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</a:rPr>
              <a:t>“</a:t>
            </a:r>
            <a:r>
              <a:rPr lang="pt-BR" sz="2000" b="1" i="1" dirty="0" err="1">
                <a:solidFill>
                  <a:schemeClr val="bg1"/>
                </a:solidFill>
              </a:rPr>
              <a:t>oso</a:t>
            </a:r>
            <a:r>
              <a:rPr lang="pt-BR" sz="2000" b="1" dirty="0">
                <a:solidFill>
                  <a:schemeClr val="bg1"/>
                </a:solidFill>
              </a:rPr>
              <a:t>”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</a:rPr>
              <a:t>“</a:t>
            </a:r>
            <a:r>
              <a:rPr lang="pt-BR" sz="2000" b="1" i="1" dirty="0" err="1">
                <a:solidFill>
                  <a:schemeClr val="bg1"/>
                </a:solidFill>
              </a:rPr>
              <a:t>ico</a:t>
            </a:r>
            <a:r>
              <a:rPr lang="pt-BR" sz="2000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623E2A9-625D-4ABC-98DB-D8D2449430B9}"/>
              </a:ext>
            </a:extLst>
          </p:cNvPr>
          <p:cNvSpPr/>
          <p:nvPr/>
        </p:nvSpPr>
        <p:spPr>
          <a:xfrm>
            <a:off x="7568417" y="3699803"/>
            <a:ext cx="4053739" cy="2982351"/>
          </a:xfrm>
          <a:prstGeom prst="rect">
            <a:avLst/>
          </a:prstGeom>
          <a:solidFill>
            <a:srgbClr val="CCFF66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000CC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Sistema envolve a colocação do número de oxidação em romano:</a:t>
            </a:r>
          </a:p>
          <a:p>
            <a:pPr algn="ctr"/>
            <a:endParaRPr lang="pt-BR" b="1" dirty="0">
              <a:solidFill>
                <a:srgbClr val="0000CC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algn="ctr"/>
            <a:endParaRPr lang="pt-BR" b="1" dirty="0">
              <a:solidFill>
                <a:srgbClr val="0000CC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algn="ctr"/>
            <a:r>
              <a:rPr lang="pt-BR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FeCl</a:t>
            </a:r>
            <a:r>
              <a:rPr lang="pt-BR" b="1" dirty="0">
                <a:solidFill>
                  <a:srgbClr val="0000CC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pt-BR" b="1" baseline="-25000" dirty="0">
                <a:solidFill>
                  <a:srgbClr val="0000CC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2</a:t>
            </a:r>
            <a:r>
              <a:rPr lang="pt-BR" b="1" dirty="0">
                <a:solidFill>
                  <a:srgbClr val="0000CC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: Cloreto de Ferro (II)</a:t>
            </a:r>
          </a:p>
          <a:p>
            <a:pPr algn="ctr"/>
            <a:r>
              <a:rPr lang="pt-BR" sz="2400" b="1" dirty="0">
                <a:solidFill>
                  <a:srgbClr val="0000CC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FeCl</a:t>
            </a:r>
            <a:r>
              <a:rPr lang="pt-BR" sz="2400" b="1" baseline="-25000" dirty="0">
                <a:solidFill>
                  <a:srgbClr val="0000CC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3</a:t>
            </a:r>
            <a:r>
              <a:rPr lang="pt-BR" sz="2400" b="1" dirty="0">
                <a:solidFill>
                  <a:srgbClr val="0000CC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:  </a:t>
            </a:r>
            <a:r>
              <a:rPr lang="pt-BR" b="1" dirty="0">
                <a:solidFill>
                  <a:srgbClr val="0000CC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Cloreto de Ferro (III)</a:t>
            </a:r>
          </a:p>
          <a:p>
            <a:pPr algn="ctr"/>
            <a:r>
              <a:rPr lang="pt-BR" b="1" dirty="0">
                <a:solidFill>
                  <a:srgbClr val="0000CC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68A25980-69F6-40A1-B005-D43A3DD553EA}"/>
              </a:ext>
            </a:extLst>
          </p:cNvPr>
          <p:cNvSpPr/>
          <p:nvPr/>
        </p:nvSpPr>
        <p:spPr>
          <a:xfrm>
            <a:off x="5627077" y="4895557"/>
            <a:ext cx="1716258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CFEBFA-0683-4662-AF00-1D727447F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B6343FA1-804C-4C37-AC7D-5E2D61330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6656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129753-3074-4926-8EA8-7460C938C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48" y="715617"/>
            <a:ext cx="10111409" cy="5845659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pt-BR" b="1" u="sng" dirty="0"/>
              <a:t>Para os compostos binários formados por </a:t>
            </a:r>
            <a:r>
              <a:rPr lang="pt-BR" b="1" u="sng" dirty="0">
                <a:solidFill>
                  <a:srgbClr val="FF0000"/>
                </a:solidFill>
              </a:rPr>
              <a:t>DOIS não metais</a:t>
            </a:r>
            <a:r>
              <a:rPr lang="pt-BR" b="1" dirty="0"/>
              <a:t>: o sistema de nomenclatura no qual os números </a:t>
            </a:r>
            <a:r>
              <a:rPr lang="pt-BR" b="1" dirty="0">
                <a:solidFill>
                  <a:srgbClr val="FF0000"/>
                </a:solidFill>
              </a:rPr>
              <a:t>de cada um dos átomos </a:t>
            </a:r>
            <a:r>
              <a:rPr lang="pt-BR" b="1" dirty="0"/>
              <a:t>das moléculas são especificados por um prefixo grego: </a:t>
            </a:r>
            <a:r>
              <a:rPr lang="pt-BR" b="1" i="1" dirty="0" err="1"/>
              <a:t>di</a:t>
            </a:r>
            <a:r>
              <a:rPr lang="pt-BR" b="1" dirty="0"/>
              <a:t> (2), </a:t>
            </a:r>
            <a:r>
              <a:rPr lang="pt-BR" b="1" i="1" dirty="0"/>
              <a:t>tri</a:t>
            </a:r>
            <a:r>
              <a:rPr lang="pt-BR" b="1" dirty="0"/>
              <a:t> (3), </a:t>
            </a:r>
            <a:r>
              <a:rPr lang="pt-BR" b="1" i="1" dirty="0"/>
              <a:t>tetra</a:t>
            </a:r>
            <a:r>
              <a:rPr lang="pt-BR" b="1" dirty="0"/>
              <a:t> (4), </a:t>
            </a:r>
            <a:r>
              <a:rPr lang="pt-BR" b="1" i="1" dirty="0"/>
              <a:t>penta</a:t>
            </a:r>
            <a:r>
              <a:rPr lang="pt-BR" b="1" dirty="0"/>
              <a:t> (5), </a:t>
            </a:r>
            <a:r>
              <a:rPr lang="pt-BR" b="1" i="1" dirty="0"/>
              <a:t>hexa</a:t>
            </a:r>
            <a:r>
              <a:rPr lang="pt-BR" b="1" dirty="0"/>
              <a:t> (6) ...etc. O prefixo “mono” também é utilizado.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PCl</a:t>
            </a:r>
            <a:r>
              <a:rPr lang="pt-BR" b="1" baseline="-25000" dirty="0"/>
              <a:t>3</a:t>
            </a:r>
          </a:p>
          <a:p>
            <a:pPr marL="0" indent="0" algn="ctr">
              <a:buNone/>
            </a:pPr>
            <a:endParaRPr lang="pt-BR" b="1" baseline="-25000" dirty="0"/>
          </a:p>
          <a:p>
            <a:pPr marL="0" indent="0">
              <a:buNone/>
            </a:pPr>
            <a:r>
              <a:rPr lang="pt-BR" b="1" dirty="0"/>
              <a:t>NO</a:t>
            </a:r>
            <a:r>
              <a:rPr lang="pt-BR" b="1" baseline="-25000" dirty="0"/>
              <a:t>2</a:t>
            </a:r>
          </a:p>
          <a:p>
            <a:pPr marL="0" indent="0" algn="ctr">
              <a:buNone/>
            </a:pPr>
            <a:endParaRPr lang="pt-BR" b="1" baseline="-25000" dirty="0"/>
          </a:p>
          <a:p>
            <a:pPr marL="0" indent="0">
              <a:buNone/>
            </a:pPr>
            <a:r>
              <a:rPr lang="pt-BR" b="1" dirty="0"/>
              <a:t>CO </a:t>
            </a:r>
          </a:p>
          <a:p>
            <a:pPr marL="0" indent="0" algn="ctr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CO</a:t>
            </a:r>
            <a:r>
              <a:rPr lang="pt-BR" b="1" baseline="-25000" dirty="0"/>
              <a:t>2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BF3EEDF-6EC1-4CF4-857E-7CEB4870D503}"/>
              </a:ext>
            </a:extLst>
          </p:cNvPr>
          <p:cNvSpPr/>
          <p:nvPr/>
        </p:nvSpPr>
        <p:spPr>
          <a:xfrm>
            <a:off x="3843129" y="2723323"/>
            <a:ext cx="5049079" cy="3419060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/>
              <a:t>Tricloreto de Fósforo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/>
              <a:t>Dióxido de nitrogênio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/>
              <a:t>Monóxido de carbono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/>
              <a:t>Dióxido de carbono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EE67F31C-16CC-48AA-AB03-AA9DA9A5F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D308817-BF09-4FA8-A7B3-23E6AEFBB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078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AFA3A-A802-4726-BBC9-68032B4A3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91" y="172380"/>
            <a:ext cx="10611679" cy="3630994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b="1" dirty="0">
                <a:solidFill>
                  <a:schemeClr val="tx1"/>
                </a:solidFill>
              </a:rPr>
              <a:t>Ácidos binários: </a:t>
            </a:r>
            <a:r>
              <a:rPr lang="pt-BR" dirty="0">
                <a:solidFill>
                  <a:srgbClr val="FF0000"/>
                </a:solidFill>
              </a:rPr>
              <a:t>		</a:t>
            </a:r>
            <a:br>
              <a:rPr lang="pt-BR" dirty="0">
                <a:solidFill>
                  <a:srgbClr val="FF0000"/>
                </a:solidFill>
              </a:rPr>
            </a:br>
            <a:r>
              <a:rPr lang="pt-BR" dirty="0">
                <a:solidFill>
                  <a:srgbClr val="FF0000"/>
                </a:solidFill>
              </a:rPr>
              <a:t>			</a:t>
            </a:r>
            <a:r>
              <a:rPr lang="pt-BR" sz="2400" b="1" dirty="0"/>
              <a:t>Hidrogênio + Não metal</a:t>
            </a:r>
            <a:br>
              <a:rPr lang="pt-BR" sz="2400" dirty="0"/>
            </a:br>
            <a:r>
              <a:rPr lang="pt-BR" sz="2400" b="1" dirty="0"/>
              <a:t>Nomenclatura</a:t>
            </a:r>
            <a:r>
              <a:rPr lang="pt-BR" sz="2400" dirty="0"/>
              <a:t> </a:t>
            </a:r>
            <a:r>
              <a:rPr lang="pt-BR" sz="2400" dirty="0">
                <a:highlight>
                  <a:srgbClr val="FF0000"/>
                </a:highlight>
              </a:rPr>
              <a:t>: </a:t>
            </a:r>
            <a:r>
              <a:rPr lang="pt-BR" sz="2400" dirty="0">
                <a:solidFill>
                  <a:srgbClr val="0000CC"/>
                </a:solidFill>
                <a:highlight>
                  <a:srgbClr val="FF0000"/>
                </a:highlight>
              </a:rPr>
              <a:t>Ácido</a:t>
            </a:r>
            <a:r>
              <a:rPr lang="pt-BR" sz="2400" dirty="0">
                <a:highlight>
                  <a:srgbClr val="FF0000"/>
                </a:highlight>
              </a:rPr>
              <a:t>  --------</a:t>
            </a:r>
            <a:r>
              <a:rPr lang="pt-BR" sz="2400" i="1" dirty="0" err="1">
                <a:solidFill>
                  <a:srgbClr val="0000CC"/>
                </a:solidFill>
                <a:highlight>
                  <a:srgbClr val="FF0000"/>
                </a:highlight>
              </a:rPr>
              <a:t>ídrico</a:t>
            </a:r>
            <a:r>
              <a:rPr lang="pt-BR" sz="2400" i="1" dirty="0">
                <a:solidFill>
                  <a:srgbClr val="0000CC"/>
                </a:solidFill>
              </a:rPr>
              <a:t>.</a:t>
            </a:r>
            <a:br>
              <a:rPr lang="pt-BR" sz="2400" i="1" dirty="0">
                <a:solidFill>
                  <a:srgbClr val="0000CC"/>
                </a:solidFill>
              </a:rPr>
            </a:br>
            <a:br>
              <a:rPr lang="pt-BR" sz="2400" i="1" dirty="0">
                <a:solidFill>
                  <a:srgbClr val="0000CC"/>
                </a:solidFill>
              </a:rPr>
            </a:br>
            <a:br>
              <a:rPr lang="pt-BR" sz="2400" i="1" dirty="0">
                <a:solidFill>
                  <a:srgbClr val="0000CC"/>
                </a:solidFill>
              </a:rPr>
            </a:br>
            <a:r>
              <a:rPr lang="pt-BR" sz="2400" b="1" dirty="0" err="1">
                <a:solidFill>
                  <a:schemeClr val="tx1"/>
                </a:solidFill>
              </a:rPr>
              <a:t>HCl</a:t>
            </a:r>
            <a:br>
              <a:rPr lang="pt-BR" sz="2400" b="1" dirty="0">
                <a:solidFill>
                  <a:schemeClr val="tx1"/>
                </a:solidFill>
              </a:rPr>
            </a:br>
            <a:r>
              <a:rPr lang="pt-BR" sz="2400" b="1" dirty="0">
                <a:solidFill>
                  <a:schemeClr val="tx1"/>
                </a:solidFill>
              </a:rPr>
              <a:t>H</a:t>
            </a:r>
            <a:r>
              <a:rPr lang="pt-BR" sz="2400" b="1" baseline="-25000" dirty="0">
                <a:solidFill>
                  <a:schemeClr val="tx1"/>
                </a:solidFill>
              </a:rPr>
              <a:t>2</a:t>
            </a:r>
            <a:r>
              <a:rPr lang="pt-BR" sz="2400" b="1" dirty="0">
                <a:solidFill>
                  <a:schemeClr val="tx1"/>
                </a:solidFill>
              </a:rPr>
              <a:t>S</a:t>
            </a:r>
            <a:br>
              <a:rPr lang="pt-BR" sz="2400" i="1" dirty="0">
                <a:solidFill>
                  <a:srgbClr val="0000CC"/>
                </a:solidFill>
              </a:rPr>
            </a:br>
            <a:br>
              <a:rPr lang="pt-BR" sz="2400" dirty="0"/>
            </a:br>
            <a:br>
              <a:rPr lang="pt-BR" dirty="0"/>
            </a:br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A7C8C78-FA3B-417D-B1E5-5C36CD4C0FCD}"/>
              </a:ext>
            </a:extLst>
          </p:cNvPr>
          <p:cNvSpPr/>
          <p:nvPr/>
        </p:nvSpPr>
        <p:spPr>
          <a:xfrm>
            <a:off x="2491409" y="2266122"/>
            <a:ext cx="3949147" cy="781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2400" b="1" dirty="0"/>
              <a:t>Ácido clorídrico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2400" b="1" dirty="0"/>
              <a:t>Ácido sulfídrico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9F2E6EB-3F85-41DC-96C1-D074BB2DA3F4}"/>
              </a:ext>
            </a:extLst>
          </p:cNvPr>
          <p:cNvSpPr/>
          <p:nvPr/>
        </p:nvSpPr>
        <p:spPr>
          <a:xfrm>
            <a:off x="901147" y="3823151"/>
            <a:ext cx="10124661" cy="2862469"/>
          </a:xfrm>
          <a:prstGeom prst="rect">
            <a:avLst/>
          </a:prstGeom>
          <a:solidFill>
            <a:srgbClr val="CCFF66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rgbClr val="0000CC"/>
                </a:solidFill>
              </a:rPr>
              <a:t>Dê a nomenclatura para as seguintes substâncias:</a:t>
            </a:r>
          </a:p>
          <a:p>
            <a:pPr algn="ctr"/>
            <a:r>
              <a:rPr lang="pt-BR" b="1" dirty="0" err="1">
                <a:solidFill>
                  <a:srgbClr val="0000CC"/>
                </a:solidFill>
              </a:rPr>
              <a:t>NaBr</a:t>
            </a:r>
            <a:endParaRPr lang="pt-BR" b="1" dirty="0">
              <a:solidFill>
                <a:srgbClr val="0000CC"/>
              </a:solidFill>
            </a:endParaRPr>
          </a:p>
          <a:p>
            <a:pPr algn="ctr"/>
            <a:r>
              <a:rPr lang="pt-BR" b="1" dirty="0" err="1">
                <a:solidFill>
                  <a:srgbClr val="0000CC"/>
                </a:solidFill>
              </a:rPr>
              <a:t>CaO</a:t>
            </a:r>
            <a:endParaRPr lang="pt-BR" b="1" dirty="0">
              <a:solidFill>
                <a:srgbClr val="0000CC"/>
              </a:solidFill>
            </a:endParaRPr>
          </a:p>
          <a:p>
            <a:pPr algn="ctr"/>
            <a:r>
              <a:rPr lang="pt-BR" b="1" dirty="0">
                <a:solidFill>
                  <a:srgbClr val="0000CC"/>
                </a:solidFill>
              </a:rPr>
              <a:t>FeCl</a:t>
            </a:r>
            <a:r>
              <a:rPr lang="pt-BR" b="1" baseline="-25000" dirty="0">
                <a:solidFill>
                  <a:srgbClr val="0000CC"/>
                </a:solidFill>
              </a:rPr>
              <a:t>3</a:t>
            </a:r>
          </a:p>
          <a:p>
            <a:pPr algn="ctr"/>
            <a:r>
              <a:rPr lang="pt-BR" b="1" dirty="0">
                <a:solidFill>
                  <a:srgbClr val="0000CC"/>
                </a:solidFill>
              </a:rPr>
              <a:t>O</a:t>
            </a:r>
            <a:r>
              <a:rPr lang="pt-BR" b="1" baseline="-25000" dirty="0">
                <a:solidFill>
                  <a:srgbClr val="0000CC"/>
                </a:solidFill>
              </a:rPr>
              <a:t>2</a:t>
            </a:r>
            <a:r>
              <a:rPr lang="pt-BR" b="1" dirty="0">
                <a:solidFill>
                  <a:srgbClr val="0000CC"/>
                </a:solidFill>
              </a:rPr>
              <a:t>F</a:t>
            </a:r>
            <a:r>
              <a:rPr lang="pt-BR" b="1" baseline="-25000" dirty="0">
                <a:solidFill>
                  <a:srgbClr val="0000CC"/>
                </a:solidFill>
              </a:rPr>
              <a:t>2</a:t>
            </a:r>
          </a:p>
          <a:p>
            <a:r>
              <a:rPr lang="pt-BR" b="1" dirty="0">
                <a:solidFill>
                  <a:srgbClr val="0000CC"/>
                </a:solidFill>
              </a:rPr>
              <a:t>Escreva as fórmulas para as seguintes substâncias:</a:t>
            </a:r>
          </a:p>
          <a:p>
            <a:pPr algn="ctr"/>
            <a:r>
              <a:rPr lang="pt-BR" b="1" dirty="0" err="1">
                <a:solidFill>
                  <a:srgbClr val="0000CC"/>
                </a:solidFill>
              </a:rPr>
              <a:t>Pentafluoreto</a:t>
            </a:r>
            <a:r>
              <a:rPr lang="pt-BR" b="1" dirty="0">
                <a:solidFill>
                  <a:srgbClr val="0000CC"/>
                </a:solidFill>
              </a:rPr>
              <a:t> de iodo</a:t>
            </a:r>
          </a:p>
          <a:p>
            <a:pPr algn="ctr"/>
            <a:r>
              <a:rPr lang="pt-BR" b="1" dirty="0">
                <a:solidFill>
                  <a:srgbClr val="0000CC"/>
                </a:solidFill>
              </a:rPr>
              <a:t>Óxido de Titânio (IV)</a:t>
            </a:r>
          </a:p>
          <a:p>
            <a:pPr algn="ctr"/>
            <a:endParaRPr lang="pt-BR" b="1" dirty="0">
              <a:solidFill>
                <a:srgbClr val="0000CC"/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C2A9465-E79A-49CD-9E1B-EFC27D30B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5EB77D8-5662-433C-9E02-1E8458A2D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00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000D981-6EDB-459D-92B7-E2D3F85C6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43" y="1593576"/>
            <a:ext cx="10522227" cy="4810638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BE70F92-5160-41CA-BBBA-2A7F66F93ECB}"/>
              </a:ext>
            </a:extLst>
          </p:cNvPr>
          <p:cNvSpPr/>
          <p:nvPr/>
        </p:nvSpPr>
        <p:spPr>
          <a:xfrm>
            <a:off x="2146852" y="212035"/>
            <a:ext cx="7407965" cy="1033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ELETRONEGATIVIDADE É UMA PROPRIEDADE PERIODICA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02330ADB-3303-4EDA-84C5-21686E36A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D051428C-B924-4D7E-A971-BF7793992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17705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BED63-4F39-4F58-A5F8-48BB99DAC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AVALIAÇÃO</a:t>
            </a:r>
            <a:r>
              <a:rPr lang="pt-BR" dirty="0"/>
              <a:t> </a:t>
            </a:r>
            <a:r>
              <a:rPr lang="pt-BR" b="1" dirty="0"/>
              <a:t>MODULO</a:t>
            </a:r>
            <a:r>
              <a:rPr lang="pt-BR" dirty="0"/>
              <a:t> </a:t>
            </a:r>
            <a:r>
              <a:rPr lang="pt-BR" b="1" dirty="0"/>
              <a:t>3</a:t>
            </a:r>
            <a:br>
              <a:rPr lang="pt-BR" dirty="0"/>
            </a:br>
            <a:r>
              <a:rPr lang="pt-BR" dirty="0"/>
              <a:t> </a:t>
            </a:r>
            <a:r>
              <a:rPr lang="pt-BR" b="1" dirty="0">
                <a:solidFill>
                  <a:srgbClr val="FF0000"/>
                </a:solidFill>
              </a:rPr>
              <a:t>QUINTA FEIRA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C8FE19-36C5-4E59-AEFC-93E3B378B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0" y="1853248"/>
            <a:ext cx="11476382" cy="2837134"/>
          </a:xfrm>
          <a:solidFill>
            <a:srgbClr val="002060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endParaRPr lang="pt-BR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b="1" dirty="0"/>
              <a:t>LISTA DE EXERCICIOS (</a:t>
            </a:r>
            <a:r>
              <a:rPr lang="pt-BR" sz="1800" b="1" dirty="0"/>
              <a:t>EMAIL</a:t>
            </a:r>
            <a:r>
              <a:rPr lang="pt-BR" b="1" dirty="0"/>
              <a:t>) = 4,0 P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b="1" dirty="0"/>
              <a:t>AVALIAÇÃO SINCRONA (</a:t>
            </a:r>
            <a:r>
              <a:rPr lang="pt-BR" sz="1800" b="1" dirty="0"/>
              <a:t>PROVA DISPONÍVEL A PARTIR </a:t>
            </a:r>
            <a:r>
              <a:rPr lang="pt-BR" sz="1800" b="1" dirty="0">
                <a:highlight>
                  <a:srgbClr val="FF0000"/>
                </a:highlight>
              </a:rPr>
              <a:t>DAS 21H ENTREGA 24H </a:t>
            </a:r>
            <a:r>
              <a:rPr lang="pt-BR" b="1" dirty="0"/>
              <a:t>)= 6,0P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21EBD81-09FD-45F5-9B64-33EE2706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3F16D9B-85DD-47C7-B179-9ABD38CF3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50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78918E1-4BFF-47BE-93CC-F7DDF8C8EA3C}"/>
              </a:ext>
            </a:extLst>
          </p:cNvPr>
          <p:cNvSpPr txBox="1"/>
          <p:nvPr/>
        </p:nvSpPr>
        <p:spPr>
          <a:xfrm>
            <a:off x="1017794" y="4781440"/>
            <a:ext cx="9372158" cy="175432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3 horas para responder e entregar</a:t>
            </a:r>
          </a:p>
          <a:p>
            <a:pPr algn="ctr"/>
            <a:r>
              <a:rPr lang="pt-BR" sz="3600" b="1" dirty="0"/>
              <a:t>Somente pelo </a:t>
            </a:r>
            <a:r>
              <a:rPr lang="pt-BR" sz="3600" b="1" dirty="0" err="1"/>
              <a:t>email</a:t>
            </a:r>
            <a:r>
              <a:rPr lang="pt-BR" sz="3600" b="1" dirty="0"/>
              <a:t> : aare.geral.1@gmail.com</a:t>
            </a:r>
          </a:p>
        </p:txBody>
      </p:sp>
    </p:spTree>
    <p:extLst>
      <p:ext uri="{BB962C8B-B14F-4D97-AF65-F5344CB8AC3E}">
        <p14:creationId xmlns:p14="http://schemas.microsoft.com/office/powerpoint/2010/main" val="265928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05C844A-F79B-4FCE-9167-D49A80893A3C}"/>
              </a:ext>
            </a:extLst>
          </p:cNvPr>
          <p:cNvSpPr txBox="1"/>
          <p:nvPr/>
        </p:nvSpPr>
        <p:spPr>
          <a:xfrm>
            <a:off x="1351722" y="490644"/>
            <a:ext cx="8613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highlight>
                  <a:srgbClr val="FF0000"/>
                </a:highlight>
              </a:rPr>
              <a:t>A formação de uma ligação química está relacionada à DESLOCALIZAÇÃO dos </a:t>
            </a:r>
            <a:r>
              <a:rPr lang="pt-BR" sz="2800" dirty="0" err="1">
                <a:highlight>
                  <a:srgbClr val="FF0000"/>
                </a:highlight>
              </a:rPr>
              <a:t>eléctrons</a:t>
            </a:r>
            <a:r>
              <a:rPr lang="pt-BR" sz="2800" dirty="0">
                <a:highlight>
                  <a:srgbClr val="FF0000"/>
                </a:highlight>
              </a:rPr>
              <a:t>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B8FA525-06A2-4685-9030-80EC7C365EC9}"/>
              </a:ext>
            </a:extLst>
          </p:cNvPr>
          <p:cNvSpPr txBox="1"/>
          <p:nvPr/>
        </p:nvSpPr>
        <p:spPr>
          <a:xfrm>
            <a:off x="1186070" y="5883965"/>
            <a:ext cx="9819860" cy="646331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00CC"/>
                </a:solidFill>
              </a:rPr>
              <a:t>A deslocalização de dois </a:t>
            </a:r>
            <a:r>
              <a:rPr lang="pt-BR" b="1" dirty="0" err="1">
                <a:solidFill>
                  <a:srgbClr val="0000CC"/>
                </a:solidFill>
              </a:rPr>
              <a:t>eléctrons</a:t>
            </a:r>
            <a:r>
              <a:rPr lang="pt-BR" b="1" dirty="0">
                <a:solidFill>
                  <a:srgbClr val="0000CC"/>
                </a:solidFill>
              </a:rPr>
              <a:t> afirma que AMBOS  orbitam os DOIS NÚCLEOS.</a:t>
            </a:r>
          </a:p>
          <a:p>
            <a:pPr algn="ctr"/>
            <a:r>
              <a:rPr lang="pt-BR" b="1" dirty="0">
                <a:solidFill>
                  <a:srgbClr val="0000CC"/>
                </a:solidFill>
              </a:rPr>
              <a:t>A nuvem eletrônica não envolve um núcleo, mais dois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8A5A183-61A0-4B16-82D5-381549CA9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23" t="24433" r="12041" b="7134"/>
          <a:stretch/>
        </p:blipFill>
        <p:spPr>
          <a:xfrm>
            <a:off x="3138952" y="1615674"/>
            <a:ext cx="5914095" cy="4097368"/>
          </a:xfrm>
          <a:prstGeom prst="rect">
            <a:avLst/>
          </a:prstGeom>
        </p:spPr>
      </p:pic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71D411-8FAC-4CB1-828B-2DA8F84A7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019709-41B6-4FD4-885B-E194E5503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84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9E9E6F0-D285-48F6-93C1-F65264B51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23" t="26858" r="13230" b="17525"/>
          <a:stretch/>
        </p:blipFill>
        <p:spPr>
          <a:xfrm>
            <a:off x="834888" y="608158"/>
            <a:ext cx="9647582" cy="5975109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5DAF5F4-7B17-44C7-8D68-D5B3EBC8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3BD510F-AC61-49AC-937D-DA51C2302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4342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1F5485-5301-4AA4-BCF0-54140EB567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944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3832E52-A3A0-4885-A81F-23C042DE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FC0CD4BE-0303-48E4-994B-EB8D6948800C}" type="slidenum">
              <a:rPr lang="en-US" smtClean="0"/>
              <a:pPr defTabSz="914400"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55FF464A-8F68-4E5D-885E-F4EEF5526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915" y="6355080"/>
            <a:ext cx="3422033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4B08147-07E9-419D-AC4A-CAA6CEBBF0FC}"/>
              </a:ext>
            </a:extLst>
          </p:cNvPr>
          <p:cNvSpPr txBox="1"/>
          <p:nvPr/>
        </p:nvSpPr>
        <p:spPr>
          <a:xfrm>
            <a:off x="6742108" y="1437136"/>
            <a:ext cx="5074754" cy="3809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200">
                <a:latin typeface="+mj-lt"/>
                <a:ea typeface="+mj-ea"/>
                <a:cs typeface="+mj-cs"/>
              </a:rPr>
              <a:t>Ligações simples são sempre ligações σ;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200">
                <a:latin typeface="+mj-lt"/>
                <a:ea typeface="+mj-ea"/>
                <a:cs typeface="+mj-cs"/>
              </a:rPr>
              <a:t>Ligações duplas possuem uma ligação σ e uma ligação π;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200">
                <a:latin typeface="+mj-lt"/>
                <a:ea typeface="+mj-ea"/>
                <a:cs typeface="+mj-cs"/>
              </a:rPr>
              <a:t>Ligações triplas possuem uma ligação σ e duas ligações π.</a:t>
            </a:r>
          </a:p>
        </p:txBody>
      </p:sp>
    </p:spTree>
    <p:extLst>
      <p:ext uri="{BB962C8B-B14F-4D97-AF65-F5344CB8AC3E}">
        <p14:creationId xmlns:p14="http://schemas.microsoft.com/office/powerpoint/2010/main" val="1252387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1C82E2EC-1930-46E6-A00C-968A4D94A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C581C23-845D-4C5D-9878-B0DC64E4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D4BE-0303-48E4-994B-EB8D6948800C}" type="slidenum">
              <a:rPr lang="pt-BR" smtClean="0"/>
              <a:t>9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C88BDF5-DBCC-4FCA-8CEF-9978E0084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696" y="477130"/>
            <a:ext cx="7158404" cy="496385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87B8B1D-4A54-4B93-8010-B6512F146734}"/>
              </a:ext>
            </a:extLst>
          </p:cNvPr>
          <p:cNvSpPr/>
          <p:nvPr/>
        </p:nvSpPr>
        <p:spPr>
          <a:xfrm>
            <a:off x="1125415" y="5567681"/>
            <a:ext cx="9227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Formas dos orbitais </a:t>
            </a:r>
            <a:r>
              <a:rPr lang="pt-BR" dirty="0" err="1"/>
              <a:t>pré</a:t>
            </a:r>
            <a:r>
              <a:rPr lang="pt-BR" dirty="0"/>
              <a:t> e pós hibridização sp. A geometria associada a esses orbitais híbridos é linear</a:t>
            </a:r>
          </a:p>
        </p:txBody>
      </p:sp>
    </p:spTree>
    <p:extLst>
      <p:ext uri="{BB962C8B-B14F-4D97-AF65-F5344CB8AC3E}">
        <p14:creationId xmlns:p14="http://schemas.microsoft.com/office/powerpoint/2010/main" val="35075036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">
  <a:themeElements>
    <a:clrScheme name="Í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Í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1230</Words>
  <Application>Microsoft Office PowerPoint</Application>
  <PresentationFormat>Widescreen</PresentationFormat>
  <Paragraphs>254</Paragraphs>
  <Slides>50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8" baseType="lpstr">
      <vt:lpstr>Arial</vt:lpstr>
      <vt:lpstr>Calibri</vt:lpstr>
      <vt:lpstr>Century Gothic</vt:lpstr>
      <vt:lpstr>Comic Sans MS</vt:lpstr>
      <vt:lpstr>Times New Roman</vt:lpstr>
      <vt:lpstr>Wingdings</vt:lpstr>
      <vt:lpstr>Wingdings 3</vt:lpstr>
      <vt:lpstr>Íon</vt:lpstr>
      <vt:lpstr>Aula 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ELEMENTOS QUÍMICOS DA MESMA FAMILIA NA TABELA PERIODICA APRESENTAM O MESMO NÚMERO DE ELÉCTRONS NA CAMADA DE VALENCIA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Geometria das ligações formas espaciais moleculares</vt:lpstr>
      <vt:lpstr>Apresentação do PowerPoint</vt:lpstr>
      <vt:lpstr>Apresentação do PowerPoint</vt:lpstr>
      <vt:lpstr>Apresentação do PowerPoint</vt:lpstr>
      <vt:lpstr>Apresentação do PowerPoint</vt:lpstr>
      <vt:lpstr>De acordo com a Teoria de repulsão dos pares eletrônicos da camada de valência,   OS PARES DE ELÉTRONS EM TORNO DE UM ÁTOMO CENTRAL SE REPELEM E SE ORIENTAM PARA O MAIOR AFASTAMENTO ANGULAR POSSIVEL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A: átomo central X: ligante E: par de elétrons isolado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Praticar CH3Cl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NOMENCLATURA COMPOSTOS BINÁRIOS</vt:lpstr>
      <vt:lpstr>Apresentação do PowerPoint</vt:lpstr>
      <vt:lpstr>Apresentação do PowerPoint</vt:lpstr>
      <vt:lpstr>Nomenclatura compostos binários- continuação...</vt:lpstr>
      <vt:lpstr>Apresentação do PowerPoint</vt:lpstr>
      <vt:lpstr> Ácidos binários:       Hidrogênio + Não metal Nomenclatura : Ácido  --------ídrico.   HCl H2S   </vt:lpstr>
      <vt:lpstr>AVALIAÇÃO MODULO 3  QUINTA FEIRA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3</dc:title>
  <dc:creator>Sistemas</dc:creator>
  <cp:lastModifiedBy>Sistemas</cp:lastModifiedBy>
  <cp:revision>9</cp:revision>
  <dcterms:created xsi:type="dcterms:W3CDTF">2021-04-27T21:24:12Z</dcterms:created>
  <dcterms:modified xsi:type="dcterms:W3CDTF">2021-04-28T12:27:58Z</dcterms:modified>
</cp:coreProperties>
</file>