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0" r:id="rId8"/>
    <p:sldId id="261" r:id="rId9"/>
    <p:sldId id="266" r:id="rId10"/>
    <p:sldId id="267" r:id="rId11"/>
    <p:sldId id="268" r:id="rId12"/>
    <p:sldId id="269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99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8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165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26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55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6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378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14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30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0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99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9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8003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4052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9183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942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655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4018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4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512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203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5424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340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8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338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601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925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237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489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043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3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760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2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2203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983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0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993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9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33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860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8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195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7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6327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6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316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5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523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4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337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3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80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2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9454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240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0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4858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0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634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807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12485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468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322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8091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836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0672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708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166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9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9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78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  <p:sldLayoutId id="2147483695" r:id="rId12"/>
    <p:sldLayoutId id="2147483694" r:id="rId13"/>
    <p:sldLayoutId id="2147483693" r:id="rId14"/>
    <p:sldLayoutId id="2147483692" r:id="rId15"/>
    <p:sldLayoutId id="2147483691" r:id="rId16"/>
    <p:sldLayoutId id="2147483690" r:id="rId17"/>
    <p:sldLayoutId id="2147483689" r:id="rId18"/>
    <p:sldLayoutId id="2147483688" r:id="rId19"/>
    <p:sldLayoutId id="2147483687" r:id="rId20"/>
    <p:sldLayoutId id="2147483686" r:id="rId21"/>
    <p:sldLayoutId id="2147483685" r:id="rId22"/>
    <p:sldLayoutId id="2147483684" r:id="rId23"/>
    <p:sldLayoutId id="2147483683" r:id="rId24"/>
    <p:sldLayoutId id="2147483682" r:id="rId25"/>
    <p:sldLayoutId id="2147483681" r:id="rId26"/>
    <p:sldLayoutId id="2147483680" r:id="rId27"/>
    <p:sldLayoutId id="2147483679" r:id="rId28"/>
    <p:sldLayoutId id="2147483678" r:id="rId29"/>
    <p:sldLayoutId id="2147483677" r:id="rId30"/>
    <p:sldLayoutId id="2147483676" r:id="rId31"/>
    <p:sldLayoutId id="2147483675" r:id="rId32"/>
    <p:sldLayoutId id="2147483674" r:id="rId33"/>
    <p:sldLayoutId id="2147483673" r:id="rId34"/>
    <p:sldLayoutId id="2147483672" r:id="rId35"/>
    <p:sldLayoutId id="2147483671" r:id="rId36"/>
    <p:sldLayoutId id="2147483670" r:id="rId37"/>
    <p:sldLayoutId id="2147483669" r:id="rId38"/>
    <p:sldLayoutId id="2147483651" r:id="rId39"/>
    <p:sldLayoutId id="2147483652" r:id="rId40"/>
    <p:sldLayoutId id="2147483653" r:id="rId41"/>
    <p:sldLayoutId id="2147483654" r:id="rId42"/>
    <p:sldLayoutId id="2147483655" r:id="rId43"/>
    <p:sldLayoutId id="2147483656" r:id="rId44"/>
    <p:sldLayoutId id="2147483727" r:id="rId45"/>
    <p:sldLayoutId id="2147483726" r:id="rId46"/>
    <p:sldLayoutId id="2147483725" r:id="rId47"/>
    <p:sldLayoutId id="2147483724" r:id="rId48"/>
    <p:sldLayoutId id="2147483723" r:id="rId49"/>
    <p:sldLayoutId id="2147483722" r:id="rId50"/>
    <p:sldLayoutId id="2147483721" r:id="rId51"/>
    <p:sldLayoutId id="2147483720" r:id="rId52"/>
    <p:sldLayoutId id="2147483719" r:id="rId53"/>
    <p:sldLayoutId id="2147483718" r:id="rId54"/>
    <p:sldLayoutId id="2147483717" r:id="rId55"/>
    <p:sldLayoutId id="2147483716" r:id="rId56"/>
    <p:sldLayoutId id="2147483715" r:id="rId57"/>
    <p:sldLayoutId id="2147483714" r:id="rId58"/>
    <p:sldLayoutId id="2147483713" r:id="rId59"/>
    <p:sldLayoutId id="2147483712" r:id="rId60"/>
    <p:sldLayoutId id="2147483711" r:id="rId61"/>
    <p:sldLayoutId id="2147483710" r:id="rId62"/>
    <p:sldLayoutId id="2147483709" r:id="rId63"/>
    <p:sldLayoutId id="2147483708" r:id="rId64"/>
    <p:sldLayoutId id="2147483707" r:id="rId65"/>
    <p:sldLayoutId id="2147483706" r:id="rId66"/>
    <p:sldLayoutId id="2147483705" r:id="rId67"/>
    <p:sldLayoutId id="2147483657" r:id="rId68"/>
    <p:sldLayoutId id="2147483660" r:id="rId69"/>
    <p:sldLayoutId id="2147483661" r:id="rId70"/>
    <p:sldLayoutId id="2147483666" r:id="rId71"/>
    <p:sldLayoutId id="2147483663" r:id="rId72"/>
    <p:sldLayoutId id="2147483667" r:id="rId73"/>
    <p:sldLayoutId id="2147483668" r:id="rId74"/>
    <p:sldLayoutId id="2147483658" r:id="rId75"/>
    <p:sldLayoutId id="2147483659" r:id="rId7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9C0F1-6EEA-42D8-AB1F-6D691F8F4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/>
          </a:bodyPr>
          <a:lstStyle/>
          <a:p>
            <a:r>
              <a:rPr lang="pt-BR" sz="5400" dirty="0" err="1"/>
              <a:t>FÍSICO-Química</a:t>
            </a:r>
            <a:r>
              <a:rPr lang="pt-BR" sz="5400" dirty="0"/>
              <a:t>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9AC8F3-3812-4F0C-A4E8-E0E94A6736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 anchorCtr="0">
            <a:normAutofit/>
          </a:bodyPr>
          <a:lstStyle/>
          <a:p>
            <a:r>
              <a:rPr lang="pt-BR" sz="4400" dirty="0"/>
              <a:t>GASES - FUNDAMENTOS</a:t>
            </a:r>
          </a:p>
        </p:txBody>
      </p:sp>
    </p:spTree>
    <p:extLst>
      <p:ext uri="{BB962C8B-B14F-4D97-AF65-F5344CB8AC3E}">
        <p14:creationId xmlns:p14="http://schemas.microsoft.com/office/powerpoint/2010/main" val="3025924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190402"/>
          </a:xfrm>
        </p:spPr>
        <p:txBody>
          <a:bodyPr/>
          <a:lstStyle/>
          <a:p>
            <a:pPr algn="ctr"/>
            <a:r>
              <a:rPr lang="pt-BR" cap="none" dirty="0"/>
              <a:t>Misturas de Gases Ideais - Pressão Parcial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É simples demonstrar que a pressão total (P) da mistura é o somatório das pressões parciais: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i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i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3200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+…=</m:t>
                          </m:r>
                        </m:e>
                      </m:nary>
                      <m:f>
                        <m:f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pt-BR" sz="32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pt-BR" sz="32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pt-BR" sz="32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pt-BR" sz="32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pt-BR" sz="32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pt-BR" sz="32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+…=</m:t>
                      </m:r>
                      <m:d>
                        <m:d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32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a:rPr lang="pt-BR" sz="32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+…</m:t>
                          </m:r>
                        </m:e>
                      </m:d>
                      <m:f>
                        <m:f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sz="32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pt-BR" sz="32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pt-BR" sz="32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nRT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sz="32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pt-BR" sz="32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BR" sz="3200" b="0" i="0" baseline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P</m:t>
                      </m:r>
                    </m:oMath>
                  </m:oMathPara>
                </a14:m>
                <a:endParaRPr lang="pt-BR" sz="3200" b="0" baseline="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pt-BR" sz="3200" b="0" baseline="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  <a:blipFill>
                <a:blip r:embed="rId2"/>
                <a:stretch>
                  <a:fillRect l="-1425" t="-723" r="-137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93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190402"/>
          </a:xfrm>
        </p:spPr>
        <p:txBody>
          <a:bodyPr/>
          <a:lstStyle/>
          <a:p>
            <a:pPr algn="ctr"/>
            <a:r>
              <a:rPr lang="pt-BR" cap="none" dirty="0"/>
              <a:t>Misturas de Gases Ideais - Pressão Parcial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Fazendo a razão entre a expressão da lei dos gases ideais aplicada ao componente i e à mistura como um todo:</a:t>
                </a:r>
              </a:p>
              <a:p>
                <a:pPr marL="0" indent="0" algn="just" defTabSz="720000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pt-BR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baseline="0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 sz="3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pV</m:t>
                        </m:r>
                      </m:den>
                    </m:f>
                    <m: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pt-BR" sz="3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RT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 sz="3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nRT</m:t>
                        </m:r>
                      </m:den>
                    </m:f>
                  </m:oMath>
                </a14:m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pt-BR" dirty="0">
                    <a:sym typeface="Symbol" panose="05050102010706020507" pitchFamily="18" charset="2"/>
                  </a:rPr>
                  <a:t>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smtClean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sz="3200" b="0" i="0" baseline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</m:den>
                    </m:f>
                    <m: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den>
                    </m:f>
                  </m:oMath>
                </a14:m>
                <a:r>
                  <a:rPr lang="pt-BR" dirty="0">
                    <a:sym typeface="Symbol" panose="05050102010706020507" pitchFamily="18" charset="2"/>
                  </a:rPr>
                  <a:t>	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sub>
                    </m:sSub>
                    <m: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den>
                    </m:f>
                    <m:r>
                      <m:rPr>
                        <m:sty m:val="p"/>
                      </m:rPr>
                      <a:rPr lang="pt-BR" sz="3200" b="0" i="0" baseline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	</a:t>
                </a:r>
                <a:r>
                  <a:rPr lang="pt-BR" dirty="0">
                    <a:sym typeface="Symbol" panose="05050102010706020507" pitchFamily="18" charset="2"/>
                  </a:rPr>
                  <a:t></a:t>
                </a:r>
                <a:r>
                  <a:rPr lang="pt-BR" sz="3200" dirty="0">
                    <a:latin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sz="32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sz="3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sub>
                    </m:sSub>
                    <m:r>
                      <a:rPr lang="pt-BR" sz="32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pt-BR" sz="3200" b="0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sty m:val="p"/>
                      </m:rPr>
                      <a:rPr lang="pt-BR" sz="3200" b="0" i="0" baseline="-2500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sty m:val="p"/>
                      </m:rPr>
                      <a:rPr lang="pt-BR" sz="32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endParaRPr lang="pt-BR" sz="32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spcBef>
                    <a:spcPts val="600"/>
                  </a:spcBef>
                  <a:buNone/>
                </a:pP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pressão parcial de um componente de uma mistura gasosa é o produto de sua fração molar e da pressão total da mistura. Esta definição é geral, sendo válida tanto para as misturas de gases ideais, quanto para as de gases reais.</a:t>
                </a:r>
                <a:endParaRPr lang="pt-BR" sz="3200" b="0" baseline="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  <a:blipFill>
                <a:blip r:embed="rId2"/>
                <a:stretch>
                  <a:fillRect l="-1425" t="-723" r="-1371" b="-494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039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190402"/>
          </a:xfrm>
        </p:spPr>
        <p:txBody>
          <a:bodyPr/>
          <a:lstStyle/>
          <a:p>
            <a:pPr algn="ctr"/>
            <a:r>
              <a:rPr lang="pt-BR" b="1" cap="none" dirty="0"/>
              <a:t>Pressão de Vapor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779A51-3DB9-47D7-B9FF-909389323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690" y="1351722"/>
            <a:ext cx="11120284" cy="5063826"/>
          </a:xfrm>
        </p:spPr>
        <p:txBody>
          <a:bodyPr>
            <a:noAutofit/>
          </a:bodyPr>
          <a:lstStyle/>
          <a:p>
            <a:pPr marL="0" indent="0" algn="just" defTabSz="72000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a pressão que corresponde ao equilíbrio entre um líquido e seu vapor, a uma dada temperatura;</a:t>
            </a:r>
          </a:p>
          <a:p>
            <a:pPr marL="0" indent="0" algn="just" defTabSz="72000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200" b="0" baseline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3200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maior pressão parcial que uma substância pode alcançar em uma mistura gasosa, na temperatura considerada;</a:t>
            </a:r>
          </a:p>
          <a:p>
            <a:pPr marL="0" indent="0" algn="just" defTabSz="72000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200" baseline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pressão de vapor é de 1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atm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temperatura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correspon-dente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é chamada de ponto normal de ebulição.</a:t>
            </a:r>
            <a:endParaRPr lang="pt-BR" sz="3200" b="0" baseline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2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0C7DE-7228-49B5-A6C4-3A41DC70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82961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pt-BR" sz="5400" dirty="0"/>
              <a:t>Dimensões e unidades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CC559D5-DF4A-425F-A0EB-B4B0C830E4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843088"/>
                <a:ext cx="9905999" cy="439639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C</m:t>
                      </m:r>
                    </m:oMath>
                  </m:oMathPara>
                </a14:m>
                <a:endParaRPr lang="pt-BR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A, B e C: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Mesma</a:t>
                </a:r>
                <a:r>
                  <a:rPr lang="pt-BR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dimensão (massa; energia)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pt-BR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Mesma unidade (kg; J)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CC559D5-DF4A-425F-A0EB-B4B0C830E4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843088"/>
                <a:ext cx="9905999" cy="4396394"/>
              </a:xfrm>
              <a:blipFill>
                <a:blip r:embed="rId2"/>
                <a:stretch>
                  <a:fillRect l="-301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042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0C7DE-7228-49B5-A6C4-3A41DC70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82961"/>
            <a:ext cx="9905998" cy="1224613"/>
          </a:xfrm>
        </p:spPr>
        <p:txBody>
          <a:bodyPr>
            <a:normAutofit/>
          </a:bodyPr>
          <a:lstStyle/>
          <a:p>
            <a:pPr algn="ctr"/>
            <a:r>
              <a:rPr lang="pt-BR" sz="5400" cap="none" dirty="0"/>
              <a:t>LEI dos GASES IDEAIS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CC559D5-DF4A-425F-A0EB-B4B0C830E4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607574"/>
                <a:ext cx="9905999" cy="47126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sz="54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P</m:t>
                      </m:r>
                      <m:r>
                        <m:rPr>
                          <m:sty m:val="p"/>
                        </m:rPr>
                        <a:rPr lang="pt-BR" sz="5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V</m:t>
                      </m:r>
                      <m: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BR" sz="5400" b="0" i="0" baseline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nRT</m:t>
                      </m:r>
                    </m:oMath>
                  </m:oMathPara>
                </a14:m>
                <a:endParaRPr lang="pt-BR" sz="5400" b="0" baseline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t-BR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CC559D5-DF4A-425F-A0EB-B4B0C830E4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607574"/>
                <a:ext cx="9905999" cy="471260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F5F97BA-A4FB-4F58-8884-E15EE7B23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549064"/>
              </p:ext>
            </p:extLst>
          </p:nvPr>
        </p:nvGraphicFramePr>
        <p:xfrm>
          <a:off x="2286000" y="3008671"/>
          <a:ext cx="7462684" cy="3311504"/>
        </p:xfrm>
        <a:graphic>
          <a:graphicData uri="http://schemas.openxmlformats.org/drawingml/2006/table">
            <a:tbl>
              <a:tblPr/>
              <a:tblGrid>
                <a:gridCol w="3731342">
                  <a:extLst>
                    <a:ext uri="{9D8B030D-6E8A-4147-A177-3AD203B41FA5}">
                      <a16:colId xmlns:a16="http://schemas.microsoft.com/office/drawing/2014/main" val="946317426"/>
                    </a:ext>
                  </a:extLst>
                </a:gridCol>
                <a:gridCol w="3731342">
                  <a:extLst>
                    <a:ext uri="{9D8B030D-6E8A-4147-A177-3AD203B41FA5}">
                      <a16:colId xmlns:a16="http://schemas.microsoft.com/office/drawing/2014/main" val="1688743150"/>
                    </a:ext>
                  </a:extLst>
                </a:gridCol>
              </a:tblGrid>
              <a:tr h="473072"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Valores numéricos (R)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>
                          <a:effectLst/>
                          <a:latin typeface="Times New Roman" panose="02020603050405020304" pitchFamily="18" charset="0"/>
                        </a:rPr>
                        <a:t>Unidades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319904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8,314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Pa.m</a:t>
                      </a:r>
                      <a:r>
                        <a:rPr lang="pt-BR" sz="2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pt-BR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.mol</a:t>
                      </a:r>
                      <a:r>
                        <a:rPr lang="pt-BR" sz="2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pt-BR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pt-BR" sz="2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0871710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8,314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J.mol</a:t>
                      </a:r>
                      <a:r>
                        <a:rPr lang="en-US" sz="2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en-US" sz="2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64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0,08206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atm.L.mol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83002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1,987</a:t>
                      </a:r>
                      <a:endParaRPr lang="pt-BR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cal.mol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579158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62,36</a:t>
                      </a:r>
                      <a:endParaRPr lang="pt-BR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torr.L.mol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en-US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323198"/>
                  </a:ext>
                </a:extLst>
              </a:tr>
              <a:tr h="473072">
                <a:tc>
                  <a:txBody>
                    <a:bodyPr/>
                    <a:lstStyle/>
                    <a:p>
                      <a:pPr algn="just"/>
                      <a:r>
                        <a:rPr lang="pt-BR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0,08314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bar.L.mol</a:t>
                      </a:r>
                      <a:r>
                        <a:rPr lang="pt-BR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.K</a:t>
                      </a:r>
                      <a:r>
                        <a:rPr lang="pt-BR" sz="2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578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35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C1ED3-0689-48EB-B201-5488450C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59526"/>
            <a:ext cx="9905998" cy="782579"/>
          </a:xfrm>
        </p:spPr>
        <p:txBody>
          <a:bodyPr>
            <a:normAutofit/>
          </a:bodyPr>
          <a:lstStyle/>
          <a:p>
            <a:pPr algn="ctr"/>
            <a:r>
              <a:rPr lang="pt-BR" sz="4000" dirty="0"/>
              <a:t>Volume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33FF16-9436-4EF3-AAAD-96884FB25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497314"/>
            <a:ext cx="9905999" cy="404807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nidade (SI): metro cúbico (m</a:t>
            </a:r>
            <a:r>
              <a:rPr lang="pt-BR" sz="32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 (10 dm)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1000 dm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1000 L</a:t>
            </a:r>
          </a:p>
          <a:p>
            <a:pPr marL="0" indent="0">
              <a:buNone/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dm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 (10 cm)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1000 cm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1000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mL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 L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1 cm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= (0,1 dm)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= (10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-1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dm)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= 10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-3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dm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= 10</a:t>
            </a:r>
            <a:r>
              <a:rPr lang="pt-BR" sz="28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-3</a:t>
            </a:r>
            <a:r>
              <a:rPr lang="pt-BR" sz="2800" dirty="0">
                <a:latin typeface="Times New Roman" panose="02020603050405020304" pitchFamily="18" charset="0"/>
                <a:cs typeface="Arial" panose="020B0604020202020204" pitchFamily="34" charset="0"/>
              </a:rPr>
              <a:t> L = 1 </a:t>
            </a:r>
            <a:r>
              <a:rPr lang="pt-BR" sz="2800" dirty="0" err="1">
                <a:latin typeface="Times New Roman" panose="02020603050405020304" pitchFamily="18" charset="0"/>
                <a:cs typeface="Arial" panose="020B0604020202020204" pitchFamily="34" charset="0"/>
              </a:rPr>
              <a:t>mL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pt-BR" sz="28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61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C1ED3-0689-48EB-B201-5488450C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59526"/>
            <a:ext cx="9905998" cy="782579"/>
          </a:xfrm>
        </p:spPr>
        <p:txBody>
          <a:bodyPr anchor="ctr" anchorCtr="1">
            <a:normAutofit/>
          </a:bodyPr>
          <a:lstStyle/>
          <a:p>
            <a:pPr algn="ctr"/>
            <a:r>
              <a:rPr lang="pt-BR" sz="4000" dirty="0"/>
              <a:t>pressão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33FF16-9436-4EF3-AAAD-96884FB25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497314"/>
            <a:ext cx="9905999" cy="995163"/>
          </a:xfrm>
        </p:spPr>
        <p:txBody>
          <a:bodyPr anchor="ctr" anchorCtr="1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nidade (SI):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ascal (</a:t>
            </a:r>
            <a:r>
              <a:rPr lang="pt-BR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		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 N.m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pt-BR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pt-BR" sz="28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8C461B8-4EC3-4C6E-B397-3A00F7EA2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504979"/>
              </p:ext>
            </p:extLst>
          </p:nvPr>
        </p:nvGraphicFramePr>
        <p:xfrm>
          <a:off x="2094271" y="2212260"/>
          <a:ext cx="7787146" cy="4086211"/>
        </p:xfrm>
        <a:graphic>
          <a:graphicData uri="http://schemas.openxmlformats.org/drawingml/2006/table">
            <a:tbl>
              <a:tblPr/>
              <a:tblGrid>
                <a:gridCol w="3749140">
                  <a:extLst>
                    <a:ext uri="{9D8B030D-6E8A-4147-A177-3AD203B41FA5}">
                      <a16:colId xmlns:a16="http://schemas.microsoft.com/office/drawing/2014/main" val="2133653254"/>
                    </a:ext>
                  </a:extLst>
                </a:gridCol>
                <a:gridCol w="2019003">
                  <a:extLst>
                    <a:ext uri="{9D8B030D-6E8A-4147-A177-3AD203B41FA5}">
                      <a16:colId xmlns:a16="http://schemas.microsoft.com/office/drawing/2014/main" val="2246554879"/>
                    </a:ext>
                  </a:extLst>
                </a:gridCol>
                <a:gridCol w="2019003">
                  <a:extLst>
                    <a:ext uri="{9D8B030D-6E8A-4147-A177-3AD203B41FA5}">
                      <a16:colId xmlns:a16="http://schemas.microsoft.com/office/drawing/2014/main" val="3711759114"/>
                    </a:ext>
                  </a:extLst>
                </a:gridCol>
              </a:tblGrid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effectLst/>
                          <a:latin typeface="Times New Roman" panose="02020603050405020304" pitchFamily="18" charset="0"/>
                        </a:rPr>
                        <a:t>NOME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SÍMBOLO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VALOR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604009"/>
                  </a:ext>
                </a:extLst>
              </a:tr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pascal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N.m</a:t>
                      </a:r>
                      <a:r>
                        <a:rPr lang="pt-BR" sz="24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-2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2361218"/>
                  </a:ext>
                </a:extLst>
              </a:tr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bar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bar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pt-BR" sz="24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647277"/>
                  </a:ext>
                </a:extLst>
              </a:tr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atmosfera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atm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101325 Pa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044325"/>
                  </a:ext>
                </a:extLst>
              </a:tr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milímetro de mercúrio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mmHg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133,322 Pa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065420"/>
                  </a:ext>
                </a:extLst>
              </a:tr>
              <a:tr h="545575"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torr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Torr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133,322 </a:t>
                      </a:r>
                      <a:r>
                        <a:rPr lang="pt-BR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039817"/>
                  </a:ext>
                </a:extLst>
              </a:tr>
              <a:tr h="812761"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libra-força por polegada quadrada</a:t>
                      </a: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psi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6894,757 </a:t>
                      </a:r>
                      <a:r>
                        <a:rPr lang="pt-BR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962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2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C1ED3-0689-48EB-B201-5488450C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59526"/>
            <a:ext cx="9905998" cy="782579"/>
          </a:xfrm>
        </p:spPr>
        <p:txBody>
          <a:bodyPr anchor="ctr" anchorCtr="1">
            <a:normAutofit/>
          </a:bodyPr>
          <a:lstStyle/>
          <a:p>
            <a:pPr algn="ctr"/>
            <a:r>
              <a:rPr lang="pt-BR" sz="4000" dirty="0"/>
              <a:t>temperatura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B8CFA3B-89FB-4A72-BC4A-E45BB8DD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453069"/>
            <a:ext cx="9905999" cy="400383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nidade (SI): Kelvin (K)</a:t>
            </a:r>
          </a:p>
          <a:p>
            <a:r>
              <a:rPr lang="pt-BR" sz="3200" dirty="0">
                <a:latin typeface="Times New Roman" panose="02020603050405020304" pitchFamily="18" charset="0"/>
              </a:rPr>
              <a:t>Escala absoluta de temperatura</a:t>
            </a: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(K) = T (ºC) + 273,15		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(K) =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(ºC)</a:t>
            </a: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(°F) = 1,8.T (°C) + 32</a:t>
            </a:r>
          </a:p>
          <a:p>
            <a:r>
              <a:rPr lang="en-US" sz="3200" dirty="0">
                <a:latin typeface="Times New Roman" panose="02020603050405020304" pitchFamily="18" charset="0"/>
              </a:rPr>
              <a:t>T (Ra) = T (°F) + 459,67		 </a:t>
            </a:r>
            <a:r>
              <a:rPr 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200" dirty="0">
                <a:latin typeface="Times New Roman" panose="02020603050405020304" pitchFamily="18" charset="0"/>
              </a:rPr>
              <a:t>T (Ra) = </a:t>
            </a:r>
            <a:r>
              <a:rPr 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200" dirty="0">
                <a:latin typeface="Times New Roman" panose="02020603050405020304" pitchFamily="18" charset="0"/>
              </a:rPr>
              <a:t>T (°F) </a:t>
            </a:r>
          </a:p>
        </p:txBody>
      </p:sp>
    </p:spTree>
    <p:extLst>
      <p:ext uri="{BB962C8B-B14F-4D97-AF65-F5344CB8AC3E}">
        <p14:creationId xmlns:p14="http://schemas.microsoft.com/office/powerpoint/2010/main" val="182473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478570"/>
          </a:xfrm>
        </p:spPr>
        <p:txBody>
          <a:bodyPr/>
          <a:lstStyle/>
          <a:p>
            <a:pPr algn="ctr"/>
            <a:r>
              <a:rPr lang="pt-BR" cap="none" dirty="0"/>
              <a:t>COMPOSIÇÃO DE MISTURAS</a:t>
            </a:r>
            <a:br>
              <a:rPr lang="pt-BR" cap="none" dirty="0"/>
            </a:br>
            <a:r>
              <a:rPr lang="pt-BR" cap="none" dirty="0"/>
              <a:t>Fração molar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41412" y="2038094"/>
                <a:ext cx="9905999" cy="354171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spcAft>
                    <a:spcPts val="1800"/>
                  </a:spcAft>
                  <a:buNone/>
                </a:pPr>
                <a:r>
                  <a:rPr lang="pt-BR" sz="3600" dirty="0"/>
                  <a:t>A razão entre o número de mols de um componente de uma mistura (</a:t>
                </a:r>
                <a:r>
                  <a:rPr lang="pt-BR" sz="3600" dirty="0" err="1"/>
                  <a:t>n</a:t>
                </a:r>
                <a:r>
                  <a:rPr lang="pt-BR" sz="3600" baseline="-25000" dirty="0" err="1"/>
                  <a:t>i</a:t>
                </a:r>
                <a:r>
                  <a:rPr lang="pt-BR" sz="3600" dirty="0"/>
                  <a:t>) e o número total de mols na mistura (n) recebe o nome de fração molar (x</a:t>
                </a:r>
                <a:r>
                  <a:rPr lang="pt-BR" sz="3600" baseline="-25000" dirty="0"/>
                  <a:t>i</a:t>
                </a:r>
                <a:r>
                  <a:rPr lang="pt-BR" sz="3600" dirty="0"/>
                  <a:t>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sz="3600" b="0" i="0" baseline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BR" sz="3600" b="0" i="0" baseline="0" smtClean="0"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pt-BR" sz="3600" b="0" i="0" baseline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3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600" b="0" i="0" baseline="0" smtClean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pt-BR" sz="3600" b="0" i="0" baseline="0" smtClean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pt-BR" sz="3600" b="0" i="0" baseline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</m:oMath>
                  </m:oMathPara>
                </a14:m>
                <a:endParaRPr lang="pt-BR" sz="3600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2038094"/>
                <a:ext cx="9905999" cy="3541714"/>
              </a:xfrm>
              <a:blipFill>
                <a:blip r:embed="rId2"/>
                <a:stretch>
                  <a:fillRect l="-1846" t="-861" r="-190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47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478570"/>
          </a:xfrm>
        </p:spPr>
        <p:txBody>
          <a:bodyPr/>
          <a:lstStyle/>
          <a:p>
            <a:pPr algn="ctr"/>
            <a:r>
              <a:rPr lang="pt-BR" cap="none" dirty="0"/>
              <a:t>COMPOSIÇÃO DE MISTURAS</a:t>
            </a:r>
            <a:br>
              <a:rPr lang="pt-BR" cap="none" dirty="0"/>
            </a:br>
            <a:r>
              <a:rPr lang="pt-BR" cap="none" dirty="0"/>
              <a:t>Fração molar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690" y="2038094"/>
                <a:ext cx="11120284" cy="4377454"/>
              </a:xfrm>
            </p:spPr>
            <p:txBody>
              <a:bodyPr>
                <a:noAutofit/>
              </a:bodyPr>
              <a:lstStyle/>
              <a:p>
                <a:pPr marL="0" indent="0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sz="36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BR" sz="36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i</m:t>
                          </m:r>
                        </m:sub>
                      </m:sSub>
                      <m:r>
                        <a:rPr lang="pt-BR" sz="3600" b="0" i="0" baseline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6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pt-BR" sz="3600" b="0" i="0" baseline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i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pt-BR" sz="36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n</m:t>
                          </m:r>
                        </m:den>
                      </m:f>
                      <m:r>
                        <a:rPr lang="pt-BR" sz="3600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r>
                        <a:rPr lang="pt-BR" sz="3600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</m:t>
                      </m:r>
                      <m:r>
                        <a:rPr lang="pt-BR" sz="3600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</m:t>
                      </m:r>
                      <m:r>
                        <a:rPr lang="pt-BR" sz="3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pt-BR" sz="3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pt-BR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sz="36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BR" sz="3600" b="0" i="0" baseline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i</m:t>
                          </m:r>
                        </m:sub>
                      </m:sSub>
                      <m:r>
                        <a:rPr lang="pt-BR" sz="3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≤</m:t>
                      </m:r>
                      <m:r>
                        <a:rPr lang="pt-BR" sz="3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lang="pt-BR" sz="3600" dirty="0"/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+…=</m:t>
                          </m:r>
                        </m:e>
                      </m:nary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pt-B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pt-B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pt-BR" i="1">
                          <a:latin typeface="Cambria Math" panose="02040503050406030204" pitchFamily="18" charset="0"/>
                        </a:rPr>
                        <m:t>+…=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+…</m:t>
                              </m:r>
                            </m:e>
                          </m:d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pt-B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pt-BR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pt-BR" sz="3600" dirty="0"/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pt-BR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9"/>
                            </m:rPr>
                            <a:rPr lang="pt-BR" sz="3600" b="0" i="0" baseline="0" smtClean="0"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sz="3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3600" b="0" i="0" baseline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pt-BR" sz="3600" b="0" i="0" baseline="0" smtClean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</m:sSub>
                          <m:r>
                            <a:rPr lang="pt-BR" sz="3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pt-BR" sz="3600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690" y="2038094"/>
                <a:ext cx="11120284" cy="437745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17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70487-F455-4137-8642-AC07970F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61320"/>
            <a:ext cx="9905998" cy="1190402"/>
          </a:xfrm>
        </p:spPr>
        <p:txBody>
          <a:bodyPr/>
          <a:lstStyle/>
          <a:p>
            <a:pPr algn="ctr"/>
            <a:r>
              <a:rPr lang="pt-BR" cap="none" dirty="0"/>
              <a:t>Misturas de Gases Ideais - Pressão Parcial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Em misturas de gases ideais, a pressão parcial (P</a:t>
                </a:r>
                <a:r>
                  <a:rPr lang="pt-BR" sz="3200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pode ser definida como a pressão que seria exercida por um componente da mistura, se este ocupasse sozinho o volume total da mistura, à mesma temperatura da mistura.</a:t>
                </a:r>
              </a:p>
              <a:p>
                <a:pPr marL="0" indent="0" algn="just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Aplicando esta definição à Lei dos Gases Ideais:</a:t>
                </a:r>
              </a:p>
              <a:p>
                <a:pPr marL="0" indent="0" algn="just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pt-BR" sz="3200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sz="3200" b="0" i="0" baseline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sub>
                    </m:sSub>
                    <m:r>
                      <m:rPr>
                        <m:sty m:val="p"/>
                      </m:rP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sub>
                    </m:sSub>
                    <m:r>
                      <m:rPr>
                        <m:nor/>
                      </m:rPr>
                      <a:rPr lang="pt-BR" sz="32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RT</m:t>
                    </m:r>
                  </m:oMath>
                </a14:m>
                <a:r>
                  <a:rPr lang="pt-BR" sz="3200" dirty="0"/>
                  <a:t>	</a:t>
                </a:r>
                <a:r>
                  <a:rPr lang="pt-BR" sz="3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</a:t>
                </a:r>
                <a:r>
                  <a:rPr lang="pt-BR" sz="32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sz="3200" b="0" i="0" baseline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sz="3200" b="0" i="0" baseline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sub>
                    </m:sSub>
                    <m:r>
                      <a:rPr lang="pt-BR" sz="3200" b="0" i="0" baseline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pt-B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sz="3200" b="0" i="0" baseline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pt-BR" sz="3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t-BR" sz="3200" b="0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</m:den>
                    </m:f>
                  </m:oMath>
                </a14:m>
                <a:endParaRPr lang="pt-BR" sz="3200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1779A51-3DB9-47D7-B9FF-9093893235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690" y="1351722"/>
                <a:ext cx="11120284" cy="5063826"/>
              </a:xfrm>
              <a:blipFill>
                <a:blip r:embed="rId2"/>
                <a:stretch>
                  <a:fillRect l="-1425" t="-723" r="-137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495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23858528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1113</TotalTime>
  <Words>635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Symbol</vt:lpstr>
      <vt:lpstr>Times New Roman</vt:lpstr>
      <vt:lpstr>Tw Cen MT</vt:lpstr>
      <vt:lpstr>Wingdings</vt:lpstr>
      <vt:lpstr>Circuito</vt:lpstr>
      <vt:lpstr>FÍSICO-Química i</vt:lpstr>
      <vt:lpstr>Dimensões e unidades</vt:lpstr>
      <vt:lpstr>LEI dos GASES IDEAIS</vt:lpstr>
      <vt:lpstr>Volume</vt:lpstr>
      <vt:lpstr>pressão</vt:lpstr>
      <vt:lpstr>temperatura</vt:lpstr>
      <vt:lpstr>COMPOSIÇÃO DE MISTURAS Fração molar</vt:lpstr>
      <vt:lpstr>COMPOSIÇÃO DE MISTURAS Fração molar</vt:lpstr>
      <vt:lpstr>Misturas de Gases Ideais - Pressão Parcial</vt:lpstr>
      <vt:lpstr>Misturas de Gases Ideais - Pressão Parcial</vt:lpstr>
      <vt:lpstr>Misturas de Gases Ideais - Pressão Parcial</vt:lpstr>
      <vt:lpstr>Pressão de Vapor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AOS PROCESSOS DA INDÚSTRIA Química</dc:title>
  <dc:creator>Alexandre Moura Stumbo</dc:creator>
  <cp:lastModifiedBy>Alexandre Moura Stumbo</cp:lastModifiedBy>
  <cp:revision>133</cp:revision>
  <dcterms:created xsi:type="dcterms:W3CDTF">2021-03-15T21:50:04Z</dcterms:created>
  <dcterms:modified xsi:type="dcterms:W3CDTF">2024-08-13T21:43:00Z</dcterms:modified>
</cp:coreProperties>
</file>