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3" r:id="rId1"/>
  </p:sldMasterIdLst>
  <p:sldIdLst>
    <p:sldId id="268" r:id="rId2"/>
    <p:sldId id="335" r:id="rId3"/>
    <p:sldId id="337" r:id="rId4"/>
    <p:sldId id="338" r:id="rId5"/>
    <p:sldId id="339" r:id="rId6"/>
    <p:sldId id="340" r:id="rId7"/>
    <p:sldId id="341" r:id="rId8"/>
    <p:sldId id="342" r:id="rId9"/>
    <p:sldId id="343" r:id="rId10"/>
    <p:sldId id="344" r:id="rId11"/>
    <p:sldId id="345" r:id="rId12"/>
    <p:sldId id="346" r:id="rId13"/>
    <p:sldId id="347" r:id="rId14"/>
    <p:sldId id="348" r:id="rId15"/>
    <p:sldId id="349" r:id="rId16"/>
    <p:sldId id="350" r:id="rId17"/>
    <p:sldId id="351" r:id="rId18"/>
    <p:sldId id="326" r:id="rId19"/>
    <p:sldId id="287" r:id="rId20"/>
    <p:sldId id="336" r:id="rId21"/>
    <p:sldId id="311" r:id="rId22"/>
    <p:sldId id="288" r:id="rId23"/>
    <p:sldId id="327" r:id="rId24"/>
    <p:sldId id="313" r:id="rId25"/>
    <p:sldId id="312" r:id="rId26"/>
    <p:sldId id="352" r:id="rId27"/>
    <p:sldId id="289" r:id="rId28"/>
    <p:sldId id="328" r:id="rId29"/>
    <p:sldId id="329" r:id="rId30"/>
    <p:sldId id="332" r:id="rId31"/>
    <p:sldId id="330" r:id="rId32"/>
    <p:sldId id="331" r:id="rId33"/>
    <p:sldId id="290" r:id="rId34"/>
    <p:sldId id="334" r:id="rId35"/>
    <p:sldId id="321" r:id="rId36"/>
    <p:sldId id="314" r:id="rId37"/>
    <p:sldId id="315" r:id="rId38"/>
    <p:sldId id="294" r:id="rId39"/>
    <p:sldId id="291" r:id="rId40"/>
    <p:sldId id="319" r:id="rId41"/>
    <p:sldId id="353" r:id="rId42"/>
    <p:sldId id="325" r:id="rId43"/>
    <p:sldId id="31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FFFF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44" autoAdjust="0"/>
    <p:restoredTop sz="94660"/>
  </p:normalViewPr>
  <p:slideViewPr>
    <p:cSldViewPr snapToGrid="0">
      <p:cViewPr varScale="1">
        <p:scale>
          <a:sx n="72" d="100"/>
          <a:sy n="72" d="100"/>
        </p:scale>
        <p:origin x="654" y="66"/>
      </p:cViewPr>
      <p:guideLst/>
    </p:cSldViewPr>
  </p:slideViewPr>
  <p:notesTextViewPr>
    <p:cViewPr>
      <p:scale>
        <a:sx n="1" d="1"/>
        <a:sy n="1" d="1"/>
      </p:scale>
      <p:origin x="0" y="0"/>
    </p:cViewPr>
  </p:notesTextViewPr>
  <p:sorterViewPr>
    <p:cViewPr varScale="1">
      <p:scale>
        <a:sx n="1" d="1"/>
        <a:sy n="1" d="1"/>
      </p:scale>
      <p:origin x="0" y="-17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853A4-F4B4-4350-A6B6-2299AC924AC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pt-BR"/>
        </a:p>
      </dgm:t>
    </dgm:pt>
    <dgm:pt modelId="{F3B35A62-3B4D-47C3-8BE1-5DFA5A537EE4}">
      <dgm:prSet phldrT="[Texto]"/>
      <dgm:spPr/>
      <dgm:t>
        <a:bodyPr/>
        <a:lstStyle/>
        <a:p>
          <a:r>
            <a:rPr lang="pt-BR" dirty="0"/>
            <a:t>Teoria das ligações químicas</a:t>
          </a:r>
        </a:p>
      </dgm:t>
    </dgm:pt>
    <dgm:pt modelId="{CB1B3682-E35C-4675-AEC5-DDBC2E3EEBA3}" type="parTrans" cxnId="{4E33A227-C3DC-4094-9927-9089EEB46D32}">
      <dgm:prSet/>
      <dgm:spPr/>
      <dgm:t>
        <a:bodyPr/>
        <a:lstStyle/>
        <a:p>
          <a:endParaRPr lang="pt-BR"/>
        </a:p>
      </dgm:t>
    </dgm:pt>
    <dgm:pt modelId="{E5BF7D42-4A4A-478D-8053-365EB9837185}" type="sibTrans" cxnId="{4E33A227-C3DC-4094-9927-9089EEB46D32}">
      <dgm:prSet/>
      <dgm:spPr/>
      <dgm:t>
        <a:bodyPr/>
        <a:lstStyle/>
        <a:p>
          <a:endParaRPr lang="pt-BR"/>
        </a:p>
      </dgm:t>
    </dgm:pt>
    <dgm:pt modelId="{007BE96B-F7D0-4CC6-9BEC-4F1DC8DFCAFA}">
      <dgm:prSet phldrT="[Texto]"/>
      <dgm:spPr>
        <a:solidFill>
          <a:schemeClr val="accent2"/>
        </a:solidFill>
      </dgm:spPr>
      <dgm:t>
        <a:bodyPr/>
        <a:lstStyle/>
        <a:p>
          <a:r>
            <a:rPr lang="pt-BR" dirty="0"/>
            <a:t>Teoria de Lewis </a:t>
          </a:r>
        </a:p>
      </dgm:t>
    </dgm:pt>
    <dgm:pt modelId="{722E68E2-396F-4961-8FC7-05F53ACDF58F}" type="parTrans" cxnId="{7CF83DBD-3C4E-4028-B963-778AACE9390E}">
      <dgm:prSet/>
      <dgm:spPr/>
      <dgm:t>
        <a:bodyPr/>
        <a:lstStyle/>
        <a:p>
          <a:endParaRPr lang="pt-BR"/>
        </a:p>
      </dgm:t>
    </dgm:pt>
    <dgm:pt modelId="{5511DA10-2B08-4CCC-B2A6-C368B96846E9}" type="sibTrans" cxnId="{7CF83DBD-3C4E-4028-B963-778AACE9390E}">
      <dgm:prSet/>
      <dgm:spPr/>
      <dgm:t>
        <a:bodyPr/>
        <a:lstStyle/>
        <a:p>
          <a:endParaRPr lang="pt-BR"/>
        </a:p>
      </dgm:t>
    </dgm:pt>
    <dgm:pt modelId="{AA62D07C-2818-445B-A404-1A24365D293F}">
      <dgm:prSet phldrT="[Texto]"/>
      <dgm:spPr>
        <a:solidFill>
          <a:schemeClr val="accent6"/>
        </a:solidFill>
      </dgm:spPr>
      <dgm:t>
        <a:bodyPr/>
        <a:lstStyle/>
        <a:p>
          <a:r>
            <a:rPr lang="pt-BR" dirty="0"/>
            <a:t>Teoria da ligação de valência</a:t>
          </a:r>
        </a:p>
      </dgm:t>
    </dgm:pt>
    <dgm:pt modelId="{0C407F42-C3A9-47EA-A103-69BD7F4F5E1B}" type="parTrans" cxnId="{5AFA3BE2-62B6-4E4B-B986-ECC03E2FF69F}">
      <dgm:prSet/>
      <dgm:spPr/>
      <dgm:t>
        <a:bodyPr/>
        <a:lstStyle/>
        <a:p>
          <a:endParaRPr lang="pt-BR"/>
        </a:p>
      </dgm:t>
    </dgm:pt>
    <dgm:pt modelId="{2CACA0AA-0F22-40A3-A56F-8F913A7CDC38}" type="sibTrans" cxnId="{5AFA3BE2-62B6-4E4B-B986-ECC03E2FF69F}">
      <dgm:prSet/>
      <dgm:spPr/>
      <dgm:t>
        <a:bodyPr/>
        <a:lstStyle/>
        <a:p>
          <a:endParaRPr lang="pt-BR"/>
        </a:p>
      </dgm:t>
    </dgm:pt>
    <dgm:pt modelId="{7B61883F-67FA-4FE3-8C24-D4A8A65E2D73}">
      <dgm:prSet phldrT="[Texto]"/>
      <dgm:spPr>
        <a:solidFill>
          <a:srgbClr val="7030A0"/>
        </a:solidFill>
      </dgm:spPr>
      <dgm:t>
        <a:bodyPr/>
        <a:lstStyle/>
        <a:p>
          <a:r>
            <a:rPr lang="pt-BR" dirty="0"/>
            <a:t>Teoria dos orbitais moleculares</a:t>
          </a:r>
        </a:p>
      </dgm:t>
    </dgm:pt>
    <dgm:pt modelId="{170A3B43-AB33-4204-ABF7-0987D419AF7B}" type="parTrans" cxnId="{B0C7322D-B308-409E-8CC2-EE043354EEC6}">
      <dgm:prSet/>
      <dgm:spPr/>
      <dgm:t>
        <a:bodyPr/>
        <a:lstStyle/>
        <a:p>
          <a:endParaRPr lang="pt-BR"/>
        </a:p>
      </dgm:t>
    </dgm:pt>
    <dgm:pt modelId="{1F657E12-2B50-42DB-A9D9-D2BB6C7CEFC4}" type="sibTrans" cxnId="{B0C7322D-B308-409E-8CC2-EE043354EEC6}">
      <dgm:prSet/>
      <dgm:spPr/>
      <dgm:t>
        <a:bodyPr/>
        <a:lstStyle/>
        <a:p>
          <a:endParaRPr lang="pt-BR"/>
        </a:p>
      </dgm:t>
    </dgm:pt>
    <dgm:pt modelId="{AA984162-DA8F-44FD-BF34-A4A1B48A4E73}" type="pres">
      <dgm:prSet presAssocID="{4F5853A4-F4B4-4350-A6B6-2299AC924AC2}" presName="Name0" presStyleCnt="0">
        <dgm:presLayoutVars>
          <dgm:chPref val="1"/>
          <dgm:dir/>
          <dgm:animOne val="branch"/>
          <dgm:animLvl val="lvl"/>
          <dgm:resizeHandles val="exact"/>
        </dgm:presLayoutVars>
      </dgm:prSet>
      <dgm:spPr/>
    </dgm:pt>
    <dgm:pt modelId="{7878D9B2-5DF5-44B5-B460-D4B25B73FA40}" type="pres">
      <dgm:prSet presAssocID="{F3B35A62-3B4D-47C3-8BE1-5DFA5A537EE4}" presName="root1" presStyleCnt="0"/>
      <dgm:spPr/>
    </dgm:pt>
    <dgm:pt modelId="{1918DC99-4142-4D84-B55E-CB3C35978DA4}" type="pres">
      <dgm:prSet presAssocID="{F3B35A62-3B4D-47C3-8BE1-5DFA5A537EE4}" presName="LevelOneTextNode" presStyleLbl="node0" presStyleIdx="0" presStyleCnt="1" custScaleX="121671">
        <dgm:presLayoutVars>
          <dgm:chPref val="3"/>
        </dgm:presLayoutVars>
      </dgm:prSet>
      <dgm:spPr/>
    </dgm:pt>
    <dgm:pt modelId="{143D5E66-4481-4050-AE94-BE72A83EDBB6}" type="pres">
      <dgm:prSet presAssocID="{F3B35A62-3B4D-47C3-8BE1-5DFA5A537EE4}" presName="level2hierChild" presStyleCnt="0"/>
      <dgm:spPr/>
    </dgm:pt>
    <dgm:pt modelId="{E545231E-B743-4D22-A108-6E50FE48683D}" type="pres">
      <dgm:prSet presAssocID="{722E68E2-396F-4961-8FC7-05F53ACDF58F}" presName="conn2-1" presStyleLbl="parChTrans1D2" presStyleIdx="0" presStyleCnt="3"/>
      <dgm:spPr/>
    </dgm:pt>
    <dgm:pt modelId="{8D8340E3-1833-4CFE-B5E5-E397B8C18D22}" type="pres">
      <dgm:prSet presAssocID="{722E68E2-396F-4961-8FC7-05F53ACDF58F}" presName="connTx" presStyleLbl="parChTrans1D2" presStyleIdx="0" presStyleCnt="3"/>
      <dgm:spPr/>
    </dgm:pt>
    <dgm:pt modelId="{3A4B0526-DC9A-4607-8670-2DA0E0B8DDF5}" type="pres">
      <dgm:prSet presAssocID="{007BE96B-F7D0-4CC6-9BEC-4F1DC8DFCAFA}" presName="root2" presStyleCnt="0"/>
      <dgm:spPr/>
    </dgm:pt>
    <dgm:pt modelId="{B9BE72FC-A289-40AB-939C-ABE3F6006A1D}" type="pres">
      <dgm:prSet presAssocID="{007BE96B-F7D0-4CC6-9BEC-4F1DC8DFCAFA}" presName="LevelTwoTextNode" presStyleLbl="node2" presStyleIdx="0" presStyleCnt="3">
        <dgm:presLayoutVars>
          <dgm:chPref val="3"/>
        </dgm:presLayoutVars>
      </dgm:prSet>
      <dgm:spPr/>
    </dgm:pt>
    <dgm:pt modelId="{392AA95D-CEBE-4CD1-B1D0-B1AB3587B1BF}" type="pres">
      <dgm:prSet presAssocID="{007BE96B-F7D0-4CC6-9BEC-4F1DC8DFCAFA}" presName="level3hierChild" presStyleCnt="0"/>
      <dgm:spPr/>
    </dgm:pt>
    <dgm:pt modelId="{548768CB-29CE-4F8A-AA5A-2BEE03ABFFD9}" type="pres">
      <dgm:prSet presAssocID="{0C407F42-C3A9-47EA-A103-69BD7F4F5E1B}" presName="conn2-1" presStyleLbl="parChTrans1D2" presStyleIdx="1" presStyleCnt="3"/>
      <dgm:spPr/>
    </dgm:pt>
    <dgm:pt modelId="{D33773AE-B0E4-4A95-8692-270FE12421EF}" type="pres">
      <dgm:prSet presAssocID="{0C407F42-C3A9-47EA-A103-69BD7F4F5E1B}" presName="connTx" presStyleLbl="parChTrans1D2" presStyleIdx="1" presStyleCnt="3"/>
      <dgm:spPr/>
    </dgm:pt>
    <dgm:pt modelId="{944B3E20-434F-4471-AFFA-AB4898362EAE}" type="pres">
      <dgm:prSet presAssocID="{AA62D07C-2818-445B-A404-1A24365D293F}" presName="root2" presStyleCnt="0"/>
      <dgm:spPr/>
    </dgm:pt>
    <dgm:pt modelId="{10C0F51F-106B-4737-A608-069DFD0111D6}" type="pres">
      <dgm:prSet presAssocID="{AA62D07C-2818-445B-A404-1A24365D293F}" presName="LevelTwoTextNode" presStyleLbl="node2" presStyleIdx="1" presStyleCnt="3">
        <dgm:presLayoutVars>
          <dgm:chPref val="3"/>
        </dgm:presLayoutVars>
      </dgm:prSet>
      <dgm:spPr/>
    </dgm:pt>
    <dgm:pt modelId="{0D09862C-C5E9-4B58-BDD7-864951A281A4}" type="pres">
      <dgm:prSet presAssocID="{AA62D07C-2818-445B-A404-1A24365D293F}" presName="level3hierChild" presStyleCnt="0"/>
      <dgm:spPr/>
    </dgm:pt>
    <dgm:pt modelId="{7D68AF70-B587-4CFF-ACE3-CEA9C791FB1E}" type="pres">
      <dgm:prSet presAssocID="{170A3B43-AB33-4204-ABF7-0987D419AF7B}" presName="conn2-1" presStyleLbl="parChTrans1D2" presStyleIdx="2" presStyleCnt="3"/>
      <dgm:spPr/>
    </dgm:pt>
    <dgm:pt modelId="{A316B8F4-A483-4E29-B053-AB0FB59CD7E1}" type="pres">
      <dgm:prSet presAssocID="{170A3B43-AB33-4204-ABF7-0987D419AF7B}" presName="connTx" presStyleLbl="parChTrans1D2" presStyleIdx="2" presStyleCnt="3"/>
      <dgm:spPr/>
    </dgm:pt>
    <dgm:pt modelId="{5BF22BEB-F3CB-4E5D-A0BF-B3E7224FBEF8}" type="pres">
      <dgm:prSet presAssocID="{7B61883F-67FA-4FE3-8C24-D4A8A65E2D73}" presName="root2" presStyleCnt="0"/>
      <dgm:spPr/>
    </dgm:pt>
    <dgm:pt modelId="{CB18AC58-F21D-46B7-8FBA-8FF87B0F3DF3}" type="pres">
      <dgm:prSet presAssocID="{7B61883F-67FA-4FE3-8C24-D4A8A65E2D73}" presName="LevelTwoTextNode" presStyleLbl="node2" presStyleIdx="2" presStyleCnt="3">
        <dgm:presLayoutVars>
          <dgm:chPref val="3"/>
        </dgm:presLayoutVars>
      </dgm:prSet>
      <dgm:spPr/>
    </dgm:pt>
    <dgm:pt modelId="{48F280FE-16BE-4771-AD8A-53D81C8F8ABB}" type="pres">
      <dgm:prSet presAssocID="{7B61883F-67FA-4FE3-8C24-D4A8A65E2D73}" presName="level3hierChild" presStyleCnt="0"/>
      <dgm:spPr/>
    </dgm:pt>
  </dgm:ptLst>
  <dgm:cxnLst>
    <dgm:cxn modelId="{4E33A227-C3DC-4094-9927-9089EEB46D32}" srcId="{4F5853A4-F4B4-4350-A6B6-2299AC924AC2}" destId="{F3B35A62-3B4D-47C3-8BE1-5DFA5A537EE4}" srcOrd="0" destOrd="0" parTransId="{CB1B3682-E35C-4675-AEC5-DDBC2E3EEBA3}" sibTransId="{E5BF7D42-4A4A-478D-8053-365EB9837185}"/>
    <dgm:cxn modelId="{B0C7322D-B308-409E-8CC2-EE043354EEC6}" srcId="{F3B35A62-3B4D-47C3-8BE1-5DFA5A537EE4}" destId="{7B61883F-67FA-4FE3-8C24-D4A8A65E2D73}" srcOrd="2" destOrd="0" parTransId="{170A3B43-AB33-4204-ABF7-0987D419AF7B}" sibTransId="{1F657E12-2B50-42DB-A9D9-D2BB6C7CEFC4}"/>
    <dgm:cxn modelId="{24683A48-2F2E-4EFC-B473-752B2658D49B}" type="presOf" srcId="{4F5853A4-F4B4-4350-A6B6-2299AC924AC2}" destId="{AA984162-DA8F-44FD-BF34-A4A1B48A4E73}" srcOrd="0" destOrd="0" presId="urn:microsoft.com/office/officeart/2008/layout/HorizontalMultiLevelHierarchy"/>
    <dgm:cxn modelId="{63345A6A-EF9C-4D25-A85B-F63887BB81DB}" type="presOf" srcId="{007BE96B-F7D0-4CC6-9BEC-4F1DC8DFCAFA}" destId="{B9BE72FC-A289-40AB-939C-ABE3F6006A1D}" srcOrd="0" destOrd="0" presId="urn:microsoft.com/office/officeart/2008/layout/HorizontalMultiLevelHierarchy"/>
    <dgm:cxn modelId="{6CE3536D-D87B-41A7-99D2-4A53DC56820B}" type="presOf" srcId="{0C407F42-C3A9-47EA-A103-69BD7F4F5E1B}" destId="{D33773AE-B0E4-4A95-8692-270FE12421EF}" srcOrd="1" destOrd="0" presId="urn:microsoft.com/office/officeart/2008/layout/HorizontalMultiLevelHierarchy"/>
    <dgm:cxn modelId="{956AEE53-777E-44E5-8C26-898A4609A224}" type="presOf" srcId="{AA62D07C-2818-445B-A404-1A24365D293F}" destId="{10C0F51F-106B-4737-A608-069DFD0111D6}" srcOrd="0" destOrd="0" presId="urn:microsoft.com/office/officeart/2008/layout/HorizontalMultiLevelHierarchy"/>
    <dgm:cxn modelId="{73174777-5211-49A1-BC3A-D4D47E241DA6}" type="presOf" srcId="{722E68E2-396F-4961-8FC7-05F53ACDF58F}" destId="{8D8340E3-1833-4CFE-B5E5-E397B8C18D22}" srcOrd="1" destOrd="0" presId="urn:microsoft.com/office/officeart/2008/layout/HorizontalMultiLevelHierarchy"/>
    <dgm:cxn modelId="{EEB338A8-18D4-49DB-BAEA-4F166F191BA9}" type="presOf" srcId="{170A3B43-AB33-4204-ABF7-0987D419AF7B}" destId="{7D68AF70-B587-4CFF-ACE3-CEA9C791FB1E}" srcOrd="0" destOrd="0" presId="urn:microsoft.com/office/officeart/2008/layout/HorizontalMultiLevelHierarchy"/>
    <dgm:cxn modelId="{7CF83DBD-3C4E-4028-B963-778AACE9390E}" srcId="{F3B35A62-3B4D-47C3-8BE1-5DFA5A537EE4}" destId="{007BE96B-F7D0-4CC6-9BEC-4F1DC8DFCAFA}" srcOrd="0" destOrd="0" parTransId="{722E68E2-396F-4961-8FC7-05F53ACDF58F}" sibTransId="{5511DA10-2B08-4CCC-B2A6-C368B96846E9}"/>
    <dgm:cxn modelId="{640F0EC1-DD23-4BE8-80EB-207EECFBF385}" type="presOf" srcId="{0C407F42-C3A9-47EA-A103-69BD7F4F5E1B}" destId="{548768CB-29CE-4F8A-AA5A-2BEE03ABFFD9}" srcOrd="0" destOrd="0" presId="urn:microsoft.com/office/officeart/2008/layout/HorizontalMultiLevelHierarchy"/>
    <dgm:cxn modelId="{EDC173CC-3D33-4218-B770-E4E5EA5900B3}" type="presOf" srcId="{722E68E2-396F-4961-8FC7-05F53ACDF58F}" destId="{E545231E-B743-4D22-A108-6E50FE48683D}" srcOrd="0" destOrd="0" presId="urn:microsoft.com/office/officeart/2008/layout/HorizontalMultiLevelHierarchy"/>
    <dgm:cxn modelId="{0BF1DADD-0112-4297-8003-E0D40C3D8320}" type="presOf" srcId="{170A3B43-AB33-4204-ABF7-0987D419AF7B}" destId="{A316B8F4-A483-4E29-B053-AB0FB59CD7E1}" srcOrd="1" destOrd="0" presId="urn:microsoft.com/office/officeart/2008/layout/HorizontalMultiLevelHierarchy"/>
    <dgm:cxn modelId="{5AFA3BE2-62B6-4E4B-B986-ECC03E2FF69F}" srcId="{F3B35A62-3B4D-47C3-8BE1-5DFA5A537EE4}" destId="{AA62D07C-2818-445B-A404-1A24365D293F}" srcOrd="1" destOrd="0" parTransId="{0C407F42-C3A9-47EA-A103-69BD7F4F5E1B}" sibTransId="{2CACA0AA-0F22-40A3-A56F-8F913A7CDC38}"/>
    <dgm:cxn modelId="{478833F8-8BF2-4F99-9018-9F6BC46669BC}" type="presOf" srcId="{7B61883F-67FA-4FE3-8C24-D4A8A65E2D73}" destId="{CB18AC58-F21D-46B7-8FBA-8FF87B0F3DF3}" srcOrd="0" destOrd="0" presId="urn:microsoft.com/office/officeart/2008/layout/HorizontalMultiLevelHierarchy"/>
    <dgm:cxn modelId="{5D690FFA-EBC9-48BC-B551-501465355416}" type="presOf" srcId="{F3B35A62-3B4D-47C3-8BE1-5DFA5A537EE4}" destId="{1918DC99-4142-4D84-B55E-CB3C35978DA4}" srcOrd="0" destOrd="0" presId="urn:microsoft.com/office/officeart/2008/layout/HorizontalMultiLevelHierarchy"/>
    <dgm:cxn modelId="{B6CA65B7-2F22-457B-8602-D66FAF92FBFE}" type="presParOf" srcId="{AA984162-DA8F-44FD-BF34-A4A1B48A4E73}" destId="{7878D9B2-5DF5-44B5-B460-D4B25B73FA40}" srcOrd="0" destOrd="0" presId="urn:microsoft.com/office/officeart/2008/layout/HorizontalMultiLevelHierarchy"/>
    <dgm:cxn modelId="{8ED07D11-8E02-4FE4-93E1-4AEA6858E482}" type="presParOf" srcId="{7878D9B2-5DF5-44B5-B460-D4B25B73FA40}" destId="{1918DC99-4142-4D84-B55E-CB3C35978DA4}" srcOrd="0" destOrd="0" presId="urn:microsoft.com/office/officeart/2008/layout/HorizontalMultiLevelHierarchy"/>
    <dgm:cxn modelId="{82EB5543-E912-4C6F-AF63-A9A8DD90F12B}" type="presParOf" srcId="{7878D9B2-5DF5-44B5-B460-D4B25B73FA40}" destId="{143D5E66-4481-4050-AE94-BE72A83EDBB6}" srcOrd="1" destOrd="0" presId="urn:microsoft.com/office/officeart/2008/layout/HorizontalMultiLevelHierarchy"/>
    <dgm:cxn modelId="{271C77CF-C672-408D-85B6-836B95CCC025}" type="presParOf" srcId="{143D5E66-4481-4050-AE94-BE72A83EDBB6}" destId="{E545231E-B743-4D22-A108-6E50FE48683D}" srcOrd="0" destOrd="0" presId="urn:microsoft.com/office/officeart/2008/layout/HorizontalMultiLevelHierarchy"/>
    <dgm:cxn modelId="{F1A4261E-3DB4-40B9-8450-C08B3F97E9A9}" type="presParOf" srcId="{E545231E-B743-4D22-A108-6E50FE48683D}" destId="{8D8340E3-1833-4CFE-B5E5-E397B8C18D22}" srcOrd="0" destOrd="0" presId="urn:microsoft.com/office/officeart/2008/layout/HorizontalMultiLevelHierarchy"/>
    <dgm:cxn modelId="{15C90C46-1D65-4320-B778-689D5F22C632}" type="presParOf" srcId="{143D5E66-4481-4050-AE94-BE72A83EDBB6}" destId="{3A4B0526-DC9A-4607-8670-2DA0E0B8DDF5}" srcOrd="1" destOrd="0" presId="urn:microsoft.com/office/officeart/2008/layout/HorizontalMultiLevelHierarchy"/>
    <dgm:cxn modelId="{978F0DC7-FF74-4065-A387-D013D8979810}" type="presParOf" srcId="{3A4B0526-DC9A-4607-8670-2DA0E0B8DDF5}" destId="{B9BE72FC-A289-40AB-939C-ABE3F6006A1D}" srcOrd="0" destOrd="0" presId="urn:microsoft.com/office/officeart/2008/layout/HorizontalMultiLevelHierarchy"/>
    <dgm:cxn modelId="{CD89523B-8029-4EDB-983C-DF4CA508251C}" type="presParOf" srcId="{3A4B0526-DC9A-4607-8670-2DA0E0B8DDF5}" destId="{392AA95D-CEBE-4CD1-B1D0-B1AB3587B1BF}" srcOrd="1" destOrd="0" presId="urn:microsoft.com/office/officeart/2008/layout/HorizontalMultiLevelHierarchy"/>
    <dgm:cxn modelId="{9767FF5B-39CE-4BDE-84EF-F5401E3FE16C}" type="presParOf" srcId="{143D5E66-4481-4050-AE94-BE72A83EDBB6}" destId="{548768CB-29CE-4F8A-AA5A-2BEE03ABFFD9}" srcOrd="2" destOrd="0" presId="urn:microsoft.com/office/officeart/2008/layout/HorizontalMultiLevelHierarchy"/>
    <dgm:cxn modelId="{D6031B36-56E7-44DF-9F5F-DA4AA597271B}" type="presParOf" srcId="{548768CB-29CE-4F8A-AA5A-2BEE03ABFFD9}" destId="{D33773AE-B0E4-4A95-8692-270FE12421EF}" srcOrd="0" destOrd="0" presId="urn:microsoft.com/office/officeart/2008/layout/HorizontalMultiLevelHierarchy"/>
    <dgm:cxn modelId="{CECAEA8F-38CA-4147-9FAD-28373166AEAE}" type="presParOf" srcId="{143D5E66-4481-4050-AE94-BE72A83EDBB6}" destId="{944B3E20-434F-4471-AFFA-AB4898362EAE}" srcOrd="3" destOrd="0" presId="urn:microsoft.com/office/officeart/2008/layout/HorizontalMultiLevelHierarchy"/>
    <dgm:cxn modelId="{22937C23-6BCD-4B5A-92D8-F3C50EC0AB0B}" type="presParOf" srcId="{944B3E20-434F-4471-AFFA-AB4898362EAE}" destId="{10C0F51F-106B-4737-A608-069DFD0111D6}" srcOrd="0" destOrd="0" presId="urn:microsoft.com/office/officeart/2008/layout/HorizontalMultiLevelHierarchy"/>
    <dgm:cxn modelId="{2D4280E6-B1AE-4265-A27B-FB25B41CAC1B}" type="presParOf" srcId="{944B3E20-434F-4471-AFFA-AB4898362EAE}" destId="{0D09862C-C5E9-4B58-BDD7-864951A281A4}" srcOrd="1" destOrd="0" presId="urn:microsoft.com/office/officeart/2008/layout/HorizontalMultiLevelHierarchy"/>
    <dgm:cxn modelId="{0DE4EA59-5C40-4E8B-A71A-D7B9330D4724}" type="presParOf" srcId="{143D5E66-4481-4050-AE94-BE72A83EDBB6}" destId="{7D68AF70-B587-4CFF-ACE3-CEA9C791FB1E}" srcOrd="4" destOrd="0" presId="urn:microsoft.com/office/officeart/2008/layout/HorizontalMultiLevelHierarchy"/>
    <dgm:cxn modelId="{AF824C2C-B14B-4029-871F-698D9C5F1447}" type="presParOf" srcId="{7D68AF70-B587-4CFF-ACE3-CEA9C791FB1E}" destId="{A316B8F4-A483-4E29-B053-AB0FB59CD7E1}" srcOrd="0" destOrd="0" presId="urn:microsoft.com/office/officeart/2008/layout/HorizontalMultiLevelHierarchy"/>
    <dgm:cxn modelId="{F0689A24-F82E-43E4-BBF3-2616281248D2}" type="presParOf" srcId="{143D5E66-4481-4050-AE94-BE72A83EDBB6}" destId="{5BF22BEB-F3CB-4E5D-A0BF-B3E7224FBEF8}" srcOrd="5" destOrd="0" presId="urn:microsoft.com/office/officeart/2008/layout/HorizontalMultiLevelHierarchy"/>
    <dgm:cxn modelId="{42386275-7A69-47AB-A8AC-D869D259DF24}" type="presParOf" srcId="{5BF22BEB-F3CB-4E5D-A0BF-B3E7224FBEF8}" destId="{CB18AC58-F21D-46B7-8FBA-8FF87B0F3DF3}" srcOrd="0" destOrd="0" presId="urn:microsoft.com/office/officeart/2008/layout/HorizontalMultiLevelHierarchy"/>
    <dgm:cxn modelId="{8A6665AE-6958-4173-84A1-E9E0C95EC88D}" type="presParOf" srcId="{5BF22BEB-F3CB-4E5D-A0BF-B3E7224FBEF8}" destId="{48F280FE-16BE-4771-AD8A-53D81C8F8AB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5853A4-F4B4-4350-A6B6-2299AC924AC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pt-BR"/>
        </a:p>
      </dgm:t>
    </dgm:pt>
    <dgm:pt modelId="{F3B35A62-3B4D-47C3-8BE1-5DFA5A537EE4}">
      <dgm:prSet phldrT="[Texto]"/>
      <dgm:spPr/>
      <dgm:t>
        <a:bodyPr/>
        <a:lstStyle/>
        <a:p>
          <a:r>
            <a:rPr lang="pt-BR" dirty="0"/>
            <a:t>Teoria das ligações químicas</a:t>
          </a:r>
        </a:p>
      </dgm:t>
    </dgm:pt>
    <dgm:pt modelId="{CB1B3682-E35C-4675-AEC5-DDBC2E3EEBA3}" type="parTrans" cxnId="{4E33A227-C3DC-4094-9927-9089EEB46D32}">
      <dgm:prSet/>
      <dgm:spPr/>
      <dgm:t>
        <a:bodyPr/>
        <a:lstStyle/>
        <a:p>
          <a:endParaRPr lang="pt-BR"/>
        </a:p>
      </dgm:t>
    </dgm:pt>
    <dgm:pt modelId="{E5BF7D42-4A4A-478D-8053-365EB9837185}" type="sibTrans" cxnId="{4E33A227-C3DC-4094-9927-9089EEB46D32}">
      <dgm:prSet/>
      <dgm:spPr/>
      <dgm:t>
        <a:bodyPr/>
        <a:lstStyle/>
        <a:p>
          <a:endParaRPr lang="pt-BR"/>
        </a:p>
      </dgm:t>
    </dgm:pt>
    <dgm:pt modelId="{007BE96B-F7D0-4CC6-9BEC-4F1DC8DFCAFA}">
      <dgm:prSet phldrT="[Texto]"/>
      <dgm:spPr>
        <a:solidFill>
          <a:schemeClr val="accent2"/>
        </a:solidFill>
      </dgm:spPr>
      <dgm:t>
        <a:bodyPr/>
        <a:lstStyle/>
        <a:p>
          <a:r>
            <a:rPr lang="pt-BR" dirty="0"/>
            <a:t>Teoria de Lewis </a:t>
          </a:r>
        </a:p>
      </dgm:t>
    </dgm:pt>
    <dgm:pt modelId="{722E68E2-396F-4961-8FC7-05F53ACDF58F}" type="parTrans" cxnId="{7CF83DBD-3C4E-4028-B963-778AACE9390E}">
      <dgm:prSet/>
      <dgm:spPr/>
      <dgm:t>
        <a:bodyPr/>
        <a:lstStyle/>
        <a:p>
          <a:endParaRPr lang="pt-BR"/>
        </a:p>
      </dgm:t>
    </dgm:pt>
    <dgm:pt modelId="{5511DA10-2B08-4CCC-B2A6-C368B96846E9}" type="sibTrans" cxnId="{7CF83DBD-3C4E-4028-B963-778AACE9390E}">
      <dgm:prSet/>
      <dgm:spPr/>
      <dgm:t>
        <a:bodyPr/>
        <a:lstStyle/>
        <a:p>
          <a:endParaRPr lang="pt-BR"/>
        </a:p>
      </dgm:t>
    </dgm:pt>
    <dgm:pt modelId="{AA62D07C-2818-445B-A404-1A24365D293F}">
      <dgm:prSet phldrT="[Texto]"/>
      <dgm:spPr>
        <a:solidFill>
          <a:schemeClr val="accent6"/>
        </a:solidFill>
      </dgm:spPr>
      <dgm:t>
        <a:bodyPr/>
        <a:lstStyle/>
        <a:p>
          <a:r>
            <a:rPr lang="pt-BR" dirty="0"/>
            <a:t>Teoria da ligação de valência</a:t>
          </a:r>
        </a:p>
      </dgm:t>
    </dgm:pt>
    <dgm:pt modelId="{0C407F42-C3A9-47EA-A103-69BD7F4F5E1B}" type="parTrans" cxnId="{5AFA3BE2-62B6-4E4B-B986-ECC03E2FF69F}">
      <dgm:prSet/>
      <dgm:spPr/>
      <dgm:t>
        <a:bodyPr/>
        <a:lstStyle/>
        <a:p>
          <a:endParaRPr lang="pt-BR"/>
        </a:p>
      </dgm:t>
    </dgm:pt>
    <dgm:pt modelId="{2CACA0AA-0F22-40A3-A56F-8F913A7CDC38}" type="sibTrans" cxnId="{5AFA3BE2-62B6-4E4B-B986-ECC03E2FF69F}">
      <dgm:prSet/>
      <dgm:spPr/>
      <dgm:t>
        <a:bodyPr/>
        <a:lstStyle/>
        <a:p>
          <a:endParaRPr lang="pt-BR"/>
        </a:p>
      </dgm:t>
    </dgm:pt>
    <dgm:pt modelId="{7B61883F-67FA-4FE3-8C24-D4A8A65E2D73}">
      <dgm:prSet phldrT="[Texto]"/>
      <dgm:spPr>
        <a:solidFill>
          <a:srgbClr val="7030A0"/>
        </a:solidFill>
      </dgm:spPr>
      <dgm:t>
        <a:bodyPr/>
        <a:lstStyle/>
        <a:p>
          <a:r>
            <a:rPr lang="pt-BR" dirty="0"/>
            <a:t>Teoria dos orbitais moleculares</a:t>
          </a:r>
        </a:p>
      </dgm:t>
    </dgm:pt>
    <dgm:pt modelId="{170A3B43-AB33-4204-ABF7-0987D419AF7B}" type="parTrans" cxnId="{B0C7322D-B308-409E-8CC2-EE043354EEC6}">
      <dgm:prSet/>
      <dgm:spPr/>
      <dgm:t>
        <a:bodyPr/>
        <a:lstStyle/>
        <a:p>
          <a:endParaRPr lang="pt-BR"/>
        </a:p>
      </dgm:t>
    </dgm:pt>
    <dgm:pt modelId="{1F657E12-2B50-42DB-A9D9-D2BB6C7CEFC4}" type="sibTrans" cxnId="{B0C7322D-B308-409E-8CC2-EE043354EEC6}">
      <dgm:prSet/>
      <dgm:spPr/>
      <dgm:t>
        <a:bodyPr/>
        <a:lstStyle/>
        <a:p>
          <a:endParaRPr lang="pt-BR"/>
        </a:p>
      </dgm:t>
    </dgm:pt>
    <dgm:pt modelId="{AA984162-DA8F-44FD-BF34-A4A1B48A4E73}" type="pres">
      <dgm:prSet presAssocID="{4F5853A4-F4B4-4350-A6B6-2299AC924AC2}" presName="Name0" presStyleCnt="0">
        <dgm:presLayoutVars>
          <dgm:chPref val="1"/>
          <dgm:dir/>
          <dgm:animOne val="branch"/>
          <dgm:animLvl val="lvl"/>
          <dgm:resizeHandles val="exact"/>
        </dgm:presLayoutVars>
      </dgm:prSet>
      <dgm:spPr/>
    </dgm:pt>
    <dgm:pt modelId="{7878D9B2-5DF5-44B5-B460-D4B25B73FA40}" type="pres">
      <dgm:prSet presAssocID="{F3B35A62-3B4D-47C3-8BE1-5DFA5A537EE4}" presName="root1" presStyleCnt="0"/>
      <dgm:spPr/>
    </dgm:pt>
    <dgm:pt modelId="{1918DC99-4142-4D84-B55E-CB3C35978DA4}" type="pres">
      <dgm:prSet presAssocID="{F3B35A62-3B4D-47C3-8BE1-5DFA5A537EE4}" presName="LevelOneTextNode" presStyleLbl="node0" presStyleIdx="0" presStyleCnt="1" custScaleX="121671">
        <dgm:presLayoutVars>
          <dgm:chPref val="3"/>
        </dgm:presLayoutVars>
      </dgm:prSet>
      <dgm:spPr/>
    </dgm:pt>
    <dgm:pt modelId="{143D5E66-4481-4050-AE94-BE72A83EDBB6}" type="pres">
      <dgm:prSet presAssocID="{F3B35A62-3B4D-47C3-8BE1-5DFA5A537EE4}" presName="level2hierChild" presStyleCnt="0"/>
      <dgm:spPr/>
    </dgm:pt>
    <dgm:pt modelId="{E545231E-B743-4D22-A108-6E50FE48683D}" type="pres">
      <dgm:prSet presAssocID="{722E68E2-396F-4961-8FC7-05F53ACDF58F}" presName="conn2-1" presStyleLbl="parChTrans1D2" presStyleIdx="0" presStyleCnt="3"/>
      <dgm:spPr/>
    </dgm:pt>
    <dgm:pt modelId="{8D8340E3-1833-4CFE-B5E5-E397B8C18D22}" type="pres">
      <dgm:prSet presAssocID="{722E68E2-396F-4961-8FC7-05F53ACDF58F}" presName="connTx" presStyleLbl="parChTrans1D2" presStyleIdx="0" presStyleCnt="3"/>
      <dgm:spPr/>
    </dgm:pt>
    <dgm:pt modelId="{3A4B0526-DC9A-4607-8670-2DA0E0B8DDF5}" type="pres">
      <dgm:prSet presAssocID="{007BE96B-F7D0-4CC6-9BEC-4F1DC8DFCAFA}" presName="root2" presStyleCnt="0"/>
      <dgm:spPr/>
    </dgm:pt>
    <dgm:pt modelId="{B9BE72FC-A289-40AB-939C-ABE3F6006A1D}" type="pres">
      <dgm:prSet presAssocID="{007BE96B-F7D0-4CC6-9BEC-4F1DC8DFCAFA}" presName="LevelTwoTextNode" presStyleLbl="node2" presStyleIdx="0" presStyleCnt="3">
        <dgm:presLayoutVars>
          <dgm:chPref val="3"/>
        </dgm:presLayoutVars>
      </dgm:prSet>
      <dgm:spPr/>
    </dgm:pt>
    <dgm:pt modelId="{392AA95D-CEBE-4CD1-B1D0-B1AB3587B1BF}" type="pres">
      <dgm:prSet presAssocID="{007BE96B-F7D0-4CC6-9BEC-4F1DC8DFCAFA}" presName="level3hierChild" presStyleCnt="0"/>
      <dgm:spPr/>
    </dgm:pt>
    <dgm:pt modelId="{548768CB-29CE-4F8A-AA5A-2BEE03ABFFD9}" type="pres">
      <dgm:prSet presAssocID="{0C407F42-C3A9-47EA-A103-69BD7F4F5E1B}" presName="conn2-1" presStyleLbl="parChTrans1D2" presStyleIdx="1" presStyleCnt="3"/>
      <dgm:spPr/>
    </dgm:pt>
    <dgm:pt modelId="{D33773AE-B0E4-4A95-8692-270FE12421EF}" type="pres">
      <dgm:prSet presAssocID="{0C407F42-C3A9-47EA-A103-69BD7F4F5E1B}" presName="connTx" presStyleLbl="parChTrans1D2" presStyleIdx="1" presStyleCnt="3"/>
      <dgm:spPr/>
    </dgm:pt>
    <dgm:pt modelId="{944B3E20-434F-4471-AFFA-AB4898362EAE}" type="pres">
      <dgm:prSet presAssocID="{AA62D07C-2818-445B-A404-1A24365D293F}" presName="root2" presStyleCnt="0"/>
      <dgm:spPr/>
    </dgm:pt>
    <dgm:pt modelId="{10C0F51F-106B-4737-A608-069DFD0111D6}" type="pres">
      <dgm:prSet presAssocID="{AA62D07C-2818-445B-A404-1A24365D293F}" presName="LevelTwoTextNode" presStyleLbl="node2" presStyleIdx="1" presStyleCnt="3">
        <dgm:presLayoutVars>
          <dgm:chPref val="3"/>
        </dgm:presLayoutVars>
      </dgm:prSet>
      <dgm:spPr/>
    </dgm:pt>
    <dgm:pt modelId="{0D09862C-C5E9-4B58-BDD7-864951A281A4}" type="pres">
      <dgm:prSet presAssocID="{AA62D07C-2818-445B-A404-1A24365D293F}" presName="level3hierChild" presStyleCnt="0"/>
      <dgm:spPr/>
    </dgm:pt>
    <dgm:pt modelId="{7D68AF70-B587-4CFF-ACE3-CEA9C791FB1E}" type="pres">
      <dgm:prSet presAssocID="{170A3B43-AB33-4204-ABF7-0987D419AF7B}" presName="conn2-1" presStyleLbl="parChTrans1D2" presStyleIdx="2" presStyleCnt="3"/>
      <dgm:spPr/>
    </dgm:pt>
    <dgm:pt modelId="{A316B8F4-A483-4E29-B053-AB0FB59CD7E1}" type="pres">
      <dgm:prSet presAssocID="{170A3B43-AB33-4204-ABF7-0987D419AF7B}" presName="connTx" presStyleLbl="parChTrans1D2" presStyleIdx="2" presStyleCnt="3"/>
      <dgm:spPr/>
    </dgm:pt>
    <dgm:pt modelId="{5BF22BEB-F3CB-4E5D-A0BF-B3E7224FBEF8}" type="pres">
      <dgm:prSet presAssocID="{7B61883F-67FA-4FE3-8C24-D4A8A65E2D73}" presName="root2" presStyleCnt="0"/>
      <dgm:spPr/>
    </dgm:pt>
    <dgm:pt modelId="{CB18AC58-F21D-46B7-8FBA-8FF87B0F3DF3}" type="pres">
      <dgm:prSet presAssocID="{7B61883F-67FA-4FE3-8C24-D4A8A65E2D73}" presName="LevelTwoTextNode" presStyleLbl="node2" presStyleIdx="2" presStyleCnt="3">
        <dgm:presLayoutVars>
          <dgm:chPref val="3"/>
        </dgm:presLayoutVars>
      </dgm:prSet>
      <dgm:spPr/>
    </dgm:pt>
    <dgm:pt modelId="{48F280FE-16BE-4771-AD8A-53D81C8F8ABB}" type="pres">
      <dgm:prSet presAssocID="{7B61883F-67FA-4FE3-8C24-D4A8A65E2D73}" presName="level3hierChild" presStyleCnt="0"/>
      <dgm:spPr/>
    </dgm:pt>
  </dgm:ptLst>
  <dgm:cxnLst>
    <dgm:cxn modelId="{4E33A227-C3DC-4094-9927-9089EEB46D32}" srcId="{4F5853A4-F4B4-4350-A6B6-2299AC924AC2}" destId="{F3B35A62-3B4D-47C3-8BE1-5DFA5A537EE4}" srcOrd="0" destOrd="0" parTransId="{CB1B3682-E35C-4675-AEC5-DDBC2E3EEBA3}" sibTransId="{E5BF7D42-4A4A-478D-8053-365EB9837185}"/>
    <dgm:cxn modelId="{B0C7322D-B308-409E-8CC2-EE043354EEC6}" srcId="{F3B35A62-3B4D-47C3-8BE1-5DFA5A537EE4}" destId="{7B61883F-67FA-4FE3-8C24-D4A8A65E2D73}" srcOrd="2" destOrd="0" parTransId="{170A3B43-AB33-4204-ABF7-0987D419AF7B}" sibTransId="{1F657E12-2B50-42DB-A9D9-D2BB6C7CEFC4}"/>
    <dgm:cxn modelId="{24683A48-2F2E-4EFC-B473-752B2658D49B}" type="presOf" srcId="{4F5853A4-F4B4-4350-A6B6-2299AC924AC2}" destId="{AA984162-DA8F-44FD-BF34-A4A1B48A4E73}" srcOrd="0" destOrd="0" presId="urn:microsoft.com/office/officeart/2008/layout/HorizontalMultiLevelHierarchy"/>
    <dgm:cxn modelId="{63345A6A-EF9C-4D25-A85B-F63887BB81DB}" type="presOf" srcId="{007BE96B-F7D0-4CC6-9BEC-4F1DC8DFCAFA}" destId="{B9BE72FC-A289-40AB-939C-ABE3F6006A1D}" srcOrd="0" destOrd="0" presId="urn:microsoft.com/office/officeart/2008/layout/HorizontalMultiLevelHierarchy"/>
    <dgm:cxn modelId="{6CE3536D-D87B-41A7-99D2-4A53DC56820B}" type="presOf" srcId="{0C407F42-C3A9-47EA-A103-69BD7F4F5E1B}" destId="{D33773AE-B0E4-4A95-8692-270FE12421EF}" srcOrd="1" destOrd="0" presId="urn:microsoft.com/office/officeart/2008/layout/HorizontalMultiLevelHierarchy"/>
    <dgm:cxn modelId="{956AEE53-777E-44E5-8C26-898A4609A224}" type="presOf" srcId="{AA62D07C-2818-445B-A404-1A24365D293F}" destId="{10C0F51F-106B-4737-A608-069DFD0111D6}" srcOrd="0" destOrd="0" presId="urn:microsoft.com/office/officeart/2008/layout/HorizontalMultiLevelHierarchy"/>
    <dgm:cxn modelId="{73174777-5211-49A1-BC3A-D4D47E241DA6}" type="presOf" srcId="{722E68E2-396F-4961-8FC7-05F53ACDF58F}" destId="{8D8340E3-1833-4CFE-B5E5-E397B8C18D22}" srcOrd="1" destOrd="0" presId="urn:microsoft.com/office/officeart/2008/layout/HorizontalMultiLevelHierarchy"/>
    <dgm:cxn modelId="{EEB338A8-18D4-49DB-BAEA-4F166F191BA9}" type="presOf" srcId="{170A3B43-AB33-4204-ABF7-0987D419AF7B}" destId="{7D68AF70-B587-4CFF-ACE3-CEA9C791FB1E}" srcOrd="0" destOrd="0" presId="urn:microsoft.com/office/officeart/2008/layout/HorizontalMultiLevelHierarchy"/>
    <dgm:cxn modelId="{7CF83DBD-3C4E-4028-B963-778AACE9390E}" srcId="{F3B35A62-3B4D-47C3-8BE1-5DFA5A537EE4}" destId="{007BE96B-F7D0-4CC6-9BEC-4F1DC8DFCAFA}" srcOrd="0" destOrd="0" parTransId="{722E68E2-396F-4961-8FC7-05F53ACDF58F}" sibTransId="{5511DA10-2B08-4CCC-B2A6-C368B96846E9}"/>
    <dgm:cxn modelId="{640F0EC1-DD23-4BE8-80EB-207EECFBF385}" type="presOf" srcId="{0C407F42-C3A9-47EA-A103-69BD7F4F5E1B}" destId="{548768CB-29CE-4F8A-AA5A-2BEE03ABFFD9}" srcOrd="0" destOrd="0" presId="urn:microsoft.com/office/officeart/2008/layout/HorizontalMultiLevelHierarchy"/>
    <dgm:cxn modelId="{EDC173CC-3D33-4218-B770-E4E5EA5900B3}" type="presOf" srcId="{722E68E2-396F-4961-8FC7-05F53ACDF58F}" destId="{E545231E-B743-4D22-A108-6E50FE48683D}" srcOrd="0" destOrd="0" presId="urn:microsoft.com/office/officeart/2008/layout/HorizontalMultiLevelHierarchy"/>
    <dgm:cxn modelId="{0BF1DADD-0112-4297-8003-E0D40C3D8320}" type="presOf" srcId="{170A3B43-AB33-4204-ABF7-0987D419AF7B}" destId="{A316B8F4-A483-4E29-B053-AB0FB59CD7E1}" srcOrd="1" destOrd="0" presId="urn:microsoft.com/office/officeart/2008/layout/HorizontalMultiLevelHierarchy"/>
    <dgm:cxn modelId="{5AFA3BE2-62B6-4E4B-B986-ECC03E2FF69F}" srcId="{F3B35A62-3B4D-47C3-8BE1-5DFA5A537EE4}" destId="{AA62D07C-2818-445B-A404-1A24365D293F}" srcOrd="1" destOrd="0" parTransId="{0C407F42-C3A9-47EA-A103-69BD7F4F5E1B}" sibTransId="{2CACA0AA-0F22-40A3-A56F-8F913A7CDC38}"/>
    <dgm:cxn modelId="{478833F8-8BF2-4F99-9018-9F6BC46669BC}" type="presOf" srcId="{7B61883F-67FA-4FE3-8C24-D4A8A65E2D73}" destId="{CB18AC58-F21D-46B7-8FBA-8FF87B0F3DF3}" srcOrd="0" destOrd="0" presId="urn:microsoft.com/office/officeart/2008/layout/HorizontalMultiLevelHierarchy"/>
    <dgm:cxn modelId="{5D690FFA-EBC9-48BC-B551-501465355416}" type="presOf" srcId="{F3B35A62-3B4D-47C3-8BE1-5DFA5A537EE4}" destId="{1918DC99-4142-4D84-B55E-CB3C35978DA4}" srcOrd="0" destOrd="0" presId="urn:microsoft.com/office/officeart/2008/layout/HorizontalMultiLevelHierarchy"/>
    <dgm:cxn modelId="{B6CA65B7-2F22-457B-8602-D66FAF92FBFE}" type="presParOf" srcId="{AA984162-DA8F-44FD-BF34-A4A1B48A4E73}" destId="{7878D9B2-5DF5-44B5-B460-D4B25B73FA40}" srcOrd="0" destOrd="0" presId="urn:microsoft.com/office/officeart/2008/layout/HorizontalMultiLevelHierarchy"/>
    <dgm:cxn modelId="{8ED07D11-8E02-4FE4-93E1-4AEA6858E482}" type="presParOf" srcId="{7878D9B2-5DF5-44B5-B460-D4B25B73FA40}" destId="{1918DC99-4142-4D84-B55E-CB3C35978DA4}" srcOrd="0" destOrd="0" presId="urn:microsoft.com/office/officeart/2008/layout/HorizontalMultiLevelHierarchy"/>
    <dgm:cxn modelId="{82EB5543-E912-4C6F-AF63-A9A8DD90F12B}" type="presParOf" srcId="{7878D9B2-5DF5-44B5-B460-D4B25B73FA40}" destId="{143D5E66-4481-4050-AE94-BE72A83EDBB6}" srcOrd="1" destOrd="0" presId="urn:microsoft.com/office/officeart/2008/layout/HorizontalMultiLevelHierarchy"/>
    <dgm:cxn modelId="{271C77CF-C672-408D-85B6-836B95CCC025}" type="presParOf" srcId="{143D5E66-4481-4050-AE94-BE72A83EDBB6}" destId="{E545231E-B743-4D22-A108-6E50FE48683D}" srcOrd="0" destOrd="0" presId="urn:microsoft.com/office/officeart/2008/layout/HorizontalMultiLevelHierarchy"/>
    <dgm:cxn modelId="{F1A4261E-3DB4-40B9-8450-C08B3F97E9A9}" type="presParOf" srcId="{E545231E-B743-4D22-A108-6E50FE48683D}" destId="{8D8340E3-1833-4CFE-B5E5-E397B8C18D22}" srcOrd="0" destOrd="0" presId="urn:microsoft.com/office/officeart/2008/layout/HorizontalMultiLevelHierarchy"/>
    <dgm:cxn modelId="{15C90C46-1D65-4320-B778-689D5F22C632}" type="presParOf" srcId="{143D5E66-4481-4050-AE94-BE72A83EDBB6}" destId="{3A4B0526-DC9A-4607-8670-2DA0E0B8DDF5}" srcOrd="1" destOrd="0" presId="urn:microsoft.com/office/officeart/2008/layout/HorizontalMultiLevelHierarchy"/>
    <dgm:cxn modelId="{978F0DC7-FF74-4065-A387-D013D8979810}" type="presParOf" srcId="{3A4B0526-DC9A-4607-8670-2DA0E0B8DDF5}" destId="{B9BE72FC-A289-40AB-939C-ABE3F6006A1D}" srcOrd="0" destOrd="0" presId="urn:microsoft.com/office/officeart/2008/layout/HorizontalMultiLevelHierarchy"/>
    <dgm:cxn modelId="{CD89523B-8029-4EDB-983C-DF4CA508251C}" type="presParOf" srcId="{3A4B0526-DC9A-4607-8670-2DA0E0B8DDF5}" destId="{392AA95D-CEBE-4CD1-B1D0-B1AB3587B1BF}" srcOrd="1" destOrd="0" presId="urn:microsoft.com/office/officeart/2008/layout/HorizontalMultiLevelHierarchy"/>
    <dgm:cxn modelId="{9767FF5B-39CE-4BDE-84EF-F5401E3FE16C}" type="presParOf" srcId="{143D5E66-4481-4050-AE94-BE72A83EDBB6}" destId="{548768CB-29CE-4F8A-AA5A-2BEE03ABFFD9}" srcOrd="2" destOrd="0" presId="urn:microsoft.com/office/officeart/2008/layout/HorizontalMultiLevelHierarchy"/>
    <dgm:cxn modelId="{D6031B36-56E7-44DF-9F5F-DA4AA597271B}" type="presParOf" srcId="{548768CB-29CE-4F8A-AA5A-2BEE03ABFFD9}" destId="{D33773AE-B0E4-4A95-8692-270FE12421EF}" srcOrd="0" destOrd="0" presId="urn:microsoft.com/office/officeart/2008/layout/HorizontalMultiLevelHierarchy"/>
    <dgm:cxn modelId="{CECAEA8F-38CA-4147-9FAD-28373166AEAE}" type="presParOf" srcId="{143D5E66-4481-4050-AE94-BE72A83EDBB6}" destId="{944B3E20-434F-4471-AFFA-AB4898362EAE}" srcOrd="3" destOrd="0" presId="urn:microsoft.com/office/officeart/2008/layout/HorizontalMultiLevelHierarchy"/>
    <dgm:cxn modelId="{22937C23-6BCD-4B5A-92D8-F3C50EC0AB0B}" type="presParOf" srcId="{944B3E20-434F-4471-AFFA-AB4898362EAE}" destId="{10C0F51F-106B-4737-A608-069DFD0111D6}" srcOrd="0" destOrd="0" presId="urn:microsoft.com/office/officeart/2008/layout/HorizontalMultiLevelHierarchy"/>
    <dgm:cxn modelId="{2D4280E6-B1AE-4265-A27B-FB25B41CAC1B}" type="presParOf" srcId="{944B3E20-434F-4471-AFFA-AB4898362EAE}" destId="{0D09862C-C5E9-4B58-BDD7-864951A281A4}" srcOrd="1" destOrd="0" presId="urn:microsoft.com/office/officeart/2008/layout/HorizontalMultiLevelHierarchy"/>
    <dgm:cxn modelId="{0DE4EA59-5C40-4E8B-A71A-D7B9330D4724}" type="presParOf" srcId="{143D5E66-4481-4050-AE94-BE72A83EDBB6}" destId="{7D68AF70-B587-4CFF-ACE3-CEA9C791FB1E}" srcOrd="4" destOrd="0" presId="urn:microsoft.com/office/officeart/2008/layout/HorizontalMultiLevelHierarchy"/>
    <dgm:cxn modelId="{AF824C2C-B14B-4029-871F-698D9C5F1447}" type="presParOf" srcId="{7D68AF70-B587-4CFF-ACE3-CEA9C791FB1E}" destId="{A316B8F4-A483-4E29-B053-AB0FB59CD7E1}" srcOrd="0" destOrd="0" presId="urn:microsoft.com/office/officeart/2008/layout/HorizontalMultiLevelHierarchy"/>
    <dgm:cxn modelId="{F0689A24-F82E-43E4-BBF3-2616281248D2}" type="presParOf" srcId="{143D5E66-4481-4050-AE94-BE72A83EDBB6}" destId="{5BF22BEB-F3CB-4E5D-A0BF-B3E7224FBEF8}" srcOrd="5" destOrd="0" presId="urn:microsoft.com/office/officeart/2008/layout/HorizontalMultiLevelHierarchy"/>
    <dgm:cxn modelId="{42386275-7A69-47AB-A8AC-D869D259DF24}" type="presParOf" srcId="{5BF22BEB-F3CB-4E5D-A0BF-B3E7224FBEF8}" destId="{CB18AC58-F21D-46B7-8FBA-8FF87B0F3DF3}" srcOrd="0" destOrd="0" presId="urn:microsoft.com/office/officeart/2008/layout/HorizontalMultiLevelHierarchy"/>
    <dgm:cxn modelId="{8A6665AE-6958-4173-84A1-E9E0C95EC88D}" type="presParOf" srcId="{5BF22BEB-F3CB-4E5D-A0BF-B3E7224FBEF8}" destId="{48F280FE-16BE-4771-AD8A-53D81C8F8AB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8AF70-B587-4CFF-ACE3-CEA9C791FB1E}">
      <dsp:nvSpPr>
        <dsp:cNvPr id="0" name=""/>
        <dsp:cNvSpPr/>
      </dsp:nvSpPr>
      <dsp:spPr>
        <a:xfrm>
          <a:off x="2983175" y="2857131"/>
          <a:ext cx="712225" cy="1357137"/>
        </a:xfrm>
        <a:custGeom>
          <a:avLst/>
          <a:gdLst/>
          <a:ahLst/>
          <a:cxnLst/>
          <a:rect l="0" t="0" r="0" b="0"/>
          <a:pathLst>
            <a:path>
              <a:moveTo>
                <a:pt x="0" y="0"/>
              </a:moveTo>
              <a:lnTo>
                <a:pt x="356112" y="0"/>
              </a:lnTo>
              <a:lnTo>
                <a:pt x="356112" y="1357137"/>
              </a:lnTo>
              <a:lnTo>
                <a:pt x="712225" y="135713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3300971" y="3497383"/>
        <a:ext cx="76633" cy="76633"/>
      </dsp:txXfrm>
    </dsp:sp>
    <dsp:sp modelId="{548768CB-29CE-4F8A-AA5A-2BEE03ABFFD9}">
      <dsp:nvSpPr>
        <dsp:cNvPr id="0" name=""/>
        <dsp:cNvSpPr/>
      </dsp:nvSpPr>
      <dsp:spPr>
        <a:xfrm>
          <a:off x="2983175" y="2811411"/>
          <a:ext cx="712225" cy="91440"/>
        </a:xfrm>
        <a:custGeom>
          <a:avLst/>
          <a:gdLst/>
          <a:ahLst/>
          <a:cxnLst/>
          <a:rect l="0" t="0" r="0" b="0"/>
          <a:pathLst>
            <a:path>
              <a:moveTo>
                <a:pt x="0" y="45720"/>
              </a:moveTo>
              <a:lnTo>
                <a:pt x="712225"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3321483" y="2839325"/>
        <a:ext cx="35611" cy="35611"/>
      </dsp:txXfrm>
    </dsp:sp>
    <dsp:sp modelId="{E545231E-B743-4D22-A108-6E50FE48683D}">
      <dsp:nvSpPr>
        <dsp:cNvPr id="0" name=""/>
        <dsp:cNvSpPr/>
      </dsp:nvSpPr>
      <dsp:spPr>
        <a:xfrm>
          <a:off x="2983175" y="1499994"/>
          <a:ext cx="712225" cy="1357137"/>
        </a:xfrm>
        <a:custGeom>
          <a:avLst/>
          <a:gdLst/>
          <a:ahLst/>
          <a:cxnLst/>
          <a:rect l="0" t="0" r="0" b="0"/>
          <a:pathLst>
            <a:path>
              <a:moveTo>
                <a:pt x="0" y="1357137"/>
              </a:moveTo>
              <a:lnTo>
                <a:pt x="356112" y="1357137"/>
              </a:lnTo>
              <a:lnTo>
                <a:pt x="356112" y="0"/>
              </a:lnTo>
              <a:lnTo>
                <a:pt x="712225"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3300971" y="2140245"/>
        <a:ext cx="76633" cy="76633"/>
      </dsp:txXfrm>
    </dsp:sp>
    <dsp:sp modelId="{1918DC99-4142-4D84-B55E-CB3C35978DA4}">
      <dsp:nvSpPr>
        <dsp:cNvPr id="0" name=""/>
        <dsp:cNvSpPr/>
      </dsp:nvSpPr>
      <dsp:spPr>
        <a:xfrm rot="16200000">
          <a:off x="-534452" y="2196634"/>
          <a:ext cx="5714263" cy="132099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pt-BR" sz="4400" kern="1200" dirty="0"/>
            <a:t>Teoria das ligações químicas</a:t>
          </a:r>
        </a:p>
      </dsp:txBody>
      <dsp:txXfrm>
        <a:off x="-534452" y="2196634"/>
        <a:ext cx="5714263" cy="1320994"/>
      </dsp:txXfrm>
    </dsp:sp>
    <dsp:sp modelId="{B9BE72FC-A289-40AB-939C-ABE3F6006A1D}">
      <dsp:nvSpPr>
        <dsp:cNvPr id="0" name=""/>
        <dsp:cNvSpPr/>
      </dsp:nvSpPr>
      <dsp:spPr>
        <a:xfrm>
          <a:off x="3695401" y="957139"/>
          <a:ext cx="3561128" cy="1085709"/>
        </a:xfrm>
        <a:prstGeom prst="rect">
          <a:avLst/>
        </a:prstGeom>
        <a:solidFill>
          <a:schemeClr val="accent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t-BR" sz="3600" kern="1200" dirty="0"/>
            <a:t>Teoria de Lewis </a:t>
          </a:r>
        </a:p>
      </dsp:txBody>
      <dsp:txXfrm>
        <a:off x="3695401" y="957139"/>
        <a:ext cx="3561128" cy="1085709"/>
      </dsp:txXfrm>
    </dsp:sp>
    <dsp:sp modelId="{10C0F51F-106B-4737-A608-069DFD0111D6}">
      <dsp:nvSpPr>
        <dsp:cNvPr id="0" name=""/>
        <dsp:cNvSpPr/>
      </dsp:nvSpPr>
      <dsp:spPr>
        <a:xfrm>
          <a:off x="3695401" y="2314276"/>
          <a:ext cx="3561128" cy="1085709"/>
        </a:xfrm>
        <a:prstGeom prst="rect">
          <a:avLst/>
        </a:prstGeom>
        <a:solidFill>
          <a:schemeClr val="accent6"/>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t-BR" sz="3600" kern="1200" dirty="0"/>
            <a:t>Teoria da ligação de valência</a:t>
          </a:r>
        </a:p>
      </dsp:txBody>
      <dsp:txXfrm>
        <a:off x="3695401" y="2314276"/>
        <a:ext cx="3561128" cy="1085709"/>
      </dsp:txXfrm>
    </dsp:sp>
    <dsp:sp modelId="{CB18AC58-F21D-46B7-8FBA-8FF87B0F3DF3}">
      <dsp:nvSpPr>
        <dsp:cNvPr id="0" name=""/>
        <dsp:cNvSpPr/>
      </dsp:nvSpPr>
      <dsp:spPr>
        <a:xfrm>
          <a:off x="3695401" y="3671413"/>
          <a:ext cx="3561128" cy="1085709"/>
        </a:xfrm>
        <a:prstGeom prst="rect">
          <a:avLst/>
        </a:prstGeom>
        <a:solidFill>
          <a:srgbClr val="7030A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t-BR" sz="3600" kern="1200" dirty="0"/>
            <a:t>Teoria dos orbitais moleculares</a:t>
          </a:r>
        </a:p>
      </dsp:txBody>
      <dsp:txXfrm>
        <a:off x="3695401" y="3671413"/>
        <a:ext cx="3561128" cy="10857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8AF70-B587-4CFF-ACE3-CEA9C791FB1E}">
      <dsp:nvSpPr>
        <dsp:cNvPr id="0" name=""/>
        <dsp:cNvSpPr/>
      </dsp:nvSpPr>
      <dsp:spPr>
        <a:xfrm>
          <a:off x="2983175" y="2857131"/>
          <a:ext cx="712225" cy="1357137"/>
        </a:xfrm>
        <a:custGeom>
          <a:avLst/>
          <a:gdLst/>
          <a:ahLst/>
          <a:cxnLst/>
          <a:rect l="0" t="0" r="0" b="0"/>
          <a:pathLst>
            <a:path>
              <a:moveTo>
                <a:pt x="0" y="0"/>
              </a:moveTo>
              <a:lnTo>
                <a:pt x="356112" y="0"/>
              </a:lnTo>
              <a:lnTo>
                <a:pt x="356112" y="1357137"/>
              </a:lnTo>
              <a:lnTo>
                <a:pt x="712225" y="135713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3300971" y="3497383"/>
        <a:ext cx="76633" cy="76633"/>
      </dsp:txXfrm>
    </dsp:sp>
    <dsp:sp modelId="{548768CB-29CE-4F8A-AA5A-2BEE03ABFFD9}">
      <dsp:nvSpPr>
        <dsp:cNvPr id="0" name=""/>
        <dsp:cNvSpPr/>
      </dsp:nvSpPr>
      <dsp:spPr>
        <a:xfrm>
          <a:off x="2983175" y="2811411"/>
          <a:ext cx="712225" cy="91440"/>
        </a:xfrm>
        <a:custGeom>
          <a:avLst/>
          <a:gdLst/>
          <a:ahLst/>
          <a:cxnLst/>
          <a:rect l="0" t="0" r="0" b="0"/>
          <a:pathLst>
            <a:path>
              <a:moveTo>
                <a:pt x="0" y="45720"/>
              </a:moveTo>
              <a:lnTo>
                <a:pt x="712225"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3321483" y="2839325"/>
        <a:ext cx="35611" cy="35611"/>
      </dsp:txXfrm>
    </dsp:sp>
    <dsp:sp modelId="{E545231E-B743-4D22-A108-6E50FE48683D}">
      <dsp:nvSpPr>
        <dsp:cNvPr id="0" name=""/>
        <dsp:cNvSpPr/>
      </dsp:nvSpPr>
      <dsp:spPr>
        <a:xfrm>
          <a:off x="2983175" y="1499994"/>
          <a:ext cx="712225" cy="1357137"/>
        </a:xfrm>
        <a:custGeom>
          <a:avLst/>
          <a:gdLst/>
          <a:ahLst/>
          <a:cxnLst/>
          <a:rect l="0" t="0" r="0" b="0"/>
          <a:pathLst>
            <a:path>
              <a:moveTo>
                <a:pt x="0" y="1357137"/>
              </a:moveTo>
              <a:lnTo>
                <a:pt x="356112" y="1357137"/>
              </a:lnTo>
              <a:lnTo>
                <a:pt x="356112" y="0"/>
              </a:lnTo>
              <a:lnTo>
                <a:pt x="712225"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3300971" y="2140245"/>
        <a:ext cx="76633" cy="76633"/>
      </dsp:txXfrm>
    </dsp:sp>
    <dsp:sp modelId="{1918DC99-4142-4D84-B55E-CB3C35978DA4}">
      <dsp:nvSpPr>
        <dsp:cNvPr id="0" name=""/>
        <dsp:cNvSpPr/>
      </dsp:nvSpPr>
      <dsp:spPr>
        <a:xfrm rot="16200000">
          <a:off x="-534452" y="2196634"/>
          <a:ext cx="5714263" cy="132099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pt-BR" sz="4400" kern="1200" dirty="0"/>
            <a:t>Teoria das ligações químicas</a:t>
          </a:r>
        </a:p>
      </dsp:txBody>
      <dsp:txXfrm>
        <a:off x="-534452" y="2196634"/>
        <a:ext cx="5714263" cy="1320994"/>
      </dsp:txXfrm>
    </dsp:sp>
    <dsp:sp modelId="{B9BE72FC-A289-40AB-939C-ABE3F6006A1D}">
      <dsp:nvSpPr>
        <dsp:cNvPr id="0" name=""/>
        <dsp:cNvSpPr/>
      </dsp:nvSpPr>
      <dsp:spPr>
        <a:xfrm>
          <a:off x="3695401" y="957139"/>
          <a:ext cx="3561128" cy="1085709"/>
        </a:xfrm>
        <a:prstGeom prst="rect">
          <a:avLst/>
        </a:prstGeom>
        <a:solidFill>
          <a:schemeClr val="accent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t-BR" sz="3600" kern="1200" dirty="0"/>
            <a:t>Teoria de Lewis </a:t>
          </a:r>
        </a:p>
      </dsp:txBody>
      <dsp:txXfrm>
        <a:off x="3695401" y="957139"/>
        <a:ext cx="3561128" cy="1085709"/>
      </dsp:txXfrm>
    </dsp:sp>
    <dsp:sp modelId="{10C0F51F-106B-4737-A608-069DFD0111D6}">
      <dsp:nvSpPr>
        <dsp:cNvPr id="0" name=""/>
        <dsp:cNvSpPr/>
      </dsp:nvSpPr>
      <dsp:spPr>
        <a:xfrm>
          <a:off x="3695401" y="2314276"/>
          <a:ext cx="3561128" cy="1085709"/>
        </a:xfrm>
        <a:prstGeom prst="rect">
          <a:avLst/>
        </a:prstGeom>
        <a:solidFill>
          <a:schemeClr val="accent6"/>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t-BR" sz="3600" kern="1200" dirty="0"/>
            <a:t>Teoria da ligação de valência</a:t>
          </a:r>
        </a:p>
      </dsp:txBody>
      <dsp:txXfrm>
        <a:off x="3695401" y="2314276"/>
        <a:ext cx="3561128" cy="1085709"/>
      </dsp:txXfrm>
    </dsp:sp>
    <dsp:sp modelId="{CB18AC58-F21D-46B7-8FBA-8FF87B0F3DF3}">
      <dsp:nvSpPr>
        <dsp:cNvPr id="0" name=""/>
        <dsp:cNvSpPr/>
      </dsp:nvSpPr>
      <dsp:spPr>
        <a:xfrm>
          <a:off x="3695401" y="3671413"/>
          <a:ext cx="3561128" cy="1085709"/>
        </a:xfrm>
        <a:prstGeom prst="rect">
          <a:avLst/>
        </a:prstGeom>
        <a:solidFill>
          <a:srgbClr val="7030A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t-BR" sz="3600" kern="1200" dirty="0"/>
            <a:t>Teoria dos orbitais moleculares</a:t>
          </a:r>
        </a:p>
      </dsp:txBody>
      <dsp:txXfrm>
        <a:off x="3695401" y="3671413"/>
        <a:ext cx="3561128" cy="108570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pt-BR"/>
              <a:t>Clique para editar o título Mestre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1642992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2323517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pt-BR"/>
              <a:t>Clique para editar o título Mestre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2829817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1868130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pt-BR"/>
              <a:t>Clique para editar o título Mestre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579545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pt-BR"/>
              <a:t>Clique para editar os estilos de texto Mestres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1135109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pt-BR"/>
              <a:t>Clique para editar o título Mestre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pt-BR"/>
              <a:t>Clique para editar os estilos de texto Mestres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2793900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3840089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164964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nchor="ct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413833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192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294638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163487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4/20/2021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‹nº›</a:t>
            </a:fld>
            <a:endParaRPr lang="en-US" dirty="0"/>
          </a:p>
        </p:txBody>
      </p:sp>
    </p:spTree>
    <p:extLst>
      <p:ext uri="{BB962C8B-B14F-4D97-AF65-F5344CB8AC3E}">
        <p14:creationId xmlns:p14="http://schemas.microsoft.com/office/powerpoint/2010/main" val="215295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4/20/2021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‹nº›</a:t>
            </a:fld>
            <a:endParaRPr lang="en-US" dirty="0"/>
          </a:p>
        </p:txBody>
      </p:sp>
    </p:spTree>
    <p:extLst>
      <p:ext uri="{BB962C8B-B14F-4D97-AF65-F5344CB8AC3E}">
        <p14:creationId xmlns:p14="http://schemas.microsoft.com/office/powerpoint/2010/main" val="179292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pt-BR"/>
              <a:t>Clique para editar o título Mestre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1425393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pt-BR"/>
              <a:t>Clique para editar o título Mestre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87DE6118-2437-4B30-8E3C-4D2BE6020583}" type="datetimeFigureOut">
              <a:rPr lang="en-US" smtClean="0"/>
              <a:pPr/>
              <a:t>4/20/2021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2450518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4/20/2021</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227695323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diagramLayout" Target="../diagrams/layout1.xml"/><Relationship Id="rId7"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embed/h24UmH38_LI?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7.wmf"/><Relationship Id="rId5" Type="http://schemas.openxmlformats.org/officeDocument/2006/relationships/oleObject" Target="../embeddings/oleObject2.bin"/><Relationship Id="rId4" Type="http://schemas.openxmlformats.org/officeDocument/2006/relationships/image" Target="../media/image36.wmf"/></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meDuWb4XLhM" TargetMode="External"/><Relationship Id="rId3" Type="http://schemas.openxmlformats.org/officeDocument/2006/relationships/image" Target="../media/image45.emf"/><Relationship Id="rId7" Type="http://schemas.openxmlformats.org/officeDocument/2006/relationships/hyperlink" Target="qrcode_www.youtube.com.png" TargetMode="External"/><Relationship Id="rId2" Type="http://schemas.openxmlformats.org/officeDocument/2006/relationships/image" Target="../media/image44.emf"/><Relationship Id="rId1" Type="http://schemas.openxmlformats.org/officeDocument/2006/relationships/slideLayout" Target="../slideLayouts/slideLayout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9.wmf"/></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9.xml"/><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TxHi5FtMYKk&amp;t=14s"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2067340" y="4567162"/>
            <a:ext cx="9952382" cy="1512887"/>
          </a:xfrm>
        </p:spPr>
        <p:txBody>
          <a:bodyPr>
            <a:noAutofit/>
          </a:bodyPr>
          <a:lstStyle/>
          <a:p>
            <a:pPr eaLnBrk="1" hangingPunct="1">
              <a:defRPr/>
            </a:pPr>
            <a:r>
              <a:rPr lang="pt-B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DAS LIGAÇÕES IÔNICAS ÀS</a:t>
            </a:r>
            <a:br>
              <a:rPr lang="pt-B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t-B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LIGAÇOES COVALENTES</a:t>
            </a:r>
          </a:p>
        </p:txBody>
      </p:sp>
      <p:pic>
        <p:nvPicPr>
          <p:cNvPr id="2" name="Imagem 1">
            <a:extLst>
              <a:ext uri="{FF2B5EF4-FFF2-40B4-BE49-F238E27FC236}">
                <a16:creationId xmlns:a16="http://schemas.microsoft.com/office/drawing/2014/main" id="{4634D8AB-EE3C-42D1-AEE7-819084E646EC}"/>
              </a:ext>
            </a:extLst>
          </p:cNvPr>
          <p:cNvPicPr>
            <a:picLocks noChangeAspect="1"/>
          </p:cNvPicPr>
          <p:nvPr/>
        </p:nvPicPr>
        <p:blipFill>
          <a:blip r:embed="rId2"/>
          <a:stretch>
            <a:fillRect/>
          </a:stretch>
        </p:blipFill>
        <p:spPr>
          <a:xfrm>
            <a:off x="4167456" y="44647"/>
            <a:ext cx="5435852" cy="4209301"/>
          </a:xfrm>
          <a:prstGeom prst="rect">
            <a:avLst/>
          </a:prstGeom>
        </p:spPr>
      </p:pic>
    </p:spTree>
    <p:extLst>
      <p:ext uri="{BB962C8B-B14F-4D97-AF65-F5344CB8AC3E}">
        <p14:creationId xmlns:p14="http://schemas.microsoft.com/office/powerpoint/2010/main" val="2164191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FD223E7-A22B-4270-B0DA-2E926C0C9364}"/>
              </a:ext>
            </a:extLst>
          </p:cNvPr>
          <p:cNvPicPr>
            <a:picLocks noChangeAspect="1"/>
          </p:cNvPicPr>
          <p:nvPr/>
        </p:nvPicPr>
        <p:blipFill>
          <a:blip r:embed="rId2"/>
          <a:stretch>
            <a:fillRect/>
          </a:stretch>
        </p:blipFill>
        <p:spPr>
          <a:xfrm>
            <a:off x="1166191" y="2161841"/>
            <a:ext cx="10296939" cy="4464512"/>
          </a:xfrm>
          <a:prstGeom prst="rect">
            <a:avLst/>
          </a:prstGeom>
        </p:spPr>
      </p:pic>
      <p:sp>
        <p:nvSpPr>
          <p:cNvPr id="3" name="CaixaDeTexto 2">
            <a:extLst>
              <a:ext uri="{FF2B5EF4-FFF2-40B4-BE49-F238E27FC236}">
                <a16:creationId xmlns:a16="http://schemas.microsoft.com/office/drawing/2014/main" id="{045AA84D-02AB-498C-8D67-1F48AF716B69}"/>
              </a:ext>
            </a:extLst>
          </p:cNvPr>
          <p:cNvSpPr txBox="1"/>
          <p:nvPr/>
        </p:nvSpPr>
        <p:spPr>
          <a:xfrm>
            <a:off x="1691724" y="641438"/>
            <a:ext cx="6524625" cy="584775"/>
          </a:xfrm>
          <a:prstGeom prst="rect">
            <a:avLst/>
          </a:prstGeom>
          <a:noFill/>
        </p:spPr>
        <p:txBody>
          <a:bodyPr wrap="square" rtlCol="0">
            <a:spAutoFit/>
          </a:bodyPr>
          <a:lstStyle/>
          <a:p>
            <a:pPr algn="ctr"/>
            <a:r>
              <a:rPr lang="pt-BR" sz="3200" dirty="0">
                <a:solidFill>
                  <a:srgbClr val="0000CC"/>
                </a:solidFill>
              </a:rPr>
              <a:t>Teoria  atómica &amp; teoria molecular</a:t>
            </a:r>
          </a:p>
        </p:txBody>
      </p:sp>
      <mc:AlternateContent xmlns:mc="http://schemas.openxmlformats.org/markup-compatibility/2006" xmlns:pslz="http://schemas.microsoft.com/office/powerpoint/2016/slidezoom">
        <mc:Choice Requires="pslz">
          <p:graphicFrame>
            <p:nvGraphicFramePr>
              <p:cNvPr id="5" name="Zoom de Slide 4">
                <a:extLst>
                  <a:ext uri="{FF2B5EF4-FFF2-40B4-BE49-F238E27FC236}">
                    <a16:creationId xmlns:a16="http://schemas.microsoft.com/office/drawing/2014/main" id="{1D383B7B-EC3B-494D-A05C-AC9E9413F06B}"/>
                  </a:ext>
                </a:extLst>
              </p:cNvPr>
              <p:cNvGraphicFramePr>
                <a:graphicFrameLocks noChangeAspect="1"/>
              </p:cNvGraphicFramePr>
              <p:nvPr>
                <p:extLst>
                  <p:ext uri="{D42A27DB-BD31-4B8C-83A1-F6EECF244321}">
                    <p14:modId xmlns:p14="http://schemas.microsoft.com/office/powerpoint/2010/main" val="4215823608"/>
                  </p:ext>
                </p:extLst>
              </p:nvPr>
            </p:nvGraphicFramePr>
            <p:xfrm>
              <a:off x="8507897" y="76576"/>
              <a:ext cx="3048000" cy="1714500"/>
            </p:xfrm>
            <a:graphic>
              <a:graphicData uri="http://schemas.microsoft.com/office/powerpoint/2016/slidezoom">
                <pslz:sldZm>
                  <pslz:sldZmObj sldId="345" cId="1705543615">
                    <pslz:zmPr id="{56012C22-FA7E-4DDB-ABE9-9C49A18B7961}"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Zoom de Slide 4">
                <a:hlinkClick r:id="rId4" action="ppaction://hlinksldjump"/>
                <a:extLst>
                  <a:ext uri="{FF2B5EF4-FFF2-40B4-BE49-F238E27FC236}">
                    <a16:creationId xmlns:a16="http://schemas.microsoft.com/office/drawing/2014/main" id="{1D383B7B-EC3B-494D-A05C-AC9E9413F06B}"/>
                  </a:ext>
                </a:extLst>
              </p:cNvPr>
              <p:cNvPicPr>
                <a:picLocks noGrp="1" noRot="1" noChangeAspect="1" noMove="1" noResize="1" noEditPoints="1" noAdjustHandles="1" noChangeArrowheads="1" noChangeShapeType="1"/>
              </p:cNvPicPr>
              <p:nvPr/>
            </p:nvPicPr>
            <p:blipFill>
              <a:blip r:embed="rId5"/>
              <a:stretch>
                <a:fillRect/>
              </a:stretch>
            </p:blipFill>
            <p:spPr>
              <a:xfrm>
                <a:off x="8507897" y="7657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557133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9B636ED-7EC5-48F3-A634-7C11A18ACC0C}"/>
              </a:ext>
            </a:extLst>
          </p:cNvPr>
          <p:cNvSpPr/>
          <p:nvPr/>
        </p:nvSpPr>
        <p:spPr>
          <a:xfrm>
            <a:off x="132522" y="172279"/>
            <a:ext cx="11953461" cy="6555641"/>
          </a:xfrm>
          <a:prstGeom prst="rect">
            <a:avLst/>
          </a:prstGeom>
          <a:solidFill>
            <a:schemeClr val="bg1"/>
          </a:solidFill>
        </p:spPr>
        <p:txBody>
          <a:bodyPr wrap="square">
            <a:spAutoFit/>
          </a:bodyPr>
          <a:lstStyle/>
          <a:p>
            <a:pPr algn="ctr"/>
            <a:r>
              <a:rPr lang="pt-BR" sz="2400" b="1" dirty="0">
                <a:solidFill>
                  <a:srgbClr val="FF0000"/>
                </a:solidFill>
              </a:rPr>
              <a:t>A teoria molecular no início do século XX</a:t>
            </a:r>
          </a:p>
          <a:p>
            <a:pPr algn="just"/>
            <a:endParaRPr lang="pt-BR" sz="2400" b="1" dirty="0"/>
          </a:p>
          <a:p>
            <a:pPr marL="342900" indent="-342900" algn="just">
              <a:buFont typeface="+mj-lt"/>
              <a:buAutoNum type="arabicPeriod"/>
            </a:pPr>
            <a:r>
              <a:rPr lang="pt-BR" sz="2400" b="1" u="sng" dirty="0">
                <a:solidFill>
                  <a:srgbClr val="FF0000"/>
                </a:solidFill>
              </a:rPr>
              <a:t>Compostos inorgânicos</a:t>
            </a:r>
            <a:r>
              <a:rPr lang="pt-BR" sz="2400" b="1" dirty="0"/>
              <a:t>: </a:t>
            </a:r>
            <a:r>
              <a:rPr lang="pt-BR" sz="2000" b="1" dirty="0"/>
              <a:t>bons eletrólitos, que satisfaziam a teoria de </a:t>
            </a:r>
            <a:r>
              <a:rPr lang="pt-BR" sz="2000" b="1" dirty="0" err="1"/>
              <a:t>Berzelius</a:t>
            </a:r>
            <a:r>
              <a:rPr lang="pt-BR" sz="2000" b="1" dirty="0"/>
              <a:t>, que vigorou durante boa parte do século XIX. Segundo essa teoria, diferentes átomos se atraíam por forças eletrostáticas, formando moléculas. Geralmente, um átomo com carga positiva se unia a outro átomo de carga negativa – por exemplo, H unindo-se a Cl para formar </a:t>
            </a:r>
            <a:r>
              <a:rPr lang="pt-BR" sz="2000" b="1" dirty="0" err="1"/>
              <a:t>HCl</a:t>
            </a:r>
            <a:r>
              <a:rPr lang="pt-BR" sz="2000" b="1" dirty="0"/>
              <a:t> – daí o nome de “teoria dualista” para essa explicação. No entanto, a teoria também considerava a possibilidade que algumas moléculas possuíssem cargas residuárias, podendo unir-se com outros átomos ou outras moléculas. Exemplo: H2O com SO3 forma H2SO4.</a:t>
            </a:r>
          </a:p>
          <a:p>
            <a:pPr marL="342900" indent="-342900" algn="just">
              <a:buFont typeface="+mj-lt"/>
              <a:buAutoNum type="arabicPeriod"/>
            </a:pPr>
            <a:endParaRPr lang="pt-BR" sz="2000" b="1" dirty="0"/>
          </a:p>
          <a:p>
            <a:pPr marL="342900" indent="-342900" algn="just">
              <a:buFont typeface="+mj-lt"/>
              <a:buAutoNum type="arabicPeriod"/>
            </a:pPr>
            <a:r>
              <a:rPr lang="pt-BR" sz="2400" b="1" u="sng" dirty="0">
                <a:solidFill>
                  <a:srgbClr val="0000CC"/>
                </a:solidFill>
              </a:rPr>
              <a:t>Compostos orgânicos</a:t>
            </a:r>
            <a:r>
              <a:rPr lang="pt-BR" sz="2400" b="1" dirty="0"/>
              <a:t>: </a:t>
            </a:r>
            <a:r>
              <a:rPr lang="pt-BR" sz="2000" b="1" dirty="0"/>
              <a:t>formados principalmente por carbono, não pareciam obedecer à teoria de </a:t>
            </a:r>
            <a:r>
              <a:rPr lang="pt-BR" sz="2000" b="1" dirty="0" err="1"/>
              <a:t>Berzelius</a:t>
            </a:r>
            <a:r>
              <a:rPr lang="pt-BR" sz="2000" b="1" dirty="0"/>
              <a:t>. A teoria explicativa, nesse caso, era a “teoria dos tipos”, associada a outros nomes, como </a:t>
            </a:r>
            <a:r>
              <a:rPr lang="pt-BR" sz="2000" b="1" dirty="0" err="1"/>
              <a:t>Kekulé</a:t>
            </a:r>
            <a:r>
              <a:rPr lang="pt-BR" sz="2000" b="1" dirty="0"/>
              <a:t>. Considerava-se que, geometricamente, os átomos de carbono estabeleciam ligações dirigidas para os vértices de um tetraedro.</a:t>
            </a:r>
          </a:p>
          <a:p>
            <a:pPr marL="342900" indent="-342900" algn="just">
              <a:buFont typeface="+mj-lt"/>
              <a:buAutoNum type="arabicPeriod"/>
            </a:pPr>
            <a:endParaRPr lang="pt-BR" sz="2000" b="1" dirty="0"/>
          </a:p>
          <a:p>
            <a:pPr marL="342900" indent="-342900" algn="just">
              <a:buFont typeface="+mj-lt"/>
              <a:buAutoNum type="arabicPeriod"/>
            </a:pPr>
            <a:endParaRPr lang="pt-BR" sz="2000" b="1" dirty="0"/>
          </a:p>
          <a:p>
            <a:pPr marL="342900" indent="-342900" algn="just">
              <a:buFont typeface="+mj-lt"/>
              <a:buAutoNum type="arabicPeriod"/>
            </a:pPr>
            <a:r>
              <a:rPr lang="pt-BR" sz="2400" b="1" u="sng" dirty="0">
                <a:solidFill>
                  <a:srgbClr val="FF0000"/>
                </a:solidFill>
              </a:rPr>
              <a:t>Compostos complexos ou moleculares</a:t>
            </a:r>
            <a:r>
              <a:rPr lang="pt-BR" sz="2400" b="1" dirty="0"/>
              <a:t>: </a:t>
            </a:r>
            <a:r>
              <a:rPr lang="pt-BR" sz="2000" b="1" dirty="0"/>
              <a:t>muitas vezes formados pela associação de compostos dos dois outros  grupos, podiam ser explicados pela teoria dualista, embora fossem mais bem explicados por outros modelos, como a “teoria da </a:t>
            </a:r>
            <a:r>
              <a:rPr lang="pt-BR" sz="2000" b="1" dirty="0" err="1"/>
              <a:t>coordenadação</a:t>
            </a:r>
            <a:r>
              <a:rPr lang="pt-BR" sz="2000" b="1" dirty="0"/>
              <a:t>” de Werner.</a:t>
            </a:r>
          </a:p>
          <a:p>
            <a:pPr marL="342900" indent="-342900" algn="just">
              <a:buFont typeface="+mj-lt"/>
              <a:buAutoNum type="arabicPeriod"/>
            </a:pPr>
            <a:endParaRPr lang="pt-BR" sz="2000" b="1" dirty="0"/>
          </a:p>
        </p:txBody>
      </p:sp>
    </p:spTree>
    <p:extLst>
      <p:ext uri="{BB962C8B-B14F-4D97-AF65-F5344CB8AC3E}">
        <p14:creationId xmlns:p14="http://schemas.microsoft.com/office/powerpoint/2010/main" val="1705543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FA3B99F-E01A-4165-804C-8AA36A91425E}"/>
              </a:ext>
            </a:extLst>
          </p:cNvPr>
          <p:cNvPicPr>
            <a:picLocks noChangeAspect="1"/>
          </p:cNvPicPr>
          <p:nvPr/>
        </p:nvPicPr>
        <p:blipFill>
          <a:blip r:embed="rId2"/>
          <a:stretch>
            <a:fillRect/>
          </a:stretch>
        </p:blipFill>
        <p:spPr>
          <a:xfrm>
            <a:off x="1031302" y="1258290"/>
            <a:ext cx="10849066" cy="2651677"/>
          </a:xfrm>
          <a:prstGeom prst="rect">
            <a:avLst/>
          </a:prstGeom>
        </p:spPr>
      </p:pic>
      <p:sp>
        <p:nvSpPr>
          <p:cNvPr id="3" name="Retângulo 2">
            <a:extLst>
              <a:ext uri="{FF2B5EF4-FFF2-40B4-BE49-F238E27FC236}">
                <a16:creationId xmlns:a16="http://schemas.microsoft.com/office/drawing/2014/main" id="{B5A2296A-63BA-47C9-A37C-EA4E1A037C9D}"/>
              </a:ext>
            </a:extLst>
          </p:cNvPr>
          <p:cNvSpPr/>
          <p:nvPr/>
        </p:nvSpPr>
        <p:spPr>
          <a:xfrm>
            <a:off x="1886906" y="4133437"/>
            <a:ext cx="9439422" cy="1631216"/>
          </a:xfrm>
          <a:prstGeom prst="rect">
            <a:avLst/>
          </a:prstGeom>
        </p:spPr>
        <p:txBody>
          <a:bodyPr wrap="square">
            <a:spAutoFit/>
          </a:bodyPr>
          <a:lstStyle/>
          <a:p>
            <a:pPr algn="just"/>
            <a:r>
              <a:rPr lang="pt-BR" sz="2000" dirty="0"/>
              <a:t>O primeiro composto, à esquerda, é satisfatoriamente explicado pela teoria dualista (atração eletrostática entre H e Cl). Já os outros compostos, à direita, não podem ser explicados adequadamente por essa teoria, pois isso implicaria considerar que o átomo de C pode possuir carga positiva ou negativa, a depender dos átomos com que se combina.</a:t>
            </a:r>
          </a:p>
        </p:txBody>
      </p:sp>
      <p:sp>
        <p:nvSpPr>
          <p:cNvPr id="4" name="CaixaDeTexto 3">
            <a:extLst>
              <a:ext uri="{FF2B5EF4-FFF2-40B4-BE49-F238E27FC236}">
                <a16:creationId xmlns:a16="http://schemas.microsoft.com/office/drawing/2014/main" id="{613C9C5A-6A8B-4EAA-B4AF-51066A87E741}"/>
              </a:ext>
            </a:extLst>
          </p:cNvPr>
          <p:cNvSpPr txBox="1"/>
          <p:nvPr/>
        </p:nvSpPr>
        <p:spPr>
          <a:xfrm>
            <a:off x="1656243" y="295231"/>
            <a:ext cx="9599184" cy="584775"/>
          </a:xfrm>
          <a:prstGeom prst="rect">
            <a:avLst/>
          </a:prstGeom>
          <a:noFill/>
        </p:spPr>
        <p:txBody>
          <a:bodyPr wrap="square" rtlCol="0">
            <a:spAutoFit/>
          </a:bodyPr>
          <a:lstStyle/>
          <a:p>
            <a:r>
              <a:rPr lang="pt-BR" sz="3200" dirty="0">
                <a:solidFill>
                  <a:srgbClr val="003399"/>
                </a:solidFill>
              </a:rPr>
              <a:t>Mas o modelo não conseguiu explicar todos os casos....</a:t>
            </a:r>
          </a:p>
        </p:txBody>
      </p:sp>
    </p:spTree>
    <p:extLst>
      <p:ext uri="{BB962C8B-B14F-4D97-AF65-F5344CB8AC3E}">
        <p14:creationId xmlns:p14="http://schemas.microsoft.com/office/powerpoint/2010/main" val="2396846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ta: para a Direita 3">
            <a:extLst>
              <a:ext uri="{FF2B5EF4-FFF2-40B4-BE49-F238E27FC236}">
                <a16:creationId xmlns:a16="http://schemas.microsoft.com/office/drawing/2014/main" id="{A3774B77-E944-430F-9DB6-060CC83200B6}"/>
              </a:ext>
            </a:extLst>
          </p:cNvPr>
          <p:cNvSpPr/>
          <p:nvPr/>
        </p:nvSpPr>
        <p:spPr>
          <a:xfrm>
            <a:off x="198783" y="2804047"/>
            <a:ext cx="11529392" cy="596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Baixo 7">
            <a:extLst>
              <a:ext uri="{FF2B5EF4-FFF2-40B4-BE49-F238E27FC236}">
                <a16:creationId xmlns:a16="http://schemas.microsoft.com/office/drawing/2014/main" id="{B0F65A11-582C-491A-AAE8-81977530B92A}"/>
              </a:ext>
            </a:extLst>
          </p:cNvPr>
          <p:cNvSpPr/>
          <p:nvPr/>
        </p:nvSpPr>
        <p:spPr>
          <a:xfrm>
            <a:off x="3695624" y="3246116"/>
            <a:ext cx="304800" cy="118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Baixo 8">
            <a:extLst>
              <a:ext uri="{FF2B5EF4-FFF2-40B4-BE49-F238E27FC236}">
                <a16:creationId xmlns:a16="http://schemas.microsoft.com/office/drawing/2014/main" id="{72504229-FFD4-4990-8ACC-C48CB8D70365}"/>
              </a:ext>
            </a:extLst>
          </p:cNvPr>
          <p:cNvSpPr/>
          <p:nvPr/>
        </p:nvSpPr>
        <p:spPr>
          <a:xfrm rot="10800000">
            <a:off x="1807989" y="2367869"/>
            <a:ext cx="304800" cy="596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Baixo 10">
            <a:extLst>
              <a:ext uri="{FF2B5EF4-FFF2-40B4-BE49-F238E27FC236}">
                <a16:creationId xmlns:a16="http://schemas.microsoft.com/office/drawing/2014/main" id="{D9D57E69-375A-4F6A-8A39-1175FEDF77A9}"/>
              </a:ext>
            </a:extLst>
          </p:cNvPr>
          <p:cNvSpPr/>
          <p:nvPr/>
        </p:nvSpPr>
        <p:spPr>
          <a:xfrm>
            <a:off x="6642295" y="3156007"/>
            <a:ext cx="304800" cy="596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Seta: para Baixo 12">
            <a:extLst>
              <a:ext uri="{FF2B5EF4-FFF2-40B4-BE49-F238E27FC236}">
                <a16:creationId xmlns:a16="http://schemas.microsoft.com/office/drawing/2014/main" id="{7700EACF-BCB2-4C53-8E3E-3629BCC13A08}"/>
              </a:ext>
            </a:extLst>
          </p:cNvPr>
          <p:cNvSpPr/>
          <p:nvPr/>
        </p:nvSpPr>
        <p:spPr>
          <a:xfrm>
            <a:off x="9690806" y="3120374"/>
            <a:ext cx="304800" cy="596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a:extLst>
              <a:ext uri="{FF2B5EF4-FFF2-40B4-BE49-F238E27FC236}">
                <a16:creationId xmlns:a16="http://schemas.microsoft.com/office/drawing/2014/main" id="{7F35D5BD-F69B-4839-83F6-70417AEF8A1E}"/>
              </a:ext>
            </a:extLst>
          </p:cNvPr>
          <p:cNvSpPr txBox="1"/>
          <p:nvPr/>
        </p:nvSpPr>
        <p:spPr>
          <a:xfrm>
            <a:off x="39835" y="3788683"/>
            <a:ext cx="2321169" cy="1107996"/>
          </a:xfrm>
          <a:prstGeom prst="rect">
            <a:avLst/>
          </a:prstGeom>
          <a:solidFill>
            <a:schemeClr val="bg1"/>
          </a:solidFill>
        </p:spPr>
        <p:txBody>
          <a:bodyPr wrap="square" rtlCol="0">
            <a:spAutoFit/>
          </a:bodyPr>
          <a:lstStyle/>
          <a:p>
            <a:pPr algn="ctr"/>
            <a:r>
              <a:rPr lang="pt-BR" sz="1600" b="1" dirty="0">
                <a:solidFill>
                  <a:srgbClr val="0000CC"/>
                </a:solidFill>
              </a:rPr>
              <a:t>1871 </a:t>
            </a:r>
            <a:r>
              <a:rPr lang="pt-BR" sz="1600" b="1" dirty="0"/>
              <a:t>– </a:t>
            </a:r>
          </a:p>
          <a:p>
            <a:pPr algn="just"/>
            <a:r>
              <a:rPr lang="pt-BR" sz="1200" dirty="0"/>
              <a:t>D. I. </a:t>
            </a:r>
            <a:r>
              <a:rPr lang="pt-BR" sz="1200" dirty="0" err="1"/>
              <a:t>Mendeleiev</a:t>
            </a:r>
            <a:r>
              <a:rPr lang="pt-BR" sz="1200" dirty="0"/>
              <a:t> apresenta suas “regras de valência”, decorrentes da própria classificação periódica por ele estabelecida</a:t>
            </a:r>
            <a:r>
              <a:rPr lang="pt-BR" sz="1400" dirty="0"/>
              <a:t>.</a:t>
            </a:r>
          </a:p>
        </p:txBody>
      </p:sp>
      <p:sp>
        <p:nvSpPr>
          <p:cNvPr id="7" name="Seta: para Baixo 6">
            <a:extLst>
              <a:ext uri="{FF2B5EF4-FFF2-40B4-BE49-F238E27FC236}">
                <a16:creationId xmlns:a16="http://schemas.microsoft.com/office/drawing/2014/main" id="{D344ED58-6BFF-4F22-9CF4-1520BF9A2CA5}"/>
              </a:ext>
            </a:extLst>
          </p:cNvPr>
          <p:cNvSpPr/>
          <p:nvPr/>
        </p:nvSpPr>
        <p:spPr>
          <a:xfrm>
            <a:off x="852907" y="3247746"/>
            <a:ext cx="304800" cy="596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Imagem 14">
            <a:extLst>
              <a:ext uri="{FF2B5EF4-FFF2-40B4-BE49-F238E27FC236}">
                <a16:creationId xmlns:a16="http://schemas.microsoft.com/office/drawing/2014/main" id="{B3DDAE16-6028-4AE4-B610-7CA4D902E2A1}"/>
              </a:ext>
            </a:extLst>
          </p:cNvPr>
          <p:cNvPicPr>
            <a:picLocks noChangeAspect="1"/>
          </p:cNvPicPr>
          <p:nvPr/>
        </p:nvPicPr>
        <p:blipFill>
          <a:blip r:embed="rId2"/>
          <a:stretch>
            <a:fillRect/>
          </a:stretch>
        </p:blipFill>
        <p:spPr>
          <a:xfrm>
            <a:off x="61346" y="4896679"/>
            <a:ext cx="2440007" cy="1899139"/>
          </a:xfrm>
          <a:prstGeom prst="rect">
            <a:avLst/>
          </a:prstGeom>
        </p:spPr>
      </p:pic>
      <p:sp>
        <p:nvSpPr>
          <p:cNvPr id="16" name="CaixaDeTexto 15">
            <a:extLst>
              <a:ext uri="{FF2B5EF4-FFF2-40B4-BE49-F238E27FC236}">
                <a16:creationId xmlns:a16="http://schemas.microsoft.com/office/drawing/2014/main" id="{CDF13046-401E-40FF-9C1C-0E4A6A6FDA7A}"/>
              </a:ext>
            </a:extLst>
          </p:cNvPr>
          <p:cNvSpPr txBox="1"/>
          <p:nvPr/>
        </p:nvSpPr>
        <p:spPr>
          <a:xfrm>
            <a:off x="726144" y="1275262"/>
            <a:ext cx="2219023" cy="1077218"/>
          </a:xfrm>
          <a:prstGeom prst="rect">
            <a:avLst/>
          </a:prstGeom>
          <a:solidFill>
            <a:schemeClr val="bg1"/>
          </a:solidFill>
        </p:spPr>
        <p:txBody>
          <a:bodyPr wrap="square" rtlCol="0">
            <a:spAutoFit/>
          </a:bodyPr>
          <a:lstStyle/>
          <a:p>
            <a:r>
              <a:rPr lang="pt-BR" sz="1600" b="1" dirty="0">
                <a:solidFill>
                  <a:srgbClr val="0000CC"/>
                </a:solidFill>
              </a:rPr>
              <a:t>1874</a:t>
            </a:r>
            <a:r>
              <a:rPr lang="pt-BR" sz="1600" b="1" dirty="0"/>
              <a:t> </a:t>
            </a:r>
            <a:r>
              <a:rPr lang="pt-BR" sz="1200" dirty="0"/>
              <a:t>– G. J. </a:t>
            </a:r>
            <a:r>
              <a:rPr lang="pt-BR" sz="1200" dirty="0" err="1"/>
              <a:t>Stoney</a:t>
            </a:r>
            <a:r>
              <a:rPr lang="pt-BR" sz="1200" dirty="0"/>
              <a:t> propõe a existência de uma espécie “átomo de eletricidade” a partir de considerações eletroquímicas.</a:t>
            </a:r>
          </a:p>
        </p:txBody>
      </p:sp>
      <p:sp>
        <p:nvSpPr>
          <p:cNvPr id="17" name="CaixaDeTexto 16">
            <a:extLst>
              <a:ext uri="{FF2B5EF4-FFF2-40B4-BE49-F238E27FC236}">
                <a16:creationId xmlns:a16="http://schemas.microsoft.com/office/drawing/2014/main" id="{C329645F-0BB7-4897-987F-2D88F76F09BB}"/>
              </a:ext>
            </a:extLst>
          </p:cNvPr>
          <p:cNvSpPr txBox="1"/>
          <p:nvPr/>
        </p:nvSpPr>
        <p:spPr>
          <a:xfrm>
            <a:off x="3114005" y="4580702"/>
            <a:ext cx="1772838" cy="677108"/>
          </a:xfrm>
          <a:prstGeom prst="rect">
            <a:avLst/>
          </a:prstGeom>
          <a:solidFill>
            <a:schemeClr val="bg1"/>
          </a:solidFill>
        </p:spPr>
        <p:txBody>
          <a:bodyPr wrap="square" rtlCol="0">
            <a:spAutoFit/>
          </a:bodyPr>
          <a:lstStyle/>
          <a:p>
            <a:pPr algn="just"/>
            <a:r>
              <a:rPr lang="pt-BR" sz="1400" b="1" dirty="0">
                <a:solidFill>
                  <a:srgbClr val="0000CC"/>
                </a:solidFill>
              </a:rPr>
              <a:t>1881</a:t>
            </a:r>
            <a:r>
              <a:rPr lang="pt-BR" sz="1200" dirty="0"/>
              <a:t> – H. </a:t>
            </a:r>
            <a:r>
              <a:rPr lang="pt-BR" sz="1200" dirty="0" err="1"/>
              <a:t>Helmholtz</a:t>
            </a:r>
            <a:r>
              <a:rPr lang="pt-BR" sz="1200" dirty="0"/>
              <a:t> faz proposta semelhante, mas mais desenvolvida.</a:t>
            </a:r>
          </a:p>
        </p:txBody>
      </p:sp>
      <p:sp>
        <p:nvSpPr>
          <p:cNvPr id="18" name="CaixaDeTexto 17">
            <a:extLst>
              <a:ext uri="{FF2B5EF4-FFF2-40B4-BE49-F238E27FC236}">
                <a16:creationId xmlns:a16="http://schemas.microsoft.com/office/drawing/2014/main" id="{20849EE2-260C-4344-ADC4-F1E215F72F7E}"/>
              </a:ext>
            </a:extLst>
          </p:cNvPr>
          <p:cNvSpPr txBox="1"/>
          <p:nvPr/>
        </p:nvSpPr>
        <p:spPr>
          <a:xfrm>
            <a:off x="3721993" y="1779834"/>
            <a:ext cx="2718563" cy="707886"/>
          </a:xfrm>
          <a:prstGeom prst="rect">
            <a:avLst/>
          </a:prstGeom>
          <a:solidFill>
            <a:schemeClr val="bg1"/>
          </a:solidFill>
        </p:spPr>
        <p:txBody>
          <a:bodyPr wrap="square" rtlCol="0">
            <a:spAutoFit/>
          </a:bodyPr>
          <a:lstStyle/>
          <a:p>
            <a:pPr algn="just"/>
            <a:r>
              <a:rPr lang="pt-BR" sz="1600" b="1" dirty="0">
                <a:solidFill>
                  <a:srgbClr val="0000CC"/>
                </a:solidFill>
              </a:rPr>
              <a:t>1884</a:t>
            </a:r>
            <a:r>
              <a:rPr lang="pt-BR" sz="1400" b="1" dirty="0"/>
              <a:t> </a:t>
            </a:r>
            <a:r>
              <a:rPr lang="pt-BR" sz="1200" dirty="0"/>
              <a:t>– S. </a:t>
            </a:r>
            <a:r>
              <a:rPr lang="pt-BR" sz="1200" dirty="0" err="1"/>
              <a:t>Arrhenius</a:t>
            </a:r>
            <a:r>
              <a:rPr lang="pt-BR" sz="1200" dirty="0"/>
              <a:t> apresenta a revolucionária teoria da dissociação eletrolítica.</a:t>
            </a:r>
          </a:p>
        </p:txBody>
      </p:sp>
      <p:sp>
        <p:nvSpPr>
          <p:cNvPr id="19" name="CaixaDeTexto 18">
            <a:extLst>
              <a:ext uri="{FF2B5EF4-FFF2-40B4-BE49-F238E27FC236}">
                <a16:creationId xmlns:a16="http://schemas.microsoft.com/office/drawing/2014/main" id="{A823330A-1A1A-4C87-96ED-ED14AD70B534}"/>
              </a:ext>
            </a:extLst>
          </p:cNvPr>
          <p:cNvSpPr txBox="1"/>
          <p:nvPr/>
        </p:nvSpPr>
        <p:spPr>
          <a:xfrm>
            <a:off x="6096000" y="3813508"/>
            <a:ext cx="1655301" cy="892552"/>
          </a:xfrm>
          <a:prstGeom prst="rect">
            <a:avLst/>
          </a:prstGeom>
          <a:solidFill>
            <a:schemeClr val="bg1"/>
          </a:solidFill>
        </p:spPr>
        <p:txBody>
          <a:bodyPr wrap="square" rtlCol="0">
            <a:spAutoFit/>
          </a:bodyPr>
          <a:lstStyle/>
          <a:p>
            <a:r>
              <a:rPr lang="pt-BR" sz="1600" b="1" dirty="0">
                <a:solidFill>
                  <a:srgbClr val="0000CC"/>
                </a:solidFill>
              </a:rPr>
              <a:t>1894</a:t>
            </a:r>
            <a:r>
              <a:rPr lang="pt-BR" sz="1600" b="1" dirty="0"/>
              <a:t> – </a:t>
            </a:r>
            <a:r>
              <a:rPr lang="pt-BR" sz="1200" dirty="0"/>
              <a:t>G. J. </a:t>
            </a:r>
            <a:r>
              <a:rPr lang="pt-BR" sz="1200" dirty="0" err="1"/>
              <a:t>Stonhey</a:t>
            </a:r>
            <a:r>
              <a:rPr lang="pt-BR" sz="1200" dirty="0"/>
              <a:t> introduz o termo “elétron” para o átomo de eletricidade.</a:t>
            </a:r>
          </a:p>
        </p:txBody>
      </p:sp>
      <p:sp>
        <p:nvSpPr>
          <p:cNvPr id="20" name="CaixaDeTexto 19">
            <a:extLst>
              <a:ext uri="{FF2B5EF4-FFF2-40B4-BE49-F238E27FC236}">
                <a16:creationId xmlns:a16="http://schemas.microsoft.com/office/drawing/2014/main" id="{9B19396B-D1D9-448F-A808-910C91202E0D}"/>
              </a:ext>
            </a:extLst>
          </p:cNvPr>
          <p:cNvSpPr txBox="1"/>
          <p:nvPr/>
        </p:nvSpPr>
        <p:spPr>
          <a:xfrm>
            <a:off x="6975231" y="1307763"/>
            <a:ext cx="2601914" cy="1077218"/>
          </a:xfrm>
          <a:prstGeom prst="rect">
            <a:avLst/>
          </a:prstGeom>
          <a:solidFill>
            <a:schemeClr val="bg1"/>
          </a:solidFill>
        </p:spPr>
        <p:txBody>
          <a:bodyPr wrap="square" rtlCol="0">
            <a:spAutoFit/>
          </a:bodyPr>
          <a:lstStyle/>
          <a:p>
            <a:pPr algn="just"/>
            <a:r>
              <a:rPr lang="pt-BR" sz="1600" b="1" dirty="0">
                <a:solidFill>
                  <a:srgbClr val="0000CC"/>
                </a:solidFill>
              </a:rPr>
              <a:t>1897</a:t>
            </a:r>
            <a:r>
              <a:rPr lang="pt-BR" sz="1600" b="1" dirty="0"/>
              <a:t> </a:t>
            </a:r>
            <a:r>
              <a:rPr lang="pt-BR" sz="1200" dirty="0"/>
              <a:t>– J. J. Thomson realiza trabalhos sobre o elétron, determinando a relação massa/carga e concluindo que o mesmo é um “constituinte universal da matéria”.</a:t>
            </a:r>
          </a:p>
        </p:txBody>
      </p:sp>
      <p:sp>
        <p:nvSpPr>
          <p:cNvPr id="21" name="CaixaDeTexto 20">
            <a:extLst>
              <a:ext uri="{FF2B5EF4-FFF2-40B4-BE49-F238E27FC236}">
                <a16:creationId xmlns:a16="http://schemas.microsoft.com/office/drawing/2014/main" id="{77C5DFC8-3912-45D9-A433-8324A68C684D}"/>
              </a:ext>
            </a:extLst>
          </p:cNvPr>
          <p:cNvSpPr txBox="1"/>
          <p:nvPr/>
        </p:nvSpPr>
        <p:spPr>
          <a:xfrm>
            <a:off x="8858366" y="3794594"/>
            <a:ext cx="2869809" cy="707886"/>
          </a:xfrm>
          <a:prstGeom prst="rect">
            <a:avLst/>
          </a:prstGeom>
          <a:solidFill>
            <a:schemeClr val="bg1"/>
          </a:solidFill>
        </p:spPr>
        <p:txBody>
          <a:bodyPr wrap="square" rtlCol="0">
            <a:spAutoFit/>
          </a:bodyPr>
          <a:lstStyle/>
          <a:p>
            <a:r>
              <a:rPr lang="pt-BR" sz="1600" b="1" dirty="0">
                <a:solidFill>
                  <a:srgbClr val="0000CC"/>
                </a:solidFill>
              </a:rPr>
              <a:t>1902</a:t>
            </a:r>
            <a:r>
              <a:rPr lang="pt-BR" sz="1600" b="1" dirty="0"/>
              <a:t> </a:t>
            </a:r>
            <a:r>
              <a:rPr lang="pt-BR" sz="1200" dirty="0"/>
              <a:t>– R. </a:t>
            </a:r>
            <a:r>
              <a:rPr lang="pt-BR" sz="1200" dirty="0" err="1"/>
              <a:t>Abegg</a:t>
            </a:r>
            <a:r>
              <a:rPr lang="pt-BR" sz="1200" dirty="0"/>
              <a:t> apresenta a “regra das valências normais e </a:t>
            </a:r>
            <a:r>
              <a:rPr lang="pt-BR" sz="1200" dirty="0" err="1"/>
              <a:t>contravalências</a:t>
            </a:r>
            <a:r>
              <a:rPr lang="pt-BR" sz="1200" dirty="0"/>
              <a:t>”, ou “regra dos oito”, como ficou conhecida. </a:t>
            </a:r>
          </a:p>
        </p:txBody>
      </p:sp>
      <p:sp>
        <p:nvSpPr>
          <p:cNvPr id="12" name="Seta: para Baixo 11">
            <a:extLst>
              <a:ext uri="{FF2B5EF4-FFF2-40B4-BE49-F238E27FC236}">
                <a16:creationId xmlns:a16="http://schemas.microsoft.com/office/drawing/2014/main" id="{4496CD69-D979-4CC6-9823-23B86993A33E}"/>
              </a:ext>
            </a:extLst>
          </p:cNvPr>
          <p:cNvSpPr/>
          <p:nvPr/>
        </p:nvSpPr>
        <p:spPr>
          <a:xfrm rot="10800000">
            <a:off x="7933365" y="2332571"/>
            <a:ext cx="304800" cy="596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14DF1FC3-F833-4437-96D3-92D431DD8FF4}"/>
              </a:ext>
            </a:extLst>
          </p:cNvPr>
          <p:cNvPicPr>
            <a:picLocks noChangeAspect="1"/>
          </p:cNvPicPr>
          <p:nvPr/>
        </p:nvPicPr>
        <p:blipFill rotWithShape="1">
          <a:blip r:embed="rId3"/>
          <a:srcRect b="14314"/>
          <a:stretch/>
        </p:blipFill>
        <p:spPr>
          <a:xfrm>
            <a:off x="4197827" y="190368"/>
            <a:ext cx="1899649" cy="1585202"/>
          </a:xfrm>
          <a:prstGeom prst="rect">
            <a:avLst/>
          </a:prstGeom>
        </p:spPr>
      </p:pic>
      <p:sp>
        <p:nvSpPr>
          <p:cNvPr id="10" name="Seta: para Baixo 9">
            <a:extLst>
              <a:ext uri="{FF2B5EF4-FFF2-40B4-BE49-F238E27FC236}">
                <a16:creationId xmlns:a16="http://schemas.microsoft.com/office/drawing/2014/main" id="{925D119E-4250-4252-A885-EE7E5D50FEB0}"/>
              </a:ext>
            </a:extLst>
          </p:cNvPr>
          <p:cNvSpPr/>
          <p:nvPr/>
        </p:nvSpPr>
        <p:spPr>
          <a:xfrm rot="10800000">
            <a:off x="4944921" y="2420068"/>
            <a:ext cx="304800" cy="596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B9B8378F-5890-431E-9ED2-966805034A7F}"/>
              </a:ext>
            </a:extLst>
          </p:cNvPr>
          <p:cNvPicPr>
            <a:picLocks noChangeAspect="1"/>
          </p:cNvPicPr>
          <p:nvPr/>
        </p:nvPicPr>
        <p:blipFill>
          <a:blip r:embed="rId4"/>
          <a:stretch>
            <a:fillRect/>
          </a:stretch>
        </p:blipFill>
        <p:spPr>
          <a:xfrm>
            <a:off x="5325238" y="5119173"/>
            <a:ext cx="3457575" cy="1257300"/>
          </a:xfrm>
          <a:prstGeom prst="rect">
            <a:avLst/>
          </a:prstGeom>
        </p:spPr>
      </p:pic>
      <p:pic>
        <p:nvPicPr>
          <p:cNvPr id="5" name="Imagem 4">
            <a:extLst>
              <a:ext uri="{FF2B5EF4-FFF2-40B4-BE49-F238E27FC236}">
                <a16:creationId xmlns:a16="http://schemas.microsoft.com/office/drawing/2014/main" id="{EC837637-D340-4C57-927A-CA90FA362362}"/>
              </a:ext>
            </a:extLst>
          </p:cNvPr>
          <p:cNvPicPr>
            <a:picLocks noChangeAspect="1"/>
          </p:cNvPicPr>
          <p:nvPr/>
        </p:nvPicPr>
        <p:blipFill>
          <a:blip r:embed="rId5"/>
          <a:stretch>
            <a:fillRect/>
          </a:stretch>
        </p:blipFill>
        <p:spPr>
          <a:xfrm>
            <a:off x="7510671" y="258226"/>
            <a:ext cx="1010478" cy="978538"/>
          </a:xfrm>
          <a:prstGeom prst="rect">
            <a:avLst/>
          </a:prstGeom>
        </p:spPr>
      </p:pic>
      <p:pic>
        <p:nvPicPr>
          <p:cNvPr id="6" name="Imagem 5">
            <a:extLst>
              <a:ext uri="{FF2B5EF4-FFF2-40B4-BE49-F238E27FC236}">
                <a16:creationId xmlns:a16="http://schemas.microsoft.com/office/drawing/2014/main" id="{1AC7E7BA-0D93-45A7-970B-31734349B81D}"/>
              </a:ext>
            </a:extLst>
          </p:cNvPr>
          <p:cNvPicPr>
            <a:picLocks noChangeAspect="1"/>
          </p:cNvPicPr>
          <p:nvPr/>
        </p:nvPicPr>
        <p:blipFill>
          <a:blip r:embed="rId6"/>
          <a:stretch>
            <a:fillRect/>
          </a:stretch>
        </p:blipFill>
        <p:spPr>
          <a:xfrm>
            <a:off x="10061866" y="4860244"/>
            <a:ext cx="1215862" cy="1775158"/>
          </a:xfrm>
          <a:prstGeom prst="rect">
            <a:avLst/>
          </a:prstGeom>
        </p:spPr>
      </p:pic>
    </p:spTree>
    <p:extLst>
      <p:ext uri="{BB962C8B-B14F-4D97-AF65-F5344CB8AC3E}">
        <p14:creationId xmlns:p14="http://schemas.microsoft.com/office/powerpoint/2010/main" val="34844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ta: para a Direita 1">
            <a:extLst>
              <a:ext uri="{FF2B5EF4-FFF2-40B4-BE49-F238E27FC236}">
                <a16:creationId xmlns:a16="http://schemas.microsoft.com/office/drawing/2014/main" id="{465D1456-B815-4AE3-8834-DF30EA094A27}"/>
              </a:ext>
            </a:extLst>
          </p:cNvPr>
          <p:cNvSpPr/>
          <p:nvPr/>
        </p:nvSpPr>
        <p:spPr>
          <a:xfrm>
            <a:off x="331304" y="2662149"/>
            <a:ext cx="11529392" cy="596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Baixo 4">
            <a:extLst>
              <a:ext uri="{FF2B5EF4-FFF2-40B4-BE49-F238E27FC236}">
                <a16:creationId xmlns:a16="http://schemas.microsoft.com/office/drawing/2014/main" id="{76E6C510-CD5C-46B6-A54A-01A670FCAC4F}"/>
              </a:ext>
            </a:extLst>
          </p:cNvPr>
          <p:cNvSpPr/>
          <p:nvPr/>
        </p:nvSpPr>
        <p:spPr>
          <a:xfrm>
            <a:off x="4358285" y="754514"/>
            <a:ext cx="304800" cy="596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67BC2017-68BC-442C-BB01-B0251246266B}"/>
              </a:ext>
            </a:extLst>
          </p:cNvPr>
          <p:cNvSpPr txBox="1"/>
          <p:nvPr/>
        </p:nvSpPr>
        <p:spPr>
          <a:xfrm>
            <a:off x="14077" y="3841164"/>
            <a:ext cx="2336867" cy="892552"/>
          </a:xfrm>
          <a:prstGeom prst="rect">
            <a:avLst/>
          </a:prstGeom>
          <a:solidFill>
            <a:schemeClr val="bg1"/>
          </a:solidFill>
        </p:spPr>
        <p:txBody>
          <a:bodyPr wrap="square" rtlCol="0">
            <a:spAutoFit/>
          </a:bodyPr>
          <a:lstStyle/>
          <a:p>
            <a:r>
              <a:rPr lang="pt-BR" sz="1600" b="1" dirty="0">
                <a:solidFill>
                  <a:srgbClr val="003399"/>
                </a:solidFill>
              </a:rPr>
              <a:t>1904-1907</a:t>
            </a:r>
            <a:r>
              <a:rPr lang="pt-BR" sz="1600" b="1" dirty="0"/>
              <a:t> – </a:t>
            </a:r>
            <a:r>
              <a:rPr lang="pt-BR" sz="1200" dirty="0"/>
              <a:t>J. J. Thomson procura interpretar a tabela periódica com seu modelo atômico do “pudim de passas”</a:t>
            </a:r>
          </a:p>
        </p:txBody>
      </p:sp>
      <p:sp>
        <p:nvSpPr>
          <p:cNvPr id="11" name="CaixaDeTexto 10">
            <a:extLst>
              <a:ext uri="{FF2B5EF4-FFF2-40B4-BE49-F238E27FC236}">
                <a16:creationId xmlns:a16="http://schemas.microsoft.com/office/drawing/2014/main" id="{E6B7EB31-AF87-4F9F-A479-9B77D00BA64D}"/>
              </a:ext>
            </a:extLst>
          </p:cNvPr>
          <p:cNvSpPr txBox="1"/>
          <p:nvPr/>
        </p:nvSpPr>
        <p:spPr>
          <a:xfrm>
            <a:off x="344914" y="421282"/>
            <a:ext cx="4789794" cy="1446550"/>
          </a:xfrm>
          <a:prstGeom prst="rect">
            <a:avLst/>
          </a:prstGeom>
          <a:solidFill>
            <a:schemeClr val="bg1"/>
          </a:solidFill>
        </p:spPr>
        <p:txBody>
          <a:bodyPr wrap="square" rtlCol="0">
            <a:spAutoFit/>
          </a:bodyPr>
          <a:lstStyle/>
          <a:p>
            <a:r>
              <a:rPr lang="pt-BR" sz="1600" b="1" dirty="0">
                <a:solidFill>
                  <a:srgbClr val="003399"/>
                </a:solidFill>
              </a:rPr>
              <a:t>1904-1913 </a:t>
            </a:r>
            <a:r>
              <a:rPr lang="pt-BR" sz="1200" dirty="0">
                <a:solidFill>
                  <a:srgbClr val="003399"/>
                </a:solidFill>
              </a:rPr>
              <a:t>– </a:t>
            </a:r>
            <a:r>
              <a:rPr lang="pt-BR" sz="1200" dirty="0"/>
              <a:t>Propõem-se diversos outros modelos atômicos, principalmente a partir da medida de grandezas físicas, destacando-se o modelo de H. </a:t>
            </a:r>
            <a:r>
              <a:rPr lang="pt-BR" sz="1200" dirty="0" err="1"/>
              <a:t>Nagaoka</a:t>
            </a:r>
            <a:r>
              <a:rPr lang="pt-BR" sz="1200" dirty="0"/>
              <a:t> (1904, elétrons negativos gravitando em torno de um núcleo positivo), o modelo de Rutherford (1911, com semelhanças em relação ao modelo anterior) e o átomo de Bohr (1913, elétrons em órbitas quantizadas).</a:t>
            </a:r>
          </a:p>
          <a:p>
            <a:endParaRPr lang="pt-BR" sz="1200" dirty="0"/>
          </a:p>
        </p:txBody>
      </p:sp>
      <p:sp>
        <p:nvSpPr>
          <p:cNvPr id="12" name="CaixaDeTexto 11">
            <a:extLst>
              <a:ext uri="{FF2B5EF4-FFF2-40B4-BE49-F238E27FC236}">
                <a16:creationId xmlns:a16="http://schemas.microsoft.com/office/drawing/2014/main" id="{FB9827EB-4EC2-4DDA-9279-A6F0E11EB8FD}"/>
              </a:ext>
            </a:extLst>
          </p:cNvPr>
          <p:cNvSpPr txBox="1"/>
          <p:nvPr/>
        </p:nvSpPr>
        <p:spPr>
          <a:xfrm>
            <a:off x="3571926" y="3564165"/>
            <a:ext cx="4379425" cy="1261884"/>
          </a:xfrm>
          <a:prstGeom prst="rect">
            <a:avLst/>
          </a:prstGeom>
          <a:solidFill>
            <a:schemeClr val="bg1"/>
          </a:solidFill>
        </p:spPr>
        <p:txBody>
          <a:bodyPr wrap="square" rtlCol="0">
            <a:spAutoFit/>
          </a:bodyPr>
          <a:lstStyle/>
          <a:p>
            <a:r>
              <a:rPr lang="pt-BR" sz="1600" b="1" dirty="0">
                <a:solidFill>
                  <a:srgbClr val="003399"/>
                </a:solidFill>
              </a:rPr>
              <a:t>1913</a:t>
            </a:r>
            <a:r>
              <a:rPr lang="pt-BR" sz="1600" b="1" dirty="0"/>
              <a:t> </a:t>
            </a:r>
            <a:r>
              <a:rPr lang="pt-BR" sz="1200" dirty="0"/>
              <a:t>– Em outubro, o </a:t>
            </a:r>
            <a:r>
              <a:rPr lang="pt-BR" sz="1200" i="1" dirty="0" err="1"/>
              <a:t>Journal</a:t>
            </a:r>
            <a:r>
              <a:rPr lang="pt-BR" sz="1200" i="1" dirty="0"/>
              <a:t> </a:t>
            </a:r>
            <a:r>
              <a:rPr lang="pt-BR" sz="1200" i="1" dirty="0" err="1"/>
              <a:t>of</a:t>
            </a:r>
            <a:r>
              <a:rPr lang="pt-BR" sz="1200" i="1" dirty="0"/>
              <a:t> </a:t>
            </a:r>
            <a:r>
              <a:rPr lang="pt-BR" sz="1200" i="1" dirty="0" err="1"/>
              <a:t>the</a:t>
            </a:r>
            <a:r>
              <a:rPr lang="pt-BR" sz="1200" i="1" dirty="0"/>
              <a:t> American </a:t>
            </a:r>
            <a:r>
              <a:rPr lang="pt-BR" sz="1200" i="1" dirty="0" err="1"/>
              <a:t>Chemical</a:t>
            </a:r>
            <a:r>
              <a:rPr lang="pt-BR" sz="1200" i="1" dirty="0"/>
              <a:t> Society</a:t>
            </a:r>
            <a:r>
              <a:rPr lang="pt-BR" sz="1200" dirty="0"/>
              <a:t> publica dois artigos com o mesmo nome: “Valence </a:t>
            </a:r>
            <a:r>
              <a:rPr lang="pt-BR" sz="1200" dirty="0" err="1"/>
              <a:t>and</a:t>
            </a:r>
            <a:r>
              <a:rPr lang="pt-BR" sz="1200" dirty="0"/>
              <a:t> </a:t>
            </a:r>
            <a:r>
              <a:rPr lang="pt-BR" sz="1200" dirty="0" err="1"/>
              <a:t>tautomerism</a:t>
            </a:r>
            <a:r>
              <a:rPr lang="pt-BR" sz="1200" dirty="0"/>
              <a:t>”. O primeiro, de autoria de G. </a:t>
            </a:r>
            <a:r>
              <a:rPr lang="pt-BR" sz="1200" dirty="0" err="1"/>
              <a:t>Bray</a:t>
            </a:r>
            <a:r>
              <a:rPr lang="pt-BR" sz="1200" dirty="0"/>
              <a:t> e W. </a:t>
            </a:r>
            <a:r>
              <a:rPr lang="pt-BR" sz="1200" dirty="0" err="1"/>
              <a:t>Branch</a:t>
            </a:r>
            <a:r>
              <a:rPr lang="pt-BR" sz="1200" dirty="0"/>
              <a:t>; o segundo, de G. N. Lewis</a:t>
            </a:r>
            <a:r>
              <a:rPr lang="pt-BR" sz="1200" baseline="30000" dirty="0"/>
              <a:t> </a:t>
            </a:r>
            <a:r>
              <a:rPr lang="pt-BR" sz="1200" dirty="0"/>
              <a:t>. Os artigos resultaram de discussões ocorridas na instituição em que os três trabalhavam, o Laboratório Químico da Universidade da California, em Berkeley</a:t>
            </a:r>
          </a:p>
        </p:txBody>
      </p:sp>
      <p:sp>
        <p:nvSpPr>
          <p:cNvPr id="13" name="CaixaDeTexto 12">
            <a:extLst>
              <a:ext uri="{FF2B5EF4-FFF2-40B4-BE49-F238E27FC236}">
                <a16:creationId xmlns:a16="http://schemas.microsoft.com/office/drawing/2014/main" id="{855033C8-75EE-4D74-AAAF-C6ABCA733FC8}"/>
              </a:ext>
            </a:extLst>
          </p:cNvPr>
          <p:cNvSpPr txBox="1"/>
          <p:nvPr/>
        </p:nvSpPr>
        <p:spPr>
          <a:xfrm>
            <a:off x="5941256" y="1764736"/>
            <a:ext cx="4223161" cy="892552"/>
          </a:xfrm>
          <a:prstGeom prst="rect">
            <a:avLst/>
          </a:prstGeom>
          <a:solidFill>
            <a:schemeClr val="bg1"/>
          </a:solidFill>
        </p:spPr>
        <p:txBody>
          <a:bodyPr wrap="square" rtlCol="0">
            <a:spAutoFit/>
          </a:bodyPr>
          <a:lstStyle/>
          <a:p>
            <a:pPr algn="just"/>
            <a:r>
              <a:rPr lang="pt-BR" sz="1600" b="1" dirty="0">
                <a:solidFill>
                  <a:srgbClr val="003399"/>
                </a:solidFill>
              </a:rPr>
              <a:t>1915</a:t>
            </a:r>
            <a:r>
              <a:rPr lang="pt-BR" sz="1600" b="1" dirty="0"/>
              <a:t> </a:t>
            </a:r>
            <a:r>
              <a:rPr lang="pt-BR" sz="1200" dirty="0"/>
              <a:t>– A. L. </a:t>
            </a:r>
            <a:r>
              <a:rPr lang="pt-BR" sz="1200" dirty="0" err="1"/>
              <a:t>Parson</a:t>
            </a:r>
            <a:r>
              <a:rPr lang="pt-BR" sz="1200" dirty="0"/>
              <a:t>, também colega de Lewis, publica um artigo sobre o magnetismo dos elétrons, como explicação para o magnetismo das substâncias.</a:t>
            </a:r>
          </a:p>
          <a:p>
            <a:endParaRPr lang="pt-BR" sz="1200" dirty="0"/>
          </a:p>
        </p:txBody>
      </p:sp>
      <p:sp>
        <p:nvSpPr>
          <p:cNvPr id="14" name="CaixaDeTexto 13">
            <a:extLst>
              <a:ext uri="{FF2B5EF4-FFF2-40B4-BE49-F238E27FC236}">
                <a16:creationId xmlns:a16="http://schemas.microsoft.com/office/drawing/2014/main" id="{4F395428-88FC-4450-BDB3-FBBAA5F33752}"/>
              </a:ext>
            </a:extLst>
          </p:cNvPr>
          <p:cNvSpPr txBox="1"/>
          <p:nvPr/>
        </p:nvSpPr>
        <p:spPr>
          <a:xfrm>
            <a:off x="8196492" y="3599504"/>
            <a:ext cx="3935849" cy="1200329"/>
          </a:xfrm>
          <a:prstGeom prst="rect">
            <a:avLst/>
          </a:prstGeom>
          <a:solidFill>
            <a:schemeClr val="bg1"/>
          </a:solidFill>
        </p:spPr>
        <p:txBody>
          <a:bodyPr wrap="square" rtlCol="0">
            <a:spAutoFit/>
          </a:bodyPr>
          <a:lstStyle/>
          <a:p>
            <a:r>
              <a:rPr lang="en-US" b="1" dirty="0">
                <a:solidFill>
                  <a:srgbClr val="003399"/>
                </a:solidFill>
              </a:rPr>
              <a:t>1916</a:t>
            </a:r>
            <a:r>
              <a:rPr lang="en-US" b="1" dirty="0"/>
              <a:t> – </a:t>
            </a:r>
            <a:r>
              <a:rPr lang="en-US" dirty="0"/>
              <a:t>Lewis publica o </a:t>
            </a:r>
            <a:r>
              <a:rPr lang="en-US" dirty="0" err="1"/>
              <a:t>artigo</a:t>
            </a:r>
            <a:r>
              <a:rPr lang="en-US" dirty="0"/>
              <a:t> “The atom and the molecule”, no </a:t>
            </a:r>
            <a:r>
              <a:rPr lang="en-US" i="1" dirty="0"/>
              <a:t>Journal of the American Chemical Society</a:t>
            </a:r>
            <a:r>
              <a:rPr lang="en-US" dirty="0"/>
              <a:t>:</a:t>
            </a:r>
          </a:p>
          <a:p>
            <a:endParaRPr lang="pt-BR" dirty="0"/>
          </a:p>
        </p:txBody>
      </p:sp>
      <p:sp>
        <p:nvSpPr>
          <p:cNvPr id="8" name="Seta: para Baixo 7">
            <a:extLst>
              <a:ext uri="{FF2B5EF4-FFF2-40B4-BE49-F238E27FC236}">
                <a16:creationId xmlns:a16="http://schemas.microsoft.com/office/drawing/2014/main" id="{A4C2B254-6095-4558-8CF9-049093FE77AB}"/>
              </a:ext>
            </a:extLst>
          </p:cNvPr>
          <p:cNvSpPr/>
          <p:nvPr/>
        </p:nvSpPr>
        <p:spPr>
          <a:xfrm>
            <a:off x="10388734" y="3022263"/>
            <a:ext cx="304800" cy="596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eta: para Baixo 2">
            <a:extLst>
              <a:ext uri="{FF2B5EF4-FFF2-40B4-BE49-F238E27FC236}">
                <a16:creationId xmlns:a16="http://schemas.microsoft.com/office/drawing/2014/main" id="{AB55578D-66A3-4CAB-988D-1DC9947308B5}"/>
              </a:ext>
            </a:extLst>
          </p:cNvPr>
          <p:cNvSpPr/>
          <p:nvPr/>
        </p:nvSpPr>
        <p:spPr>
          <a:xfrm rot="10800000">
            <a:off x="2697634" y="1764736"/>
            <a:ext cx="304800" cy="1182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Baixo 8">
            <a:extLst>
              <a:ext uri="{FF2B5EF4-FFF2-40B4-BE49-F238E27FC236}">
                <a16:creationId xmlns:a16="http://schemas.microsoft.com/office/drawing/2014/main" id="{9F3AC267-47EE-4DA5-BF6F-D0D611180B07}"/>
              </a:ext>
            </a:extLst>
          </p:cNvPr>
          <p:cNvSpPr/>
          <p:nvPr/>
        </p:nvSpPr>
        <p:spPr>
          <a:xfrm>
            <a:off x="726886" y="3007865"/>
            <a:ext cx="384720" cy="900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C9F7152E-1E93-4088-9F3E-A53EE83394CF}"/>
              </a:ext>
            </a:extLst>
          </p:cNvPr>
          <p:cNvPicPr>
            <a:picLocks noChangeAspect="1"/>
          </p:cNvPicPr>
          <p:nvPr/>
        </p:nvPicPr>
        <p:blipFill>
          <a:blip r:embed="rId2"/>
          <a:stretch>
            <a:fillRect/>
          </a:stretch>
        </p:blipFill>
        <p:spPr>
          <a:xfrm>
            <a:off x="565697" y="4857929"/>
            <a:ext cx="3598340" cy="1957867"/>
          </a:xfrm>
          <a:prstGeom prst="rect">
            <a:avLst/>
          </a:prstGeom>
        </p:spPr>
      </p:pic>
      <p:sp>
        <p:nvSpPr>
          <p:cNvPr id="4" name="Seta: para Baixo 3">
            <a:extLst>
              <a:ext uri="{FF2B5EF4-FFF2-40B4-BE49-F238E27FC236}">
                <a16:creationId xmlns:a16="http://schemas.microsoft.com/office/drawing/2014/main" id="{48716B9B-87FA-4F63-9594-3F53455E365D}"/>
              </a:ext>
            </a:extLst>
          </p:cNvPr>
          <p:cNvSpPr/>
          <p:nvPr/>
        </p:nvSpPr>
        <p:spPr>
          <a:xfrm>
            <a:off x="4982308" y="3017635"/>
            <a:ext cx="304800" cy="596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Imagem 16">
            <a:extLst>
              <a:ext uri="{FF2B5EF4-FFF2-40B4-BE49-F238E27FC236}">
                <a16:creationId xmlns:a16="http://schemas.microsoft.com/office/drawing/2014/main" id="{8E9F2B2F-7EA4-4249-8304-89D086C0B296}"/>
              </a:ext>
            </a:extLst>
          </p:cNvPr>
          <p:cNvPicPr>
            <a:picLocks noChangeAspect="1"/>
          </p:cNvPicPr>
          <p:nvPr/>
        </p:nvPicPr>
        <p:blipFill>
          <a:blip r:embed="rId3"/>
          <a:stretch>
            <a:fillRect/>
          </a:stretch>
        </p:blipFill>
        <p:spPr>
          <a:xfrm>
            <a:off x="7057295" y="69169"/>
            <a:ext cx="2550940" cy="1700201"/>
          </a:xfrm>
          <a:prstGeom prst="rect">
            <a:avLst/>
          </a:prstGeom>
        </p:spPr>
      </p:pic>
      <p:sp>
        <p:nvSpPr>
          <p:cNvPr id="6" name="Seta: para Baixo 5">
            <a:extLst>
              <a:ext uri="{FF2B5EF4-FFF2-40B4-BE49-F238E27FC236}">
                <a16:creationId xmlns:a16="http://schemas.microsoft.com/office/drawing/2014/main" id="{746534A8-F327-453D-9CCA-19D2D4CD33C4}"/>
              </a:ext>
            </a:extLst>
          </p:cNvPr>
          <p:cNvSpPr/>
          <p:nvPr/>
        </p:nvSpPr>
        <p:spPr>
          <a:xfrm rot="10800000">
            <a:off x="7350679" y="2462451"/>
            <a:ext cx="304800" cy="596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Imagem 17">
            <a:extLst>
              <a:ext uri="{FF2B5EF4-FFF2-40B4-BE49-F238E27FC236}">
                <a16:creationId xmlns:a16="http://schemas.microsoft.com/office/drawing/2014/main" id="{D57DC77C-EDCF-4174-84DC-18F5F6A25497}"/>
              </a:ext>
            </a:extLst>
          </p:cNvPr>
          <p:cNvPicPr>
            <a:picLocks noChangeAspect="1"/>
          </p:cNvPicPr>
          <p:nvPr/>
        </p:nvPicPr>
        <p:blipFill>
          <a:blip r:embed="rId4"/>
          <a:stretch>
            <a:fillRect/>
          </a:stretch>
        </p:blipFill>
        <p:spPr>
          <a:xfrm>
            <a:off x="9062253" y="4609564"/>
            <a:ext cx="1834446" cy="2179267"/>
          </a:xfrm>
          <a:prstGeom prst="rect">
            <a:avLst/>
          </a:prstGeom>
        </p:spPr>
      </p:pic>
    </p:spTree>
    <p:extLst>
      <p:ext uri="{BB962C8B-B14F-4D97-AF65-F5344CB8AC3E}">
        <p14:creationId xmlns:p14="http://schemas.microsoft.com/office/powerpoint/2010/main" val="174379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65B30C-427F-449E-B039-E288E85D8A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8" name="Freeform 6">
              <a:extLst>
                <a:ext uri="{FF2B5EF4-FFF2-40B4-BE49-F238E27FC236}">
                  <a16:creationId xmlns:a16="http://schemas.microsoft.com/office/drawing/2014/main" id="{9F47D947-83F7-46E3-872B-0777122A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a:extLst>
                <a:ext uri="{FF2B5EF4-FFF2-40B4-BE49-F238E27FC236}">
                  <a16:creationId xmlns:a16="http://schemas.microsoft.com/office/drawing/2014/main" id="{60C7B45B-6634-46FA-862D-B86F1C3C5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a:extLst>
                <a:ext uri="{FF2B5EF4-FFF2-40B4-BE49-F238E27FC236}">
                  <a16:creationId xmlns:a16="http://schemas.microsoft.com/office/drawing/2014/main" id="{C7504CC0-DD94-4ED9-ADC9-6FE7AEA33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a:extLst>
                <a:ext uri="{FF2B5EF4-FFF2-40B4-BE49-F238E27FC236}">
                  <a16:creationId xmlns:a16="http://schemas.microsoft.com/office/drawing/2014/main" id="{64268326-B6DD-4E00-9788-6C319279A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a:extLst>
                <a:ext uri="{FF2B5EF4-FFF2-40B4-BE49-F238E27FC236}">
                  <a16:creationId xmlns:a16="http://schemas.microsoft.com/office/drawing/2014/main" id="{92C7B3DE-DB23-4AAC-B142-C803C0C0A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a:extLst>
                <a:ext uri="{FF2B5EF4-FFF2-40B4-BE49-F238E27FC236}">
                  <a16:creationId xmlns:a16="http://schemas.microsoft.com/office/drawing/2014/main" id="{1EEF04DC-4E0D-4127-A98D-EA81C3B2D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5" name="Freeform: Shape 14">
            <a:extLst>
              <a:ext uri="{FF2B5EF4-FFF2-40B4-BE49-F238E27FC236}">
                <a16:creationId xmlns:a16="http://schemas.microsoft.com/office/drawing/2014/main" id="{084966D2-3C9B-4F47-8231-1DEC33D3B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066" y="321734"/>
            <a:ext cx="11074201" cy="6214533"/>
          </a:xfrm>
          <a:custGeom>
            <a:avLst/>
            <a:gdLst>
              <a:gd name="connsiteX0" fmla="*/ 815396 w 11074201"/>
              <a:gd name="connsiteY0" fmla="*/ 0 h 6214533"/>
              <a:gd name="connsiteX1" fmla="*/ 11074201 w 11074201"/>
              <a:gd name="connsiteY1" fmla="*/ 0 h 6214533"/>
              <a:gd name="connsiteX2" fmla="*/ 11074201 w 11074201"/>
              <a:gd name="connsiteY2" fmla="*/ 6214533 h 6214533"/>
              <a:gd name="connsiteX3" fmla="*/ 1498193 w 11074201"/>
              <a:gd name="connsiteY3" fmla="*/ 6214533 h 6214533"/>
              <a:gd name="connsiteX4" fmla="*/ 0 w 11074201"/>
              <a:gd name="connsiteY4" fmla="*/ 4992543 h 6214533"/>
              <a:gd name="connsiteX5" fmla="*/ 433971 w 11074201"/>
              <a:gd name="connsiteY5" fmla="*/ 2335405 h 621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4201" h="6214533">
                <a:moveTo>
                  <a:pt x="815396" y="0"/>
                </a:moveTo>
                <a:lnTo>
                  <a:pt x="11074201" y="0"/>
                </a:lnTo>
                <a:lnTo>
                  <a:pt x="11074201" y="6214533"/>
                </a:lnTo>
                <a:lnTo>
                  <a:pt x="1498193" y="6214533"/>
                </a:lnTo>
                <a:lnTo>
                  <a:pt x="0" y="4992543"/>
                </a:lnTo>
                <a:cubicBezTo>
                  <a:pt x="141071" y="4106831"/>
                  <a:pt x="287521" y="3221118"/>
                  <a:pt x="433971" y="2335405"/>
                </a:cubicBezTo>
                <a:close/>
              </a:path>
            </a:pathLst>
          </a:custGeom>
          <a:solidFill>
            <a:srgbClr val="FFFFFF"/>
          </a:solidFill>
          <a:ln w="38100">
            <a:gradFill flip="none" rotWithShape="1">
              <a:gsLst>
                <a:gs pos="0">
                  <a:schemeClr val="bg2"/>
                </a:gs>
                <a:gs pos="100000">
                  <a:schemeClr val="bg2">
                    <a:lumMod val="75000"/>
                  </a:schemeClr>
                </a:gs>
              </a:gsLst>
              <a:lin ang="5400000" scaled="1"/>
              <a:tileRect/>
            </a:gra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descr="Texto preto sobre fundo branco&#10;&#10;Descrição gerada automaticamente">
            <a:extLst>
              <a:ext uri="{FF2B5EF4-FFF2-40B4-BE49-F238E27FC236}">
                <a16:creationId xmlns:a16="http://schemas.microsoft.com/office/drawing/2014/main" id="{89719F22-BCE1-4EE9-BAC9-675345EF1723}"/>
              </a:ext>
            </a:extLst>
          </p:cNvPr>
          <p:cNvPicPr>
            <a:picLocks noChangeAspect="1"/>
          </p:cNvPicPr>
          <p:nvPr/>
        </p:nvPicPr>
        <p:blipFill>
          <a:blip r:embed="rId3"/>
          <a:stretch>
            <a:fillRect/>
          </a:stretch>
        </p:blipFill>
        <p:spPr>
          <a:xfrm>
            <a:off x="2379235" y="974724"/>
            <a:ext cx="8748258" cy="4899025"/>
          </a:xfrm>
          <a:prstGeom prst="rect">
            <a:avLst/>
          </a:prstGeom>
        </p:spPr>
      </p:pic>
    </p:spTree>
    <p:extLst>
      <p:ext uri="{BB962C8B-B14F-4D97-AF65-F5344CB8AC3E}">
        <p14:creationId xmlns:p14="http://schemas.microsoft.com/office/powerpoint/2010/main" val="3496438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AEC916D-F4A6-40DC-9430-FF5BF439A4CA}"/>
              </a:ext>
            </a:extLst>
          </p:cNvPr>
          <p:cNvSpPr/>
          <p:nvPr/>
        </p:nvSpPr>
        <p:spPr>
          <a:xfrm>
            <a:off x="2976678" y="421622"/>
            <a:ext cx="5623655" cy="707886"/>
          </a:xfrm>
          <a:prstGeom prst="rect">
            <a:avLst/>
          </a:prstGeom>
        </p:spPr>
        <p:txBody>
          <a:bodyPr wrap="none">
            <a:spAutoFit/>
          </a:bodyPr>
          <a:lstStyle/>
          <a:p>
            <a:r>
              <a:rPr lang="pt-BR" sz="4000" dirty="0"/>
              <a:t>As contribuições de Lewis</a:t>
            </a:r>
          </a:p>
        </p:txBody>
      </p:sp>
      <p:pic>
        <p:nvPicPr>
          <p:cNvPr id="3" name="Imagem 2">
            <a:extLst>
              <a:ext uri="{FF2B5EF4-FFF2-40B4-BE49-F238E27FC236}">
                <a16:creationId xmlns:a16="http://schemas.microsoft.com/office/drawing/2014/main" id="{A0C608EC-F4FD-4013-AB9C-20571985F33A}"/>
              </a:ext>
            </a:extLst>
          </p:cNvPr>
          <p:cNvPicPr>
            <a:picLocks noChangeAspect="1"/>
          </p:cNvPicPr>
          <p:nvPr/>
        </p:nvPicPr>
        <p:blipFill>
          <a:blip r:embed="rId2"/>
          <a:stretch>
            <a:fillRect/>
          </a:stretch>
        </p:blipFill>
        <p:spPr>
          <a:xfrm>
            <a:off x="1736035" y="2651104"/>
            <a:ext cx="9203125" cy="1744593"/>
          </a:xfrm>
          <a:prstGeom prst="rect">
            <a:avLst/>
          </a:prstGeom>
        </p:spPr>
      </p:pic>
      <p:sp>
        <p:nvSpPr>
          <p:cNvPr id="4" name="Retângulo 3">
            <a:extLst>
              <a:ext uri="{FF2B5EF4-FFF2-40B4-BE49-F238E27FC236}">
                <a16:creationId xmlns:a16="http://schemas.microsoft.com/office/drawing/2014/main" id="{74C3EEE7-15E7-4739-B82B-9D0EDF2F66D4}"/>
              </a:ext>
            </a:extLst>
          </p:cNvPr>
          <p:cNvSpPr/>
          <p:nvPr/>
        </p:nvSpPr>
        <p:spPr>
          <a:xfrm>
            <a:off x="1736035" y="4493825"/>
            <a:ext cx="9377442" cy="923330"/>
          </a:xfrm>
          <a:prstGeom prst="rect">
            <a:avLst/>
          </a:prstGeom>
        </p:spPr>
        <p:txBody>
          <a:bodyPr wrap="square">
            <a:spAutoFit/>
          </a:bodyPr>
          <a:lstStyle/>
          <a:p>
            <a:r>
              <a:rPr lang="pt-BR" dirty="0"/>
              <a:t>As bolinhas indicam o que hoje chamamos elétrons de valência, ou seja, os elétrons dispostos na camada eletrônica mais externa. Lewis considerava que, para fins de entendimento da ligação química, apenas esses elétrons deveriam ser considerados.</a:t>
            </a:r>
          </a:p>
        </p:txBody>
      </p:sp>
      <p:sp>
        <p:nvSpPr>
          <p:cNvPr id="5" name="CaixaDeTexto 4">
            <a:extLst>
              <a:ext uri="{FF2B5EF4-FFF2-40B4-BE49-F238E27FC236}">
                <a16:creationId xmlns:a16="http://schemas.microsoft.com/office/drawing/2014/main" id="{C78E000D-FC74-4FC9-9EFC-BD0E3203E8D6}"/>
              </a:ext>
            </a:extLst>
          </p:cNvPr>
          <p:cNvSpPr txBox="1"/>
          <p:nvPr/>
        </p:nvSpPr>
        <p:spPr>
          <a:xfrm>
            <a:off x="2194560" y="1129508"/>
            <a:ext cx="6611815" cy="646331"/>
          </a:xfrm>
          <a:prstGeom prst="rect">
            <a:avLst/>
          </a:prstGeom>
          <a:noFill/>
        </p:spPr>
        <p:txBody>
          <a:bodyPr wrap="square" rtlCol="0">
            <a:spAutoFit/>
          </a:bodyPr>
          <a:lstStyle/>
          <a:p>
            <a:pPr marL="342900" indent="-342900">
              <a:buFont typeface="+mj-lt"/>
              <a:buAutoNum type="arabicPeriod"/>
            </a:pPr>
            <a:r>
              <a:rPr lang="pt-BR" dirty="0"/>
              <a:t>Há moléculas polares e apolares</a:t>
            </a:r>
          </a:p>
          <a:p>
            <a:pPr marL="342900" indent="-342900">
              <a:buFont typeface="+mj-lt"/>
              <a:buAutoNum type="arabicPeriod"/>
            </a:pPr>
            <a:r>
              <a:rPr lang="pt-BR" dirty="0"/>
              <a:t>Regra de </a:t>
            </a:r>
            <a:r>
              <a:rPr lang="pt-BR" dirty="0" err="1"/>
              <a:t>Abegg</a:t>
            </a:r>
            <a:r>
              <a:rPr lang="pt-BR" dirty="0"/>
              <a:t> parece ser verdadeira </a:t>
            </a:r>
          </a:p>
        </p:txBody>
      </p:sp>
      <p:sp>
        <p:nvSpPr>
          <p:cNvPr id="6" name="Elipse 5">
            <a:extLst>
              <a:ext uri="{FF2B5EF4-FFF2-40B4-BE49-F238E27FC236}">
                <a16:creationId xmlns:a16="http://schemas.microsoft.com/office/drawing/2014/main" id="{76511946-330F-40B5-8B66-FC97543088A4}"/>
              </a:ext>
            </a:extLst>
          </p:cNvPr>
          <p:cNvSpPr/>
          <p:nvPr/>
        </p:nvSpPr>
        <p:spPr>
          <a:xfrm>
            <a:off x="7460974" y="808383"/>
            <a:ext cx="4465983" cy="1842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err="1">
                <a:solidFill>
                  <a:schemeClr val="tx1"/>
                </a:solidFill>
              </a:rPr>
              <a:t>Abegg</a:t>
            </a:r>
            <a:r>
              <a:rPr lang="pt-BR" b="1" dirty="0">
                <a:solidFill>
                  <a:schemeClr val="tx1"/>
                </a:solidFill>
              </a:rPr>
              <a:t>;</a:t>
            </a:r>
          </a:p>
          <a:p>
            <a:pPr algn="ctr"/>
            <a:r>
              <a:rPr lang="pt-BR" b="1" dirty="0">
                <a:solidFill>
                  <a:schemeClr val="tx1"/>
                </a:solidFill>
              </a:rPr>
              <a:t>A diferença entre o máximo positivo e negativo de valência de um elemento é frequentemente 8</a:t>
            </a:r>
            <a:r>
              <a:rPr lang="pt-BR" dirty="0"/>
              <a:t>.</a:t>
            </a:r>
          </a:p>
        </p:txBody>
      </p:sp>
      <p:sp>
        <p:nvSpPr>
          <p:cNvPr id="7" name="CaixaDeTexto 6">
            <a:extLst>
              <a:ext uri="{FF2B5EF4-FFF2-40B4-BE49-F238E27FC236}">
                <a16:creationId xmlns:a16="http://schemas.microsoft.com/office/drawing/2014/main" id="{AB2D56A9-577B-4D04-8B7F-955A50D6ECB9}"/>
              </a:ext>
            </a:extLst>
          </p:cNvPr>
          <p:cNvSpPr txBox="1"/>
          <p:nvPr/>
        </p:nvSpPr>
        <p:spPr>
          <a:xfrm>
            <a:off x="1736035" y="5515283"/>
            <a:ext cx="976685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b="1" dirty="0"/>
              <a:t>Postulado dos átomos cúbicos</a:t>
            </a:r>
          </a:p>
          <a:p>
            <a:pPr algn="ctr"/>
            <a:r>
              <a:rPr lang="pt-BR" dirty="0"/>
              <a:t>“os átomos tendem a manter os números pares de elétrons nas suas camadas de valência, ou seja , os vértices de um cubo. A tendência é estabelecer 8 elétrons arranjados simetricamente nos 8 vértices. Com oito elétrons nessa camada mais externa.</a:t>
            </a:r>
          </a:p>
        </p:txBody>
      </p:sp>
    </p:spTree>
    <p:extLst>
      <p:ext uri="{BB962C8B-B14F-4D97-AF65-F5344CB8AC3E}">
        <p14:creationId xmlns:p14="http://schemas.microsoft.com/office/powerpoint/2010/main" val="36457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775615B-F078-4AC3-ABBD-B4CF61666BBF}"/>
              </a:ext>
            </a:extLst>
          </p:cNvPr>
          <p:cNvPicPr>
            <a:picLocks noChangeAspect="1"/>
          </p:cNvPicPr>
          <p:nvPr/>
        </p:nvPicPr>
        <p:blipFill>
          <a:blip r:embed="rId2"/>
          <a:stretch>
            <a:fillRect/>
          </a:stretch>
        </p:blipFill>
        <p:spPr>
          <a:xfrm>
            <a:off x="633046" y="283111"/>
            <a:ext cx="3830147" cy="4979191"/>
          </a:xfrm>
          <a:prstGeom prst="rect">
            <a:avLst/>
          </a:prstGeom>
        </p:spPr>
      </p:pic>
      <p:pic>
        <p:nvPicPr>
          <p:cNvPr id="3" name="Imagem 2">
            <a:extLst>
              <a:ext uri="{FF2B5EF4-FFF2-40B4-BE49-F238E27FC236}">
                <a16:creationId xmlns:a16="http://schemas.microsoft.com/office/drawing/2014/main" id="{F9751B8A-A1D6-4C47-9A7C-36AD395CB50B}"/>
              </a:ext>
            </a:extLst>
          </p:cNvPr>
          <p:cNvPicPr>
            <a:picLocks noChangeAspect="1"/>
          </p:cNvPicPr>
          <p:nvPr/>
        </p:nvPicPr>
        <p:blipFill>
          <a:blip r:embed="rId3"/>
          <a:stretch>
            <a:fillRect/>
          </a:stretch>
        </p:blipFill>
        <p:spPr>
          <a:xfrm>
            <a:off x="8324230" y="283112"/>
            <a:ext cx="3381153" cy="4487712"/>
          </a:xfrm>
          <a:prstGeom prst="rect">
            <a:avLst/>
          </a:prstGeom>
        </p:spPr>
      </p:pic>
      <p:pic>
        <p:nvPicPr>
          <p:cNvPr id="4" name="Imagem 3">
            <a:extLst>
              <a:ext uri="{FF2B5EF4-FFF2-40B4-BE49-F238E27FC236}">
                <a16:creationId xmlns:a16="http://schemas.microsoft.com/office/drawing/2014/main" id="{A8661EE0-D1AC-44E7-A90E-73DF4CC041A6}"/>
              </a:ext>
            </a:extLst>
          </p:cNvPr>
          <p:cNvPicPr>
            <a:picLocks noChangeAspect="1"/>
          </p:cNvPicPr>
          <p:nvPr/>
        </p:nvPicPr>
        <p:blipFill>
          <a:blip r:embed="rId4"/>
          <a:stretch>
            <a:fillRect/>
          </a:stretch>
        </p:blipFill>
        <p:spPr>
          <a:xfrm>
            <a:off x="4788292" y="3793589"/>
            <a:ext cx="3061480" cy="2781300"/>
          </a:xfrm>
          <a:prstGeom prst="rect">
            <a:avLst/>
          </a:prstGeom>
        </p:spPr>
      </p:pic>
      <p:sp>
        <p:nvSpPr>
          <p:cNvPr id="5" name="CaixaDeTexto 4">
            <a:extLst>
              <a:ext uri="{FF2B5EF4-FFF2-40B4-BE49-F238E27FC236}">
                <a16:creationId xmlns:a16="http://schemas.microsoft.com/office/drawing/2014/main" id="{64C370D2-6418-446F-B959-B5CA30396859}"/>
              </a:ext>
            </a:extLst>
          </p:cNvPr>
          <p:cNvSpPr txBox="1"/>
          <p:nvPr/>
        </p:nvSpPr>
        <p:spPr>
          <a:xfrm>
            <a:off x="5103951" y="1751981"/>
            <a:ext cx="2425148" cy="830997"/>
          </a:xfrm>
          <a:prstGeom prst="rect">
            <a:avLst/>
          </a:prstGeom>
          <a:noFill/>
        </p:spPr>
        <p:txBody>
          <a:bodyPr wrap="square" rtlCol="0">
            <a:spAutoFit/>
          </a:bodyPr>
          <a:lstStyle/>
          <a:p>
            <a:pPr algn="ctr"/>
            <a:r>
              <a:rPr lang="pt-BR" sz="2400" b="1" u="sng" dirty="0">
                <a:solidFill>
                  <a:srgbClr val="0000CC"/>
                </a:solidFill>
              </a:rPr>
              <a:t>Representação</a:t>
            </a:r>
          </a:p>
          <a:p>
            <a:pPr algn="ctr"/>
            <a:endParaRPr lang="pt-BR" sz="2400" b="1" u="sng" dirty="0">
              <a:solidFill>
                <a:srgbClr val="0000CC"/>
              </a:solidFill>
            </a:endParaRPr>
          </a:p>
        </p:txBody>
      </p:sp>
      <p:sp>
        <p:nvSpPr>
          <p:cNvPr id="6" name="Fluxograma: Conector 5">
            <a:extLst>
              <a:ext uri="{FF2B5EF4-FFF2-40B4-BE49-F238E27FC236}">
                <a16:creationId xmlns:a16="http://schemas.microsoft.com/office/drawing/2014/main" id="{D6560ED4-CD2C-4D5C-BC6B-56C28ABACCF1}"/>
              </a:ext>
            </a:extLst>
          </p:cNvPr>
          <p:cNvSpPr/>
          <p:nvPr/>
        </p:nvSpPr>
        <p:spPr>
          <a:xfrm>
            <a:off x="5656815" y="2658118"/>
            <a:ext cx="212035" cy="19878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Conector 6">
            <a:extLst>
              <a:ext uri="{FF2B5EF4-FFF2-40B4-BE49-F238E27FC236}">
                <a16:creationId xmlns:a16="http://schemas.microsoft.com/office/drawing/2014/main" id="{A7D3E1C9-D2CD-443F-9774-B21A4F6CBA41}"/>
              </a:ext>
            </a:extLst>
          </p:cNvPr>
          <p:cNvSpPr/>
          <p:nvPr/>
        </p:nvSpPr>
        <p:spPr>
          <a:xfrm>
            <a:off x="6557963" y="2654804"/>
            <a:ext cx="212035" cy="198783"/>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Conector 7">
            <a:extLst>
              <a:ext uri="{FF2B5EF4-FFF2-40B4-BE49-F238E27FC236}">
                <a16:creationId xmlns:a16="http://schemas.microsoft.com/office/drawing/2014/main" id="{5755B2B1-A973-4150-9EBF-D7336221D65D}"/>
              </a:ext>
            </a:extLst>
          </p:cNvPr>
          <p:cNvSpPr/>
          <p:nvPr/>
        </p:nvSpPr>
        <p:spPr>
          <a:xfrm>
            <a:off x="5645424" y="3286538"/>
            <a:ext cx="212035" cy="19878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luxograma: Somador 8">
            <a:extLst>
              <a:ext uri="{FF2B5EF4-FFF2-40B4-BE49-F238E27FC236}">
                <a16:creationId xmlns:a16="http://schemas.microsoft.com/office/drawing/2014/main" id="{A58D8B4D-0E19-4E4F-8B3D-A8ADDE6267BF}"/>
              </a:ext>
            </a:extLst>
          </p:cNvPr>
          <p:cNvSpPr/>
          <p:nvPr/>
        </p:nvSpPr>
        <p:spPr>
          <a:xfrm>
            <a:off x="6557963" y="3161854"/>
            <a:ext cx="212035" cy="267145"/>
          </a:xfrm>
          <a:prstGeom prst="flowChartSummingJunc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91833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a 12">
            <a:extLst>
              <a:ext uri="{FF2B5EF4-FFF2-40B4-BE49-F238E27FC236}">
                <a16:creationId xmlns:a16="http://schemas.microsoft.com/office/drawing/2014/main" id="{C91DC095-49BE-4106-8D44-2D30CBAD1766}"/>
              </a:ext>
            </a:extLst>
          </p:cNvPr>
          <p:cNvGraphicFramePr/>
          <p:nvPr>
            <p:extLst>
              <p:ext uri="{D42A27DB-BD31-4B8C-83A1-F6EECF244321}">
                <p14:modId xmlns:p14="http://schemas.microsoft.com/office/powerpoint/2010/main" val="2469887523"/>
              </p:ext>
            </p:extLst>
          </p:nvPr>
        </p:nvGraphicFramePr>
        <p:xfrm>
          <a:off x="2584174" y="744146"/>
          <a:ext cx="8918712" cy="5714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áfico 2" descr="Sala de aula">
            <a:extLst>
              <a:ext uri="{FF2B5EF4-FFF2-40B4-BE49-F238E27FC236}">
                <a16:creationId xmlns:a16="http://schemas.microsoft.com/office/drawing/2014/main" id="{6F7DD054-7A5D-4C0A-8320-141CE0A5F9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9114" y="2222695"/>
            <a:ext cx="3524210" cy="3524210"/>
          </a:xfrm>
          <a:prstGeom prst="rect">
            <a:avLst/>
          </a:prstGeom>
        </p:spPr>
      </p:pic>
    </p:spTree>
    <p:extLst>
      <p:ext uri="{BB962C8B-B14F-4D97-AF65-F5344CB8AC3E}">
        <p14:creationId xmlns:p14="http://schemas.microsoft.com/office/powerpoint/2010/main" val="405147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351584" y="154088"/>
            <a:ext cx="7488832" cy="815876"/>
          </a:xfrm>
          <a:prstGeom prst="rect">
            <a:avLst/>
          </a:prstGeom>
          <a:solidFill>
            <a:schemeClr val="bg1"/>
          </a:solidFill>
          <a:ln w="9525">
            <a:noFill/>
            <a:miter lim="800000"/>
            <a:headEnd/>
            <a:tailEnd/>
          </a:ln>
          <a:effectLst/>
        </p:spPr>
        <p:txBody>
          <a:bodyPr lIns="90000" tIns="46800" rIns="90000" bIns="46800" anchor="ctr"/>
          <a:lstStyle/>
          <a:p>
            <a:pPr algn="ctr" defTabSz="449263">
              <a:lnSpc>
                <a:spcPct val="73000"/>
              </a:lnSpc>
              <a:buClr>
                <a:srgbClr val="FF9B07"/>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400" b="1" dirty="0">
                <a:ln w="12700">
                  <a:solidFill>
                    <a:schemeClr val="tx2">
                      <a:satMod val="155000"/>
                    </a:schemeClr>
                  </a:solidFill>
                  <a:prstDash val="solid"/>
                </a:ln>
                <a:gradFill>
                  <a:gsLst>
                    <a:gs pos="0">
                      <a:srgbClr val="FFF200"/>
                    </a:gs>
                    <a:gs pos="45000">
                      <a:srgbClr val="FF7A00"/>
                    </a:gs>
                    <a:gs pos="70000">
                      <a:srgbClr val="FF0300"/>
                    </a:gs>
                    <a:gs pos="100000">
                      <a:srgbClr val="4D0808"/>
                    </a:gs>
                  </a:gsLst>
                  <a:lin ang="5400000" scaled="0"/>
                </a:gradFill>
                <a:effectLst>
                  <a:outerShdw blurRad="41275" dist="20320" dir="1800000" algn="tl" rotWithShape="0">
                    <a:srgbClr val="000000">
                      <a:alpha val="40000"/>
                    </a:srgbClr>
                  </a:outerShdw>
                </a:effectLst>
                <a:latin typeface="Comic Sans MS" pitchFamily="66" charset="0"/>
                <a:ea typeface="Arial Unicode MS" pitchFamily="34" charset="-128"/>
                <a:cs typeface="Arial Unicode MS" pitchFamily="34" charset="-128"/>
              </a:rPr>
              <a:t>Ligação covalente</a:t>
            </a:r>
          </a:p>
        </p:txBody>
      </p:sp>
      <p:sp>
        <p:nvSpPr>
          <p:cNvPr id="3" name="Rectangle 5"/>
          <p:cNvSpPr>
            <a:spLocks noChangeArrowheads="1"/>
          </p:cNvSpPr>
          <p:nvPr/>
        </p:nvSpPr>
        <p:spPr bwMode="auto">
          <a:xfrm>
            <a:off x="609600" y="1725338"/>
            <a:ext cx="10813774" cy="5139287"/>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a:lstStyle/>
          <a:p>
            <a:pPr algn="just">
              <a:spcAft>
                <a:spcPts val="1800"/>
              </a:spcAft>
              <a:defRPr/>
            </a:pPr>
            <a:r>
              <a:rPr lang="en-US" altLang="en-US" sz="2200" dirty="0">
                <a:latin typeface="Comic Sans MS" pitchFamily="66" charset="0"/>
              </a:rPr>
              <a:t> - </a:t>
            </a:r>
            <a:r>
              <a:rPr lang="en-US" altLang="en-US" sz="2200" dirty="0" err="1">
                <a:latin typeface="Comic Sans MS" pitchFamily="66" charset="0"/>
              </a:rPr>
              <a:t>Quando</a:t>
            </a:r>
            <a:r>
              <a:rPr lang="en-US" altLang="en-US" sz="2200" dirty="0">
                <a:latin typeface="Comic Sans MS" pitchFamily="66" charset="0"/>
              </a:rPr>
              <a:t> </a:t>
            </a:r>
            <a:r>
              <a:rPr lang="en-US" altLang="en-US" sz="2200" dirty="0" err="1">
                <a:latin typeface="Comic Sans MS" pitchFamily="66" charset="0"/>
              </a:rPr>
              <a:t>dois</a:t>
            </a:r>
            <a:r>
              <a:rPr lang="en-US" altLang="en-US" sz="2200" dirty="0">
                <a:latin typeface="Comic Sans MS" pitchFamily="66" charset="0"/>
              </a:rPr>
              <a:t> </a:t>
            </a:r>
            <a:r>
              <a:rPr lang="en-US" altLang="en-US" sz="2200" dirty="0" err="1">
                <a:latin typeface="Comic Sans MS" pitchFamily="66" charset="0"/>
              </a:rPr>
              <a:t>átomos</a:t>
            </a:r>
            <a:r>
              <a:rPr lang="en-US" altLang="en-US" sz="2200" dirty="0">
                <a:latin typeface="Comic Sans MS" pitchFamily="66" charset="0"/>
              </a:rPr>
              <a:t> </a:t>
            </a:r>
            <a:r>
              <a:rPr lang="en-US" altLang="en-US" sz="2200" dirty="0" err="1">
                <a:solidFill>
                  <a:srgbClr val="3333FF"/>
                </a:solidFill>
                <a:latin typeface="Comic Sans MS" pitchFamily="66" charset="0"/>
              </a:rPr>
              <a:t>similares</a:t>
            </a:r>
            <a:r>
              <a:rPr lang="en-US" altLang="en-US" sz="2200" dirty="0">
                <a:latin typeface="Comic Sans MS" pitchFamily="66" charset="0"/>
              </a:rPr>
              <a:t> se </a:t>
            </a:r>
            <a:r>
              <a:rPr lang="en-US" altLang="en-US" sz="2200" dirty="0" err="1">
                <a:latin typeface="Comic Sans MS" pitchFamily="66" charset="0"/>
              </a:rPr>
              <a:t>ligam</a:t>
            </a:r>
            <a:r>
              <a:rPr lang="en-US" altLang="en-US" sz="2200" dirty="0">
                <a:latin typeface="Comic Sans MS" pitchFamily="66" charset="0"/>
              </a:rPr>
              <a:t>, </a:t>
            </a:r>
            <a:r>
              <a:rPr lang="en-US" altLang="en-US" sz="2200" dirty="0" err="1">
                <a:latin typeface="Comic Sans MS" pitchFamily="66" charset="0"/>
              </a:rPr>
              <a:t>nenhum</a:t>
            </a:r>
            <a:r>
              <a:rPr lang="en-US" altLang="en-US" sz="2200" dirty="0">
                <a:latin typeface="Comic Sans MS" pitchFamily="66" charset="0"/>
              </a:rPr>
              <a:t> deles </a:t>
            </a:r>
            <a:r>
              <a:rPr lang="en-US" altLang="en-US" sz="2200" dirty="0" err="1">
                <a:latin typeface="Comic Sans MS" pitchFamily="66" charset="0"/>
              </a:rPr>
              <a:t>precisa</a:t>
            </a:r>
            <a:r>
              <a:rPr lang="en-US" altLang="en-US" sz="2200" dirty="0">
                <a:latin typeface="Comic Sans MS" pitchFamily="66" charset="0"/>
              </a:rPr>
              <a:t> </a:t>
            </a:r>
            <a:r>
              <a:rPr lang="en-US" altLang="en-US" sz="2200" dirty="0" err="1">
                <a:latin typeface="Comic Sans MS" pitchFamily="66" charset="0"/>
              </a:rPr>
              <a:t>perder</a:t>
            </a:r>
            <a:r>
              <a:rPr lang="en-US" altLang="en-US" sz="2200" dirty="0">
                <a:latin typeface="Comic Sans MS" pitchFamily="66" charset="0"/>
              </a:rPr>
              <a:t> </a:t>
            </a:r>
            <a:r>
              <a:rPr lang="en-US" altLang="en-US" sz="2200" dirty="0" err="1">
                <a:latin typeface="Comic Sans MS" pitchFamily="66" charset="0"/>
              </a:rPr>
              <a:t>ou</a:t>
            </a:r>
            <a:r>
              <a:rPr lang="en-US" altLang="en-US" sz="2200" dirty="0">
                <a:latin typeface="Comic Sans MS" pitchFamily="66" charset="0"/>
              </a:rPr>
              <a:t> </a:t>
            </a:r>
            <a:r>
              <a:rPr lang="en-US" altLang="en-US" sz="2200" dirty="0" err="1">
                <a:latin typeface="Comic Sans MS" pitchFamily="66" charset="0"/>
              </a:rPr>
              <a:t>ganhar</a:t>
            </a:r>
            <a:r>
              <a:rPr lang="en-US" altLang="en-US" sz="2200" dirty="0">
                <a:latin typeface="Comic Sans MS" pitchFamily="66" charset="0"/>
              </a:rPr>
              <a:t> um </a:t>
            </a:r>
            <a:r>
              <a:rPr lang="en-US" altLang="en-US" sz="2200" dirty="0" err="1">
                <a:latin typeface="Comic Sans MS" pitchFamily="66" charset="0"/>
              </a:rPr>
              <a:t>elétron</a:t>
            </a:r>
            <a:r>
              <a:rPr lang="en-US" altLang="en-US" sz="2200" dirty="0">
                <a:latin typeface="Comic Sans MS" pitchFamily="66" charset="0"/>
              </a:rPr>
              <a:t> para </a:t>
            </a:r>
            <a:r>
              <a:rPr lang="en-US" altLang="en-US" sz="2200" dirty="0" err="1">
                <a:latin typeface="Comic Sans MS" pitchFamily="66" charset="0"/>
              </a:rPr>
              <a:t>formar</a:t>
            </a:r>
            <a:r>
              <a:rPr lang="en-US" altLang="en-US" sz="2200" dirty="0">
                <a:latin typeface="Comic Sans MS" pitchFamily="66" charset="0"/>
              </a:rPr>
              <a:t> um </a:t>
            </a:r>
            <a:r>
              <a:rPr lang="en-US" altLang="en-US" sz="2200" dirty="0" err="1">
                <a:latin typeface="Comic Sans MS" pitchFamily="66" charset="0"/>
              </a:rPr>
              <a:t>octeto</a:t>
            </a:r>
            <a:r>
              <a:rPr lang="en-US" altLang="en-US" sz="2200" dirty="0">
                <a:latin typeface="Comic Sans MS" pitchFamily="66" charset="0"/>
              </a:rPr>
              <a:t>.</a:t>
            </a:r>
          </a:p>
          <a:p>
            <a:pPr algn="just">
              <a:spcAft>
                <a:spcPts val="1800"/>
              </a:spcAft>
              <a:defRPr/>
            </a:pPr>
            <a:r>
              <a:rPr lang="en-US" altLang="en-US" sz="2200" dirty="0">
                <a:latin typeface="Comic Sans MS" pitchFamily="66" charset="0"/>
              </a:rPr>
              <a:t> - </a:t>
            </a:r>
            <a:r>
              <a:rPr lang="en-US" altLang="en-US" sz="2200" dirty="0" err="1">
                <a:latin typeface="Comic Sans MS" pitchFamily="66" charset="0"/>
              </a:rPr>
              <a:t>Quando</a:t>
            </a:r>
            <a:r>
              <a:rPr lang="en-US" altLang="en-US" sz="2200" dirty="0">
                <a:latin typeface="Comic Sans MS" pitchFamily="66" charset="0"/>
              </a:rPr>
              <a:t> </a:t>
            </a:r>
            <a:r>
              <a:rPr lang="en-US" altLang="en-US" sz="2200" dirty="0" err="1">
                <a:latin typeface="Comic Sans MS" pitchFamily="66" charset="0"/>
              </a:rPr>
              <a:t>átomos</a:t>
            </a:r>
            <a:r>
              <a:rPr lang="en-US" altLang="en-US" sz="2200" dirty="0">
                <a:latin typeface="Comic Sans MS" pitchFamily="66" charset="0"/>
              </a:rPr>
              <a:t> </a:t>
            </a:r>
            <a:r>
              <a:rPr lang="en-US" altLang="en-US" sz="2200" dirty="0" err="1">
                <a:latin typeface="Comic Sans MS" pitchFamily="66" charset="0"/>
              </a:rPr>
              <a:t>similares</a:t>
            </a:r>
            <a:r>
              <a:rPr lang="en-US" altLang="en-US" sz="2200" dirty="0">
                <a:latin typeface="Comic Sans MS" pitchFamily="66" charset="0"/>
              </a:rPr>
              <a:t> se </a:t>
            </a:r>
            <a:r>
              <a:rPr lang="en-US" altLang="en-US" sz="2200" dirty="0" err="1">
                <a:latin typeface="Comic Sans MS" pitchFamily="66" charset="0"/>
              </a:rPr>
              <a:t>ligam</a:t>
            </a:r>
            <a:r>
              <a:rPr lang="en-US" altLang="en-US" sz="2200" dirty="0">
                <a:latin typeface="Comic Sans MS" pitchFamily="66" charset="0"/>
              </a:rPr>
              <a:t>, </a:t>
            </a:r>
            <a:r>
              <a:rPr lang="en-US" altLang="en-US" sz="2200" dirty="0" err="1">
                <a:latin typeface="Comic Sans MS" pitchFamily="66" charset="0"/>
              </a:rPr>
              <a:t>eles</a:t>
            </a:r>
            <a:r>
              <a:rPr lang="en-US" altLang="en-US" sz="2200" dirty="0">
                <a:latin typeface="Comic Sans MS" pitchFamily="66" charset="0"/>
              </a:rPr>
              <a:t> </a:t>
            </a:r>
            <a:r>
              <a:rPr lang="en-US" altLang="en-US" sz="2200" dirty="0" err="1">
                <a:solidFill>
                  <a:srgbClr val="3333FF"/>
                </a:solidFill>
                <a:latin typeface="Comic Sans MS" pitchFamily="66" charset="0"/>
              </a:rPr>
              <a:t>compartilham</a:t>
            </a:r>
            <a:r>
              <a:rPr lang="en-US" altLang="en-US" sz="2200" dirty="0">
                <a:latin typeface="Comic Sans MS" pitchFamily="66" charset="0"/>
              </a:rPr>
              <a:t> pares de </a:t>
            </a:r>
            <a:r>
              <a:rPr lang="en-US" altLang="en-US" sz="2200" dirty="0" err="1">
                <a:latin typeface="Comic Sans MS" pitchFamily="66" charset="0"/>
              </a:rPr>
              <a:t>elétrons</a:t>
            </a:r>
            <a:r>
              <a:rPr lang="en-US" altLang="en-US" sz="2200" dirty="0">
                <a:latin typeface="Comic Sans MS" pitchFamily="66" charset="0"/>
              </a:rPr>
              <a:t> </a:t>
            </a:r>
            <a:r>
              <a:rPr lang="en-US" altLang="en-US" sz="2200" dirty="0" err="1">
                <a:latin typeface="Comic Sans MS" pitchFamily="66" charset="0"/>
              </a:rPr>
              <a:t>para</a:t>
            </a:r>
            <a:r>
              <a:rPr lang="en-US" altLang="en-US" sz="2200" dirty="0">
                <a:latin typeface="Comic Sans MS" pitchFamily="66" charset="0"/>
              </a:rPr>
              <a:t> </a:t>
            </a:r>
            <a:r>
              <a:rPr lang="en-US" altLang="en-US" sz="2200" dirty="0" err="1">
                <a:latin typeface="Comic Sans MS" pitchFamily="66" charset="0"/>
              </a:rPr>
              <a:t>que</a:t>
            </a:r>
            <a:r>
              <a:rPr lang="en-US" altLang="en-US" sz="2200" dirty="0">
                <a:latin typeface="Comic Sans MS" pitchFamily="66" charset="0"/>
              </a:rPr>
              <a:t> </a:t>
            </a:r>
            <a:r>
              <a:rPr lang="en-US" altLang="en-US" sz="2200" dirty="0" err="1">
                <a:latin typeface="Comic Sans MS" pitchFamily="66" charset="0"/>
              </a:rPr>
              <a:t>cada</a:t>
            </a:r>
            <a:r>
              <a:rPr lang="en-US" altLang="en-US" sz="2200" dirty="0">
                <a:latin typeface="Comic Sans MS" pitchFamily="66" charset="0"/>
              </a:rPr>
              <a:t> um </a:t>
            </a:r>
            <a:r>
              <a:rPr lang="en-US" altLang="en-US" sz="2200" dirty="0" err="1">
                <a:latin typeface="Comic Sans MS" pitchFamily="66" charset="0"/>
              </a:rPr>
              <a:t>atinja</a:t>
            </a:r>
            <a:r>
              <a:rPr lang="en-US" altLang="en-US" sz="2200" dirty="0">
                <a:latin typeface="Comic Sans MS" pitchFamily="66" charset="0"/>
              </a:rPr>
              <a:t> o </a:t>
            </a:r>
            <a:r>
              <a:rPr lang="en-US" altLang="en-US" sz="2200" dirty="0" err="1">
                <a:latin typeface="Comic Sans MS" pitchFamily="66" charset="0"/>
              </a:rPr>
              <a:t>octeto</a:t>
            </a:r>
            <a:r>
              <a:rPr lang="en-US" altLang="en-US" sz="2200" dirty="0">
                <a:latin typeface="Comic Sans MS" pitchFamily="66" charset="0"/>
              </a:rPr>
              <a:t>.</a:t>
            </a:r>
          </a:p>
          <a:p>
            <a:pPr algn="just">
              <a:spcAft>
                <a:spcPts val="1800"/>
              </a:spcAft>
              <a:defRPr/>
            </a:pPr>
            <a:r>
              <a:rPr lang="en-US" altLang="en-US" sz="2200" dirty="0">
                <a:latin typeface="Comic Sans MS" pitchFamily="66" charset="0"/>
              </a:rPr>
              <a:t> - </a:t>
            </a:r>
            <a:r>
              <a:rPr lang="en-US" altLang="en-US" sz="2200" dirty="0" err="1">
                <a:solidFill>
                  <a:srgbClr val="3333FF"/>
                </a:solidFill>
                <a:latin typeface="Comic Sans MS" pitchFamily="66" charset="0"/>
              </a:rPr>
              <a:t>Cada</a:t>
            </a:r>
            <a:r>
              <a:rPr lang="en-US" altLang="en-US" sz="2200" dirty="0">
                <a:solidFill>
                  <a:srgbClr val="3333FF"/>
                </a:solidFill>
                <a:latin typeface="Comic Sans MS" pitchFamily="66" charset="0"/>
              </a:rPr>
              <a:t> par de </a:t>
            </a:r>
            <a:r>
              <a:rPr lang="en-US" altLang="en-US" sz="2200" dirty="0" err="1">
                <a:solidFill>
                  <a:srgbClr val="3333FF"/>
                </a:solidFill>
                <a:latin typeface="Comic Sans MS" pitchFamily="66" charset="0"/>
              </a:rPr>
              <a:t>elétrons</a:t>
            </a:r>
            <a:r>
              <a:rPr lang="en-US" altLang="en-US" sz="2200" dirty="0">
                <a:solidFill>
                  <a:srgbClr val="3333FF"/>
                </a:solidFill>
                <a:latin typeface="Comic Sans MS" pitchFamily="66" charset="0"/>
              </a:rPr>
              <a:t> </a:t>
            </a:r>
            <a:r>
              <a:rPr lang="en-US" altLang="en-US" sz="2200" dirty="0" err="1">
                <a:solidFill>
                  <a:srgbClr val="3333FF"/>
                </a:solidFill>
                <a:latin typeface="Comic Sans MS" pitchFamily="66" charset="0"/>
              </a:rPr>
              <a:t>compartilhado</a:t>
            </a:r>
            <a:r>
              <a:rPr lang="en-US" altLang="en-US" sz="2200" dirty="0">
                <a:solidFill>
                  <a:srgbClr val="3333FF"/>
                </a:solidFill>
                <a:latin typeface="Comic Sans MS" pitchFamily="66" charset="0"/>
              </a:rPr>
              <a:t> </a:t>
            </a:r>
            <a:r>
              <a:rPr lang="en-US" altLang="en-US" sz="2200" dirty="0" err="1">
                <a:solidFill>
                  <a:srgbClr val="3333FF"/>
                </a:solidFill>
                <a:latin typeface="Comic Sans MS" pitchFamily="66" charset="0"/>
              </a:rPr>
              <a:t>constitui</a:t>
            </a:r>
            <a:r>
              <a:rPr lang="en-US" altLang="en-US" sz="2200" dirty="0">
                <a:solidFill>
                  <a:srgbClr val="3333FF"/>
                </a:solidFill>
                <a:latin typeface="Comic Sans MS" pitchFamily="66" charset="0"/>
              </a:rPr>
              <a:t> </a:t>
            </a:r>
            <a:r>
              <a:rPr lang="en-US" altLang="en-US" sz="2200" dirty="0" err="1">
                <a:solidFill>
                  <a:srgbClr val="3333FF"/>
                </a:solidFill>
                <a:latin typeface="Comic Sans MS" pitchFamily="66" charset="0"/>
              </a:rPr>
              <a:t>uma</a:t>
            </a:r>
            <a:r>
              <a:rPr lang="en-US" altLang="en-US" sz="2200" dirty="0">
                <a:solidFill>
                  <a:srgbClr val="3333FF"/>
                </a:solidFill>
                <a:latin typeface="Comic Sans MS" pitchFamily="66" charset="0"/>
              </a:rPr>
              <a:t> </a:t>
            </a:r>
            <a:r>
              <a:rPr lang="en-US" altLang="en-US" sz="2200" dirty="0" err="1">
                <a:solidFill>
                  <a:srgbClr val="3333FF"/>
                </a:solidFill>
                <a:latin typeface="Comic Sans MS" pitchFamily="66" charset="0"/>
              </a:rPr>
              <a:t>ligação</a:t>
            </a:r>
            <a:r>
              <a:rPr lang="en-US" altLang="en-US" sz="2200" dirty="0">
                <a:solidFill>
                  <a:srgbClr val="3333FF"/>
                </a:solidFill>
                <a:latin typeface="Comic Sans MS" pitchFamily="66" charset="0"/>
              </a:rPr>
              <a:t> </a:t>
            </a:r>
            <a:r>
              <a:rPr lang="en-US" altLang="en-US" sz="2200" dirty="0" err="1">
                <a:solidFill>
                  <a:srgbClr val="3333FF"/>
                </a:solidFill>
                <a:latin typeface="Comic Sans MS" pitchFamily="66" charset="0"/>
              </a:rPr>
              <a:t>química</a:t>
            </a:r>
            <a:r>
              <a:rPr lang="en-US" altLang="en-US" sz="2200" dirty="0">
                <a:latin typeface="Comic Sans MS" pitchFamily="66" charset="0"/>
              </a:rPr>
              <a:t>.</a:t>
            </a:r>
          </a:p>
          <a:p>
            <a:pPr algn="just">
              <a:spcAft>
                <a:spcPts val="1800"/>
              </a:spcAft>
              <a:defRPr/>
            </a:pPr>
            <a:r>
              <a:rPr lang="pt-BR" sz="2200" dirty="0">
                <a:latin typeface="Comic Sans MS" pitchFamily="66" charset="0"/>
              </a:rPr>
              <a:t> - Átomos ligados covalentemente contribuem com ao menos um elétron, cada um, para a ligação;</a:t>
            </a:r>
          </a:p>
          <a:p>
            <a:pPr algn="just">
              <a:spcAft>
                <a:spcPts val="1800"/>
              </a:spcAft>
              <a:defRPr/>
            </a:pPr>
            <a:r>
              <a:rPr lang="pt-BR" sz="2200" dirty="0">
                <a:latin typeface="Comic Sans MS" pitchFamily="66" charset="0"/>
              </a:rPr>
              <a:t> - Os elétrons compartilhados pertencem a ambos os átomos;</a:t>
            </a:r>
          </a:p>
          <a:p>
            <a:pPr algn="just">
              <a:spcAft>
                <a:spcPts val="1800"/>
              </a:spcAft>
              <a:defRPr/>
            </a:pPr>
            <a:endParaRPr lang="en-US" altLang="en-US" sz="2200" dirty="0">
              <a:latin typeface="Comic Sans MS" pitchFamily="66" charset="0"/>
            </a:endParaRPr>
          </a:p>
          <a:p>
            <a:pPr algn="just">
              <a:spcAft>
                <a:spcPts val="1800"/>
              </a:spcAft>
              <a:defRPr/>
            </a:pPr>
            <a:r>
              <a:rPr lang="en-US" altLang="en-US" sz="2200" b="1" dirty="0">
                <a:solidFill>
                  <a:srgbClr val="FF0000"/>
                </a:solidFill>
                <a:latin typeface="Comic Sans MS" pitchFamily="66" charset="0"/>
              </a:rPr>
              <a:t>Ex:</a:t>
            </a:r>
            <a:r>
              <a:rPr lang="en-US" altLang="en-US" sz="2200" dirty="0">
                <a:latin typeface="Comic Sans MS" pitchFamily="66" charset="0"/>
              </a:rPr>
              <a:t> H + H </a:t>
            </a:r>
            <a:r>
              <a:rPr lang="en-US" altLang="en-US" sz="2200" dirty="0">
                <a:latin typeface="Comic Sans MS" pitchFamily="66" charset="0"/>
                <a:sym typeface="Symbol" pitchFamily="18" charset="2"/>
              </a:rPr>
              <a:t></a:t>
            </a:r>
            <a:r>
              <a:rPr lang="en-US" altLang="en-US" sz="2200" dirty="0">
                <a:latin typeface="Comic Sans MS" pitchFamily="66" charset="0"/>
              </a:rPr>
              <a:t> H</a:t>
            </a:r>
            <a:r>
              <a:rPr lang="en-US" altLang="en-US" sz="2200" baseline="-25000" dirty="0">
                <a:latin typeface="Comic Sans MS" pitchFamily="66" charset="0"/>
              </a:rPr>
              <a:t>2</a:t>
            </a:r>
            <a:r>
              <a:rPr lang="en-US" altLang="en-US" sz="2200" dirty="0">
                <a:latin typeface="Comic Sans MS" pitchFamily="66" charset="0"/>
              </a:rPr>
              <a:t> tem </a:t>
            </a:r>
            <a:r>
              <a:rPr lang="en-US" altLang="en-US" sz="2200" dirty="0" err="1">
                <a:latin typeface="Comic Sans MS" pitchFamily="66" charset="0"/>
              </a:rPr>
              <a:t>elétrons</a:t>
            </a:r>
            <a:r>
              <a:rPr lang="en-US" altLang="en-US" sz="2200" dirty="0">
                <a:latin typeface="Comic Sans MS" pitchFamily="66" charset="0"/>
              </a:rPr>
              <a:t> </a:t>
            </a:r>
            <a:r>
              <a:rPr lang="en-US" altLang="en-US" sz="2200" dirty="0" err="1">
                <a:latin typeface="Comic Sans MS" pitchFamily="66" charset="0"/>
              </a:rPr>
              <a:t>em</a:t>
            </a:r>
            <a:r>
              <a:rPr lang="en-US" altLang="en-US" sz="2200" dirty="0">
                <a:latin typeface="Comic Sans MS" pitchFamily="66" charset="0"/>
              </a:rPr>
              <a:t> </a:t>
            </a:r>
            <a:r>
              <a:rPr lang="en-US" altLang="en-US" sz="2200" dirty="0" err="1">
                <a:latin typeface="Comic Sans MS" pitchFamily="66" charset="0"/>
              </a:rPr>
              <a:t>uma</a:t>
            </a:r>
            <a:r>
              <a:rPr lang="en-US" altLang="en-US" sz="2200" dirty="0">
                <a:latin typeface="Comic Sans MS" pitchFamily="66" charset="0"/>
              </a:rPr>
              <a:t> </a:t>
            </a:r>
            <a:r>
              <a:rPr lang="en-US" altLang="en-US" sz="2200" dirty="0" err="1">
                <a:latin typeface="Comic Sans MS" pitchFamily="66" charset="0"/>
              </a:rPr>
              <a:t>linha</a:t>
            </a:r>
            <a:r>
              <a:rPr lang="en-US" altLang="en-US" sz="2200" dirty="0">
                <a:latin typeface="Comic Sans MS" pitchFamily="66" charset="0"/>
              </a:rPr>
              <a:t> </a:t>
            </a:r>
            <a:r>
              <a:rPr lang="en-US" altLang="en-US" sz="2200" dirty="0" err="1">
                <a:latin typeface="Comic Sans MS" pitchFamily="66" charset="0"/>
              </a:rPr>
              <a:t>conectando</a:t>
            </a:r>
            <a:r>
              <a:rPr lang="en-US" altLang="en-US" sz="2200" dirty="0">
                <a:latin typeface="Comic Sans MS" pitchFamily="66" charset="0"/>
              </a:rPr>
              <a:t> </a:t>
            </a:r>
            <a:r>
              <a:rPr lang="en-US" altLang="en-US" sz="2200" dirty="0" err="1">
                <a:latin typeface="Comic Sans MS" pitchFamily="66" charset="0"/>
              </a:rPr>
              <a:t>os</a:t>
            </a:r>
            <a:r>
              <a:rPr lang="en-US" altLang="en-US" sz="2200" dirty="0">
                <a:latin typeface="Comic Sans MS" pitchFamily="66" charset="0"/>
              </a:rPr>
              <a:t> </a:t>
            </a:r>
            <a:r>
              <a:rPr lang="en-US" altLang="en-US" sz="2200" dirty="0" err="1">
                <a:latin typeface="Comic Sans MS" pitchFamily="66" charset="0"/>
              </a:rPr>
              <a:t>dois</a:t>
            </a:r>
            <a:r>
              <a:rPr lang="en-US" altLang="en-US" sz="2200" dirty="0">
                <a:latin typeface="Comic Sans MS" pitchFamily="66" charset="0"/>
              </a:rPr>
              <a:t> </a:t>
            </a:r>
            <a:r>
              <a:rPr lang="en-US" altLang="en-US" sz="2200" dirty="0" err="1">
                <a:latin typeface="Comic Sans MS" pitchFamily="66" charset="0"/>
              </a:rPr>
              <a:t>núcleos</a:t>
            </a:r>
            <a:r>
              <a:rPr lang="en-US" altLang="en-US" sz="2200" dirty="0">
                <a:latin typeface="Comic Sans MS" pitchFamily="66" charset="0"/>
              </a:rPr>
              <a:t> de H.</a:t>
            </a:r>
          </a:p>
        </p:txBody>
      </p:sp>
      <mc:AlternateContent xmlns:mc="http://schemas.openxmlformats.org/markup-compatibility/2006" xmlns:pslz="http://schemas.microsoft.com/office/powerpoint/2016/slidezoom">
        <mc:Choice Requires="pslz">
          <p:graphicFrame>
            <p:nvGraphicFramePr>
              <p:cNvPr id="7" name="Zoom de Slide 6">
                <a:extLst>
                  <a:ext uri="{FF2B5EF4-FFF2-40B4-BE49-F238E27FC236}">
                    <a16:creationId xmlns:a16="http://schemas.microsoft.com/office/drawing/2014/main" id="{E5AC125D-60DE-43B4-B92A-2162350F7C28}"/>
                  </a:ext>
                </a:extLst>
              </p:cNvPr>
              <p:cNvGraphicFramePr>
                <a:graphicFrameLocks noChangeAspect="1"/>
              </p:cNvGraphicFramePr>
              <p:nvPr>
                <p:extLst>
                  <p:ext uri="{D42A27DB-BD31-4B8C-83A1-F6EECF244321}">
                    <p14:modId xmlns:p14="http://schemas.microsoft.com/office/powerpoint/2010/main" val="2600322949"/>
                  </p:ext>
                </p:extLst>
              </p:nvPr>
            </p:nvGraphicFramePr>
            <p:xfrm>
              <a:off x="8812696" y="163996"/>
              <a:ext cx="2756452" cy="1550504"/>
            </p:xfrm>
            <a:graphic>
              <a:graphicData uri="http://schemas.microsoft.com/office/powerpoint/2016/slidezoom">
                <pslz:sldZm>
                  <pslz:sldZmObj sldId="336" cId="1375318778">
                    <pslz:zmPr id="{51990DFF-76D9-4BB1-8490-A802DA51F8E2}" returnToParent="0" transitionDur="1000">
                      <p166:blipFill xmlns:p166="http://schemas.microsoft.com/office/powerpoint/2016/6/main">
                        <a:blip r:embed="rId2"/>
                        <a:stretch>
                          <a:fillRect/>
                        </a:stretch>
                      </p166:blipFill>
                      <p166:spPr xmlns:p166="http://schemas.microsoft.com/office/powerpoint/2016/6/main">
                        <a:xfrm>
                          <a:off x="0" y="0"/>
                          <a:ext cx="2756452" cy="1550504"/>
                        </a:xfrm>
                        <a:prstGeom prst="rect">
                          <a:avLst/>
                        </a:prstGeom>
                        <a:ln w="3175">
                          <a:solidFill>
                            <a:prstClr val="ltGray"/>
                          </a:solidFill>
                        </a:ln>
                      </p166:spPr>
                    </pslz:zmPr>
                  </pslz:sldZmObj>
                </pslz:sldZm>
              </a:graphicData>
            </a:graphic>
          </p:graphicFrame>
        </mc:Choice>
        <mc:Fallback xmlns="">
          <p:pic>
            <p:nvPicPr>
              <p:cNvPr id="7" name="Zoom de Slide 6">
                <a:hlinkClick r:id="rId3" action="ppaction://hlinksldjump"/>
                <a:extLst>
                  <a:ext uri="{FF2B5EF4-FFF2-40B4-BE49-F238E27FC236}">
                    <a16:creationId xmlns:a16="http://schemas.microsoft.com/office/drawing/2014/main" id="{E5AC125D-60DE-43B4-B92A-2162350F7C28}"/>
                  </a:ext>
                </a:extLst>
              </p:cNvPr>
              <p:cNvPicPr>
                <a:picLocks noGrp="1" noRot="1" noChangeAspect="1" noMove="1" noResize="1" noEditPoints="1" noAdjustHandles="1" noChangeArrowheads="1" noChangeShapeType="1"/>
              </p:cNvPicPr>
              <p:nvPr/>
            </p:nvPicPr>
            <p:blipFill>
              <a:blip r:embed="rId4"/>
              <a:stretch>
                <a:fillRect/>
              </a:stretch>
            </p:blipFill>
            <p:spPr>
              <a:xfrm>
                <a:off x="8812696" y="163996"/>
                <a:ext cx="2756452" cy="1550504"/>
              </a:xfrm>
              <a:prstGeom prst="rect">
                <a:avLst/>
              </a:prstGeom>
              <a:ln w="3175">
                <a:solidFill>
                  <a:prstClr val="ltGray"/>
                </a:solidFill>
              </a:ln>
            </p:spPr>
          </p:pic>
        </mc:Fallback>
      </mc:AlternateContent>
    </p:spTree>
    <p:extLst>
      <p:ext uri="{BB962C8B-B14F-4D97-AF65-F5344CB8AC3E}">
        <p14:creationId xmlns:p14="http://schemas.microsoft.com/office/powerpoint/2010/main" val="2387380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5EEED537-A7D3-43E5-9398-A67A4C4A9FE9}"/>
              </a:ext>
            </a:extLst>
          </p:cNvPr>
          <p:cNvSpPr txBox="1"/>
          <p:nvPr/>
        </p:nvSpPr>
        <p:spPr>
          <a:xfrm>
            <a:off x="6957392" y="1073426"/>
            <a:ext cx="5051727" cy="2031325"/>
          </a:xfrm>
          <a:prstGeom prst="rect">
            <a:avLst/>
          </a:prstGeom>
          <a:noFill/>
        </p:spPr>
        <p:txBody>
          <a:bodyPr wrap="square" rtlCol="0">
            <a:spAutoFit/>
          </a:bodyPr>
          <a:lstStyle/>
          <a:p>
            <a:pPr algn="ctr"/>
            <a:r>
              <a:rPr lang="pt-BR" b="1" dirty="0"/>
              <a:t>Há acentuada diferença de </a:t>
            </a:r>
            <a:r>
              <a:rPr lang="pt-BR" b="1" dirty="0">
                <a:solidFill>
                  <a:srgbClr val="FF0000"/>
                </a:solidFill>
              </a:rPr>
              <a:t>eletronegatividade</a:t>
            </a:r>
            <a:r>
              <a:rPr lang="pt-BR" b="1" dirty="0"/>
              <a:t> entre os átomos. A ligação é predominantemente iônica, quer dizer, os elétrons estão praticamente concentrados na região do átomo B, de modo que podemos afirmar que o átomo A realizou a </a:t>
            </a:r>
            <a:r>
              <a:rPr lang="pt-BR" b="1" dirty="0">
                <a:solidFill>
                  <a:srgbClr val="FF0000"/>
                </a:solidFill>
              </a:rPr>
              <a:t>transferência</a:t>
            </a:r>
            <a:r>
              <a:rPr lang="pt-BR" b="1" dirty="0"/>
              <a:t> de seus elétrons.</a:t>
            </a:r>
          </a:p>
          <a:p>
            <a:pPr algn="ctr"/>
            <a:r>
              <a:rPr lang="pt-BR" b="1" dirty="0">
                <a:solidFill>
                  <a:srgbClr val="0000CC"/>
                </a:solidFill>
              </a:rPr>
              <a:t>Nesse caso, não falamos que há uma molécula</a:t>
            </a:r>
            <a:r>
              <a:rPr lang="pt-BR" b="1" dirty="0"/>
              <a:t>.</a:t>
            </a:r>
          </a:p>
        </p:txBody>
      </p:sp>
      <p:pic>
        <p:nvPicPr>
          <p:cNvPr id="6" name="Imagem 5">
            <a:extLst>
              <a:ext uri="{FF2B5EF4-FFF2-40B4-BE49-F238E27FC236}">
                <a16:creationId xmlns:a16="http://schemas.microsoft.com/office/drawing/2014/main" id="{8CD0B4E5-FAC0-4DD2-8C5C-914C2F00E65D}"/>
              </a:ext>
            </a:extLst>
          </p:cNvPr>
          <p:cNvPicPr>
            <a:picLocks noChangeAspect="1"/>
          </p:cNvPicPr>
          <p:nvPr/>
        </p:nvPicPr>
        <p:blipFill>
          <a:blip r:embed="rId2"/>
          <a:stretch>
            <a:fillRect/>
          </a:stretch>
        </p:blipFill>
        <p:spPr>
          <a:xfrm>
            <a:off x="182881" y="0"/>
            <a:ext cx="5617698" cy="6858000"/>
          </a:xfrm>
          <a:prstGeom prst="rect">
            <a:avLst/>
          </a:prstGeom>
        </p:spPr>
      </p:pic>
      <p:sp>
        <p:nvSpPr>
          <p:cNvPr id="7" name="Seta: para a Esquerda 6">
            <a:extLst>
              <a:ext uri="{FF2B5EF4-FFF2-40B4-BE49-F238E27FC236}">
                <a16:creationId xmlns:a16="http://schemas.microsoft.com/office/drawing/2014/main" id="{2DB310D6-853F-4218-A482-40ED6B75CD40}"/>
              </a:ext>
            </a:extLst>
          </p:cNvPr>
          <p:cNvSpPr/>
          <p:nvPr/>
        </p:nvSpPr>
        <p:spPr>
          <a:xfrm>
            <a:off x="5800579" y="4659056"/>
            <a:ext cx="1148862" cy="781879"/>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a:extLst>
              <a:ext uri="{FF2B5EF4-FFF2-40B4-BE49-F238E27FC236}">
                <a16:creationId xmlns:a16="http://schemas.microsoft.com/office/drawing/2014/main" id="{BF99F078-4ACE-4B7C-A1A2-CFD9D4B8810E}"/>
              </a:ext>
            </a:extLst>
          </p:cNvPr>
          <p:cNvSpPr/>
          <p:nvPr/>
        </p:nvSpPr>
        <p:spPr>
          <a:xfrm>
            <a:off x="3949149" y="3843130"/>
            <a:ext cx="1987826" cy="19878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E10E61A7-C66D-4BED-9022-4EF3B09D1961}"/>
              </a:ext>
            </a:extLst>
          </p:cNvPr>
          <p:cNvSpPr/>
          <p:nvPr/>
        </p:nvSpPr>
        <p:spPr>
          <a:xfrm>
            <a:off x="6836898" y="281354"/>
            <a:ext cx="3884111" cy="5345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RELEMBRANDO...</a:t>
            </a:r>
          </a:p>
        </p:txBody>
      </p:sp>
      <p:pic>
        <p:nvPicPr>
          <p:cNvPr id="10" name="Imagem 9">
            <a:extLst>
              <a:ext uri="{FF2B5EF4-FFF2-40B4-BE49-F238E27FC236}">
                <a16:creationId xmlns:a16="http://schemas.microsoft.com/office/drawing/2014/main" id="{97BDF72D-C178-4053-A989-92FEB86FAC39}"/>
              </a:ext>
            </a:extLst>
          </p:cNvPr>
          <p:cNvPicPr>
            <a:picLocks noChangeAspect="1"/>
          </p:cNvPicPr>
          <p:nvPr/>
        </p:nvPicPr>
        <p:blipFill>
          <a:blip r:embed="rId3"/>
          <a:stretch>
            <a:fillRect/>
          </a:stretch>
        </p:blipFill>
        <p:spPr>
          <a:xfrm>
            <a:off x="7652009" y="3843130"/>
            <a:ext cx="3466617" cy="2898913"/>
          </a:xfrm>
          <a:prstGeom prst="rect">
            <a:avLst/>
          </a:prstGeom>
        </p:spPr>
      </p:pic>
      <p:sp>
        <p:nvSpPr>
          <p:cNvPr id="11" name="CaixaDeTexto 10">
            <a:extLst>
              <a:ext uri="{FF2B5EF4-FFF2-40B4-BE49-F238E27FC236}">
                <a16:creationId xmlns:a16="http://schemas.microsoft.com/office/drawing/2014/main" id="{09CBB81D-DAFD-4CAC-8DC0-8A4682C50A25}"/>
              </a:ext>
            </a:extLst>
          </p:cNvPr>
          <p:cNvSpPr txBox="1"/>
          <p:nvPr/>
        </p:nvSpPr>
        <p:spPr>
          <a:xfrm>
            <a:off x="6836898" y="3273287"/>
            <a:ext cx="5051727" cy="369332"/>
          </a:xfrm>
          <a:prstGeom prst="rect">
            <a:avLst/>
          </a:prstGeom>
          <a:noFill/>
          <a:ln>
            <a:solidFill>
              <a:srgbClr val="0000CC"/>
            </a:solidFill>
          </a:ln>
        </p:spPr>
        <p:txBody>
          <a:bodyPr wrap="square" rtlCol="0">
            <a:spAutoFit/>
          </a:bodyPr>
          <a:lstStyle/>
          <a:p>
            <a:r>
              <a:rPr lang="pt-BR" dirty="0"/>
              <a:t>Formação de cátions e ânions – “ empacotamento”</a:t>
            </a:r>
          </a:p>
        </p:txBody>
      </p:sp>
    </p:spTree>
    <p:extLst>
      <p:ext uri="{BB962C8B-B14F-4D97-AF65-F5344CB8AC3E}">
        <p14:creationId xmlns:p14="http://schemas.microsoft.com/office/powerpoint/2010/main" val="370739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280346F-02E4-4907-985E-F57A30DE65DE}"/>
              </a:ext>
            </a:extLst>
          </p:cNvPr>
          <p:cNvSpPr txBox="1"/>
          <p:nvPr/>
        </p:nvSpPr>
        <p:spPr>
          <a:xfrm>
            <a:off x="1391478" y="450574"/>
            <a:ext cx="10614992" cy="1754326"/>
          </a:xfrm>
          <a:prstGeom prst="rect">
            <a:avLst/>
          </a:prstGeom>
          <a:noFill/>
        </p:spPr>
        <p:txBody>
          <a:bodyPr wrap="square" rtlCol="0">
            <a:spAutoFit/>
          </a:bodyPr>
          <a:lstStyle/>
          <a:p>
            <a:pPr algn="just"/>
            <a:r>
              <a:rPr lang="pt-BR" b="1" dirty="0"/>
              <a:t>Aprendemos desde o  ensino médio que as ligações covalentes são aquelas em que não há “doação” de elétrons, mas “compartilhamento”. Como vimos , trata-se das ligações marcadas por baixas diferenças de polaridade entre os átomos que constituem os agregados – que chamamos, nesse caso, de moléculas. </a:t>
            </a:r>
          </a:p>
          <a:p>
            <a:pPr algn="just"/>
            <a:endParaRPr lang="pt-BR" b="1" dirty="0"/>
          </a:p>
          <a:p>
            <a:pPr algn="just"/>
            <a:r>
              <a:rPr lang="pt-BR" b="1" dirty="0"/>
              <a:t>Usaremos uma convenção para falar da polaridade de ligações, usando a letra </a:t>
            </a:r>
            <a:r>
              <a:rPr lang="pt-BR" b="1" dirty="0">
                <a:solidFill>
                  <a:srgbClr val="FF0000"/>
                </a:solidFill>
              </a:rPr>
              <a:t>grega δ (delta). </a:t>
            </a:r>
            <a:r>
              <a:rPr lang="pt-BR" b="1" dirty="0"/>
              <a:t>A extremidade positiva uma ligação polar é representada por </a:t>
            </a:r>
            <a:r>
              <a:rPr lang="pt-BR" b="1" dirty="0">
                <a:solidFill>
                  <a:srgbClr val="FF0000"/>
                </a:solidFill>
              </a:rPr>
              <a:t>δ+</a:t>
            </a:r>
            <a:r>
              <a:rPr lang="pt-BR" b="1" dirty="0"/>
              <a:t>. Já o pólo negativo, por</a:t>
            </a:r>
            <a:r>
              <a:rPr lang="pt-BR" b="1" dirty="0">
                <a:solidFill>
                  <a:srgbClr val="FF0000"/>
                </a:solidFill>
              </a:rPr>
              <a:t> δ-</a:t>
            </a:r>
            <a:r>
              <a:rPr lang="pt-BR" b="1" dirty="0"/>
              <a:t>.</a:t>
            </a:r>
          </a:p>
        </p:txBody>
      </p:sp>
      <p:pic>
        <p:nvPicPr>
          <p:cNvPr id="3" name="Imagem 2">
            <a:extLst>
              <a:ext uri="{FF2B5EF4-FFF2-40B4-BE49-F238E27FC236}">
                <a16:creationId xmlns:a16="http://schemas.microsoft.com/office/drawing/2014/main" id="{58211995-9389-4BE0-9334-0C15D5F21721}"/>
              </a:ext>
            </a:extLst>
          </p:cNvPr>
          <p:cNvPicPr>
            <a:picLocks noChangeAspect="1"/>
          </p:cNvPicPr>
          <p:nvPr/>
        </p:nvPicPr>
        <p:blipFill>
          <a:blip r:embed="rId2"/>
          <a:stretch>
            <a:fillRect/>
          </a:stretch>
        </p:blipFill>
        <p:spPr>
          <a:xfrm>
            <a:off x="3167269" y="2271233"/>
            <a:ext cx="3142192" cy="4510566"/>
          </a:xfrm>
          <a:prstGeom prst="rect">
            <a:avLst/>
          </a:prstGeom>
        </p:spPr>
      </p:pic>
      <p:sp>
        <p:nvSpPr>
          <p:cNvPr id="4" name="CaixaDeTexto 3">
            <a:extLst>
              <a:ext uri="{FF2B5EF4-FFF2-40B4-BE49-F238E27FC236}">
                <a16:creationId xmlns:a16="http://schemas.microsoft.com/office/drawing/2014/main" id="{1AB0AF69-1B34-4469-9C62-D7BCDC1DCEBF}"/>
              </a:ext>
            </a:extLst>
          </p:cNvPr>
          <p:cNvSpPr txBox="1"/>
          <p:nvPr/>
        </p:nvSpPr>
        <p:spPr>
          <a:xfrm>
            <a:off x="7699514" y="2956856"/>
            <a:ext cx="3763617" cy="3139321"/>
          </a:xfrm>
          <a:prstGeom prst="rect">
            <a:avLst/>
          </a:prstGeom>
          <a:noFill/>
        </p:spPr>
        <p:txBody>
          <a:bodyPr wrap="square" rtlCol="0">
            <a:spAutoFit/>
          </a:bodyPr>
          <a:lstStyle/>
          <a:p>
            <a:pPr algn="just"/>
            <a:r>
              <a:rPr lang="pt-BR" dirty="0"/>
              <a:t>Ligação covalente apolar entre dois átomos, que possuem eletronegatividades iguais. Trata-se, aqui, de uma molécula diatômica, formando uma substância simples. O caráter da ligação é muito mais covalente que iônico. A cargas positivas e negativas estão distribuídas de forma homogênea e simétrica na molécula.</a:t>
            </a:r>
          </a:p>
          <a:p>
            <a:pPr algn="ctr"/>
            <a:r>
              <a:rPr lang="pt-BR" b="1" dirty="0"/>
              <a:t> Exemplos: H2 e F2.</a:t>
            </a:r>
          </a:p>
        </p:txBody>
      </p:sp>
      <p:sp>
        <p:nvSpPr>
          <p:cNvPr id="7" name="Seta: para a Direita 6">
            <a:extLst>
              <a:ext uri="{FF2B5EF4-FFF2-40B4-BE49-F238E27FC236}">
                <a16:creationId xmlns:a16="http://schemas.microsoft.com/office/drawing/2014/main" id="{1613323D-5368-4FD2-8761-2749D7BE941E}"/>
              </a:ext>
            </a:extLst>
          </p:cNvPr>
          <p:cNvSpPr/>
          <p:nvPr/>
        </p:nvSpPr>
        <p:spPr>
          <a:xfrm>
            <a:off x="1775790" y="5406887"/>
            <a:ext cx="1298713" cy="50358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7531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63" y="333376"/>
            <a:ext cx="9111492" cy="626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869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ângulo 2"/>
          <p:cNvSpPr>
            <a:spLocks noChangeArrowheads="1"/>
          </p:cNvSpPr>
          <p:nvPr/>
        </p:nvSpPr>
        <p:spPr bwMode="auto">
          <a:xfrm>
            <a:off x="1336430" y="450165"/>
            <a:ext cx="740965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Aft>
                <a:spcPts val="1800"/>
              </a:spcAft>
            </a:pPr>
            <a:r>
              <a:rPr lang="pt-BR" sz="2200" dirty="0">
                <a:solidFill>
                  <a:srgbClr val="0000CC"/>
                </a:solidFill>
                <a:latin typeface="Comic Sans MS" pitchFamily="66" charset="0"/>
              </a:rPr>
              <a:t>As ligações covalentes podem ser:</a:t>
            </a:r>
          </a:p>
          <a:p>
            <a:pPr algn="just">
              <a:spcAft>
                <a:spcPts val="1800"/>
              </a:spcAft>
              <a:buFont typeface="Wingdings" pitchFamily="2" charset="2"/>
              <a:buChar char="ü"/>
            </a:pPr>
            <a:r>
              <a:rPr lang="pt-BR" sz="2200" dirty="0">
                <a:latin typeface="Comic Sans MS" pitchFamily="66" charset="0"/>
              </a:rPr>
              <a:t> Moléculas de metais e não metais;</a:t>
            </a:r>
          </a:p>
          <a:p>
            <a:pPr algn="just">
              <a:spcAft>
                <a:spcPts val="1800"/>
              </a:spcAft>
              <a:buFont typeface="Wingdings" pitchFamily="2" charset="2"/>
              <a:buChar char="ü"/>
            </a:pPr>
            <a:r>
              <a:rPr lang="pt-BR" sz="2200" dirty="0">
                <a:latin typeface="Comic Sans MS" pitchFamily="66" charset="0"/>
              </a:rPr>
              <a:t>  Moléculas com não metais;</a:t>
            </a:r>
          </a:p>
          <a:p>
            <a:pPr algn="just">
              <a:spcAft>
                <a:spcPts val="1800"/>
              </a:spcAft>
              <a:buFont typeface="Wingdings" pitchFamily="2" charset="2"/>
              <a:buChar char="ü"/>
            </a:pPr>
            <a:r>
              <a:rPr lang="pt-BR" sz="2200" dirty="0">
                <a:latin typeface="Comic Sans MS" pitchFamily="66" charset="0"/>
              </a:rPr>
              <a:t> Sólidos elementares e compostos sólidos (IV A).</a:t>
            </a:r>
          </a:p>
          <a:p>
            <a:pPr algn="just">
              <a:spcAft>
                <a:spcPts val="1800"/>
              </a:spcAft>
            </a:pPr>
            <a:endParaRPr lang="pt-BR" sz="2200" dirty="0">
              <a:latin typeface="Comic Sans MS" pitchFamily="66" charset="0"/>
            </a:endParaRPr>
          </a:p>
          <a:p>
            <a:pPr algn="ctr">
              <a:spcAft>
                <a:spcPts val="1800"/>
              </a:spcAft>
            </a:pPr>
            <a:r>
              <a:rPr lang="pt-BR" sz="2200" b="1" dirty="0" err="1">
                <a:solidFill>
                  <a:srgbClr val="FF0000"/>
                </a:solidFill>
                <a:latin typeface="Comic Sans MS" pitchFamily="66" charset="0"/>
              </a:rPr>
              <a:t>Ex</a:t>
            </a:r>
            <a:r>
              <a:rPr lang="pt-BR" sz="2200" b="1" dirty="0">
                <a:solidFill>
                  <a:srgbClr val="FF0000"/>
                </a:solidFill>
                <a:latin typeface="Comic Sans MS" pitchFamily="66" charset="0"/>
              </a:rPr>
              <a:t>:</a:t>
            </a:r>
            <a:r>
              <a:rPr lang="pt-BR" sz="2200" dirty="0">
                <a:latin typeface="Comic Sans MS" pitchFamily="66" charset="0"/>
              </a:rPr>
              <a:t> CH</a:t>
            </a:r>
            <a:r>
              <a:rPr lang="pt-BR" sz="2200" baseline="-25000" dirty="0">
                <a:latin typeface="Comic Sans MS" pitchFamily="66" charset="0"/>
              </a:rPr>
              <a:t>4</a:t>
            </a:r>
          </a:p>
          <a:p>
            <a:pPr algn="just">
              <a:spcAft>
                <a:spcPts val="1800"/>
              </a:spcAft>
            </a:pPr>
            <a:r>
              <a:rPr lang="pt-BR" sz="2200" dirty="0">
                <a:solidFill>
                  <a:srgbClr val="0000CC"/>
                </a:solidFill>
                <a:latin typeface="Comic Sans MS" pitchFamily="66" charset="0"/>
              </a:rPr>
              <a:t>C</a:t>
            </a:r>
            <a:r>
              <a:rPr lang="pt-BR" sz="2200" dirty="0">
                <a:latin typeface="Comic Sans MS" pitchFamily="66" charset="0"/>
              </a:rPr>
              <a:t>: tem valência 4 e precisa de mais quatro elétrons;</a:t>
            </a:r>
          </a:p>
          <a:p>
            <a:pPr algn="just">
              <a:spcAft>
                <a:spcPts val="1800"/>
              </a:spcAft>
            </a:pPr>
            <a:r>
              <a:rPr lang="pt-BR" sz="2200" dirty="0">
                <a:solidFill>
                  <a:srgbClr val="0000CC"/>
                </a:solidFill>
                <a:latin typeface="Comic Sans MS" pitchFamily="66" charset="0"/>
              </a:rPr>
              <a:t>H</a:t>
            </a:r>
            <a:r>
              <a:rPr lang="pt-BR" sz="2200" dirty="0">
                <a:latin typeface="Comic Sans MS" pitchFamily="66" charset="0"/>
              </a:rPr>
              <a:t>: tem valência 1 e precisa de mais um elétron;</a:t>
            </a:r>
          </a:p>
          <a:p>
            <a:pPr algn="just">
              <a:spcAft>
                <a:spcPts val="1800"/>
              </a:spcAft>
            </a:pPr>
            <a:endParaRPr lang="pt-BR" sz="2200" dirty="0">
              <a:latin typeface="Comic Sans MS" pitchFamily="66" charset="0"/>
            </a:endParaRPr>
          </a:p>
          <a:p>
            <a:pPr algn="ctr">
              <a:spcAft>
                <a:spcPts val="1800"/>
              </a:spcAft>
            </a:pPr>
            <a:r>
              <a:rPr lang="pt-BR" sz="2200" dirty="0">
                <a:solidFill>
                  <a:srgbClr val="0000CC"/>
                </a:solidFill>
                <a:latin typeface="Comic Sans MS" pitchFamily="66" charset="0"/>
              </a:rPr>
              <a:t>Eletronegatividades</a:t>
            </a:r>
            <a:r>
              <a:rPr lang="pt-BR" sz="2200" dirty="0">
                <a:latin typeface="Comic Sans MS" pitchFamily="66" charset="0"/>
              </a:rPr>
              <a:t> são equivalentes (C = 2,5 e H = 2,1)</a:t>
            </a:r>
          </a:p>
          <a:p>
            <a:pPr algn="just">
              <a:spcAft>
                <a:spcPts val="1800"/>
              </a:spcAft>
            </a:pPr>
            <a:endParaRPr lang="pt-BR" sz="2200" dirty="0">
              <a:latin typeface="Comic Sans MS" pitchFamily="66" charset="0"/>
            </a:endParaRPr>
          </a:p>
        </p:txBody>
      </p:sp>
      <p:pic>
        <p:nvPicPr>
          <p:cNvPr id="2" name="Imagem 1">
            <a:extLst>
              <a:ext uri="{FF2B5EF4-FFF2-40B4-BE49-F238E27FC236}">
                <a16:creationId xmlns:a16="http://schemas.microsoft.com/office/drawing/2014/main" id="{96D3FE3B-2385-4A21-9B1B-95840B42E830}"/>
              </a:ext>
            </a:extLst>
          </p:cNvPr>
          <p:cNvPicPr>
            <a:picLocks noChangeAspect="1"/>
          </p:cNvPicPr>
          <p:nvPr/>
        </p:nvPicPr>
        <p:blipFill>
          <a:blip r:embed="rId2"/>
          <a:stretch>
            <a:fillRect/>
          </a:stretch>
        </p:blipFill>
        <p:spPr>
          <a:xfrm>
            <a:off x="8746088" y="1500801"/>
            <a:ext cx="3250393" cy="3856398"/>
          </a:xfrm>
          <a:prstGeom prst="rect">
            <a:avLst/>
          </a:prstGeom>
        </p:spPr>
      </p:pic>
    </p:spTree>
    <p:extLst>
      <p:ext uri="{BB962C8B-B14F-4D97-AF65-F5344CB8AC3E}">
        <p14:creationId xmlns:p14="http://schemas.microsoft.com/office/powerpoint/2010/main" val="233848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2770">
                                            <p:txEl>
                                              <p:pRg st="9" end="9"/>
                                            </p:txEl>
                                          </p:spTgt>
                                        </p:tgtEl>
                                        <p:attrNameLst>
                                          <p:attrName>r</p:attrName>
                                        </p:attrNameLst>
                                      </p:cBhvr>
                                    </p:animRot>
                                    <p:animRot by="-240000">
                                      <p:cBhvr>
                                        <p:cTn id="7" dur="200" fill="hold">
                                          <p:stCondLst>
                                            <p:cond delay="200"/>
                                          </p:stCondLst>
                                        </p:cTn>
                                        <p:tgtEl>
                                          <p:spTgt spid="32770">
                                            <p:txEl>
                                              <p:pRg st="9" end="9"/>
                                            </p:txEl>
                                          </p:spTgt>
                                        </p:tgtEl>
                                        <p:attrNameLst>
                                          <p:attrName>r</p:attrName>
                                        </p:attrNameLst>
                                      </p:cBhvr>
                                    </p:animRot>
                                    <p:animRot by="240000">
                                      <p:cBhvr>
                                        <p:cTn id="8" dur="200" fill="hold">
                                          <p:stCondLst>
                                            <p:cond delay="400"/>
                                          </p:stCondLst>
                                        </p:cTn>
                                        <p:tgtEl>
                                          <p:spTgt spid="32770">
                                            <p:txEl>
                                              <p:pRg st="9" end="9"/>
                                            </p:txEl>
                                          </p:spTgt>
                                        </p:tgtEl>
                                        <p:attrNameLst>
                                          <p:attrName>r</p:attrName>
                                        </p:attrNameLst>
                                      </p:cBhvr>
                                    </p:animRot>
                                    <p:animRot by="-240000">
                                      <p:cBhvr>
                                        <p:cTn id="9" dur="200" fill="hold">
                                          <p:stCondLst>
                                            <p:cond delay="600"/>
                                          </p:stCondLst>
                                        </p:cTn>
                                        <p:tgtEl>
                                          <p:spTgt spid="32770">
                                            <p:txEl>
                                              <p:pRg st="9" end="9"/>
                                            </p:txEl>
                                          </p:spTgt>
                                        </p:tgtEl>
                                        <p:attrNameLst>
                                          <p:attrName>r</p:attrName>
                                        </p:attrNameLst>
                                      </p:cBhvr>
                                    </p:animRot>
                                    <p:animRot by="120000">
                                      <p:cBhvr>
                                        <p:cTn id="10" dur="200" fill="hold">
                                          <p:stCondLst>
                                            <p:cond delay="800"/>
                                          </p:stCondLst>
                                        </p:cTn>
                                        <p:tgtEl>
                                          <p:spTgt spid="32770">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04740C0-C32A-425C-B6CA-8CC26D70EA6E}"/>
              </a:ext>
            </a:extLst>
          </p:cNvPr>
          <p:cNvSpPr/>
          <p:nvPr/>
        </p:nvSpPr>
        <p:spPr>
          <a:xfrm>
            <a:off x="1575582" y="1253371"/>
            <a:ext cx="8567224" cy="1384995"/>
          </a:xfrm>
          <a:prstGeom prst="rect">
            <a:avLst/>
          </a:prstGeom>
        </p:spPr>
        <p:txBody>
          <a:bodyPr wrap="square">
            <a:spAutoFit/>
          </a:bodyPr>
          <a:lstStyle/>
          <a:p>
            <a:pPr algn="ctr"/>
            <a:endParaRPr lang="pt-BR" sz="2800" b="1" u="none" strike="noStrike" baseline="0" dirty="0">
              <a:solidFill>
                <a:srgbClr val="FF0000"/>
              </a:solidFill>
              <a:latin typeface="Arial" panose="020B0604020202020204" pitchFamily="34" charset="0"/>
            </a:endParaRPr>
          </a:p>
          <a:p>
            <a:pPr algn="ctr"/>
            <a:r>
              <a:rPr lang="pt-BR" sz="2800" b="1" dirty="0">
                <a:solidFill>
                  <a:srgbClr val="FF0000"/>
                </a:solidFill>
                <a:latin typeface="Arial" panose="020B0604020202020204" pitchFamily="34" charset="0"/>
              </a:rPr>
              <a:t>E QUANDO HÁ MAIS DE UMA ESTRUTURA DE LEWIS POSSÍVEL? </a:t>
            </a:r>
          </a:p>
        </p:txBody>
      </p:sp>
      <p:sp>
        <p:nvSpPr>
          <p:cNvPr id="3" name="Retângulo 2">
            <a:extLst>
              <a:ext uri="{FF2B5EF4-FFF2-40B4-BE49-F238E27FC236}">
                <a16:creationId xmlns:a16="http://schemas.microsoft.com/office/drawing/2014/main" id="{844A9245-0735-44EB-B1B3-3846FD64A2BE}"/>
              </a:ext>
            </a:extLst>
          </p:cNvPr>
          <p:cNvSpPr/>
          <p:nvPr/>
        </p:nvSpPr>
        <p:spPr>
          <a:xfrm>
            <a:off x="1285461" y="2966654"/>
            <a:ext cx="10548730" cy="360132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00CC"/>
                </a:solidFill>
                <a:latin typeface="Arial" panose="020B0604020202020204" pitchFamily="34" charset="0"/>
              </a:rPr>
              <a:t>VAMOS VER NA AULA 3</a:t>
            </a:r>
          </a:p>
          <a:p>
            <a:pPr algn="ctr"/>
            <a:r>
              <a:rPr lang="pt-BR" sz="2000" b="1" dirty="0">
                <a:solidFill>
                  <a:schemeClr val="tx1"/>
                </a:solidFill>
                <a:latin typeface="Arial" panose="020B0604020202020204" pitchFamily="34" charset="0"/>
              </a:rPr>
              <a:t>CARGA FORMAL (CF) </a:t>
            </a:r>
          </a:p>
          <a:p>
            <a:pPr algn="ctr"/>
            <a:endParaRPr lang="pt-BR" sz="2000" b="1" dirty="0">
              <a:solidFill>
                <a:schemeClr val="tx1"/>
              </a:solidFill>
              <a:latin typeface="Arial" panose="020B0604020202020204" pitchFamily="34" charset="0"/>
            </a:endParaRPr>
          </a:p>
          <a:p>
            <a:pPr algn="ctr"/>
            <a:endParaRPr lang="pt-BR" sz="2000" b="1" dirty="0">
              <a:solidFill>
                <a:schemeClr val="tx1"/>
              </a:solidFill>
              <a:latin typeface="Arial" panose="020B0604020202020204" pitchFamily="34" charset="0"/>
            </a:endParaRPr>
          </a:p>
          <a:p>
            <a:pPr algn="ctr"/>
            <a:endParaRPr lang="pt-BR" sz="2000" dirty="0">
              <a:solidFill>
                <a:schemeClr val="tx1"/>
              </a:solidFill>
              <a:latin typeface="Arial" panose="020B0604020202020204" pitchFamily="34" charset="0"/>
            </a:endParaRPr>
          </a:p>
          <a:p>
            <a:pPr algn="ctr"/>
            <a:r>
              <a:rPr lang="pt-BR" dirty="0">
                <a:solidFill>
                  <a:schemeClr val="tx1"/>
                </a:solidFill>
                <a:latin typeface="Arial" panose="020B0604020202020204" pitchFamily="34" charset="0"/>
              </a:rPr>
              <a:t>•</a:t>
            </a:r>
            <a:r>
              <a:rPr lang="pt-BR" b="1" dirty="0">
                <a:solidFill>
                  <a:srgbClr val="0000CC"/>
                </a:solidFill>
                <a:latin typeface="Arial" panose="020B0604020202020204" pitchFamily="34" charset="0"/>
              </a:rPr>
              <a:t>•A estrutura de Lewis com menor energia (mais estável) é aquela com as menores cargas formais nos átomos. </a:t>
            </a:r>
          </a:p>
        </p:txBody>
      </p:sp>
    </p:spTree>
    <p:extLst>
      <p:ext uri="{BB962C8B-B14F-4D97-AF65-F5344CB8AC3E}">
        <p14:creationId xmlns:p14="http://schemas.microsoft.com/office/powerpoint/2010/main" val="13387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404813"/>
            <a:ext cx="8702675" cy="600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515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ídia Online 3" title="What Are Covalent Bonds | Properties of Matter | Chemistry | FuseSchool">
            <a:hlinkClick r:id="" action="ppaction://media"/>
            <a:extLst>
              <a:ext uri="{FF2B5EF4-FFF2-40B4-BE49-F238E27FC236}">
                <a16:creationId xmlns:a16="http://schemas.microsoft.com/office/drawing/2014/main" id="{3EFC7567-50B7-461D-AB47-BD7A6B3B5907}"/>
              </a:ext>
            </a:extLst>
          </p:cNvPr>
          <p:cNvPicPr>
            <a:picLocks noRot="1" noChangeAspect="1"/>
          </p:cNvPicPr>
          <p:nvPr>
            <a:videoFile r:link="rId1"/>
          </p:nvPr>
        </p:nvPicPr>
        <p:blipFill>
          <a:blip r:embed="rId3"/>
          <a:stretch>
            <a:fillRect/>
          </a:stretch>
        </p:blipFill>
        <p:spPr>
          <a:xfrm>
            <a:off x="1709762" y="1007165"/>
            <a:ext cx="9192700" cy="5193876"/>
          </a:xfrm>
          <a:prstGeom prst="rect">
            <a:avLst/>
          </a:prstGeom>
        </p:spPr>
      </p:pic>
    </p:spTree>
    <p:extLst>
      <p:ext uri="{BB962C8B-B14F-4D97-AF65-F5344CB8AC3E}">
        <p14:creationId xmlns:p14="http://schemas.microsoft.com/office/powerpoint/2010/main" val="302061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a 12">
            <a:extLst>
              <a:ext uri="{FF2B5EF4-FFF2-40B4-BE49-F238E27FC236}">
                <a16:creationId xmlns:a16="http://schemas.microsoft.com/office/drawing/2014/main" id="{C91DC095-49BE-4106-8D44-2D30CBAD1766}"/>
              </a:ext>
            </a:extLst>
          </p:cNvPr>
          <p:cNvGraphicFramePr/>
          <p:nvPr/>
        </p:nvGraphicFramePr>
        <p:xfrm>
          <a:off x="1325218" y="571868"/>
          <a:ext cx="8918712" cy="5714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7881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285461" y="379137"/>
            <a:ext cx="10515599" cy="4722950"/>
          </a:xfrm>
          <a:prstGeom prst="rect">
            <a:avLst/>
          </a:prstGeom>
          <a:noFill/>
          <a:ln w="9525">
            <a:noFill/>
            <a:miter lim="800000"/>
            <a:headEnd/>
            <a:tailEnd/>
          </a:ln>
        </p:spPr>
        <p:txBody>
          <a:bodyPr/>
          <a:lstStyle/>
          <a:p>
            <a:pPr algn="ctr">
              <a:defRPr/>
            </a:pPr>
            <a:r>
              <a:rPr lang="en-US" sz="3600" b="1" dirty="0" err="1">
                <a:ln w="18000">
                  <a:solidFill>
                    <a:schemeClr val="tx1"/>
                  </a:solidFill>
                  <a:prstDash val="solid"/>
                  <a:miter lim="800000"/>
                </a:ln>
                <a:solidFill>
                  <a:srgbClr val="0000CC"/>
                </a:solidFill>
                <a:effectLst>
                  <a:outerShdw blurRad="25500" dist="23000" dir="7020000" algn="tl">
                    <a:srgbClr val="000000">
                      <a:alpha val="50000"/>
                    </a:srgbClr>
                  </a:outerShdw>
                </a:effectLst>
                <a:latin typeface="Comic Sans MS" pitchFamily="66" charset="0"/>
              </a:rPr>
              <a:t>Estruturas</a:t>
            </a:r>
            <a:r>
              <a:rPr lang="en-US" sz="3600" b="1" dirty="0">
                <a:ln w="18000">
                  <a:solidFill>
                    <a:schemeClr val="tx1"/>
                  </a:solidFill>
                  <a:prstDash val="solid"/>
                  <a:miter lim="800000"/>
                </a:ln>
                <a:solidFill>
                  <a:srgbClr val="0000CC"/>
                </a:solidFill>
                <a:effectLst>
                  <a:outerShdw blurRad="25500" dist="23000" dir="7020000" algn="tl">
                    <a:srgbClr val="000000">
                      <a:alpha val="50000"/>
                    </a:srgbClr>
                  </a:outerShdw>
                </a:effectLst>
                <a:latin typeface="Comic Sans MS" pitchFamily="66" charset="0"/>
              </a:rPr>
              <a:t> de Lewis (TEORIA )</a:t>
            </a:r>
          </a:p>
          <a:p>
            <a:pPr algn="ctr">
              <a:defRPr/>
            </a:pPr>
            <a:endParaRPr lang="en-US" sz="2800" b="1" dirty="0">
              <a:solidFill>
                <a:srgbClr val="7030A0"/>
              </a:solidFill>
              <a:latin typeface="Comic Sans MS" pitchFamily="66" charset="0"/>
            </a:endParaRPr>
          </a:p>
          <a:p>
            <a:pPr algn="ctr">
              <a:defRPr/>
            </a:pPr>
            <a:r>
              <a:rPr lang="en-US" sz="2400" b="1" dirty="0">
                <a:solidFill>
                  <a:srgbClr val="0000CC"/>
                </a:solidFill>
                <a:latin typeface="Calibri" panose="020F0502020204030204" pitchFamily="34" charset="0"/>
              </a:rPr>
              <a:t>UMA LIGAÇÃO </a:t>
            </a:r>
            <a:r>
              <a:rPr lang="en-US" sz="2400" b="1" dirty="0">
                <a:solidFill>
                  <a:srgbClr val="0000CC"/>
                </a:solidFill>
                <a:highlight>
                  <a:srgbClr val="FFFF00"/>
                </a:highlight>
                <a:latin typeface="Calibri" panose="020F0502020204030204" pitchFamily="34" charset="0"/>
              </a:rPr>
              <a:t>COVALENTE</a:t>
            </a:r>
            <a:r>
              <a:rPr lang="en-US" sz="2400" b="1" dirty="0">
                <a:solidFill>
                  <a:srgbClr val="0000CC"/>
                </a:solidFill>
                <a:latin typeface="Calibri" panose="020F0502020204030204" pitchFamily="34" charset="0"/>
              </a:rPr>
              <a:t> CONSISTE EM UM PAR DE ELÉTRONS </a:t>
            </a:r>
            <a:r>
              <a:rPr lang="en-US" sz="2400" b="1" dirty="0">
                <a:solidFill>
                  <a:srgbClr val="0000CC"/>
                </a:solidFill>
                <a:highlight>
                  <a:srgbClr val="FFFF00"/>
                </a:highlight>
                <a:latin typeface="Calibri" panose="020F0502020204030204" pitchFamily="34" charset="0"/>
              </a:rPr>
              <a:t>COMPARTILHADOS</a:t>
            </a:r>
          </a:p>
          <a:p>
            <a:pPr algn="just">
              <a:buFontTx/>
              <a:buChar char="•"/>
              <a:defRPr/>
            </a:pPr>
            <a:r>
              <a:rPr lang="en-US" sz="2400" dirty="0">
                <a:latin typeface="Comic Sans MS" pitchFamily="66" charset="0"/>
              </a:rPr>
              <a:t>As </a:t>
            </a:r>
            <a:r>
              <a:rPr lang="en-US" sz="2400" dirty="0" err="1">
                <a:latin typeface="Comic Sans MS" pitchFamily="66" charset="0"/>
              </a:rPr>
              <a:t>ligações</a:t>
            </a:r>
            <a:r>
              <a:rPr lang="en-US" sz="2400" dirty="0">
                <a:latin typeface="Comic Sans MS" pitchFamily="66" charset="0"/>
              </a:rPr>
              <a:t> </a:t>
            </a:r>
            <a:r>
              <a:rPr lang="en-US" sz="2400" dirty="0" err="1">
                <a:latin typeface="Comic Sans MS" pitchFamily="66" charset="0"/>
              </a:rPr>
              <a:t>covalentes</a:t>
            </a:r>
            <a:r>
              <a:rPr lang="en-US" sz="2400" dirty="0">
                <a:latin typeface="Comic Sans MS" pitchFamily="66" charset="0"/>
              </a:rPr>
              <a:t> </a:t>
            </a:r>
            <a:r>
              <a:rPr lang="en-US" sz="2400" dirty="0" err="1">
                <a:latin typeface="Comic Sans MS" pitchFamily="66" charset="0"/>
              </a:rPr>
              <a:t>podem</a:t>
            </a:r>
            <a:r>
              <a:rPr lang="en-US" sz="2400" dirty="0">
                <a:latin typeface="Comic Sans MS" pitchFamily="66" charset="0"/>
              </a:rPr>
              <a:t> ser </a:t>
            </a:r>
            <a:r>
              <a:rPr lang="en-US" sz="2400" dirty="0" err="1">
                <a:latin typeface="Comic Sans MS" pitchFamily="66" charset="0"/>
              </a:rPr>
              <a:t>representadas</a:t>
            </a:r>
            <a:r>
              <a:rPr lang="en-US" sz="2400" dirty="0">
                <a:latin typeface="Comic Sans MS" pitchFamily="66" charset="0"/>
              </a:rPr>
              <a:t> </a:t>
            </a:r>
            <a:r>
              <a:rPr lang="en-US" sz="2400" dirty="0" err="1">
                <a:latin typeface="Comic Sans MS" pitchFamily="66" charset="0"/>
              </a:rPr>
              <a:t>pelos</a:t>
            </a:r>
            <a:r>
              <a:rPr lang="en-US" sz="2400" dirty="0">
                <a:latin typeface="Comic Sans MS" pitchFamily="66" charset="0"/>
              </a:rPr>
              <a:t> </a:t>
            </a:r>
            <a:r>
              <a:rPr lang="en-US" sz="2400" dirty="0" err="1">
                <a:latin typeface="Comic Sans MS" pitchFamily="66" charset="0"/>
              </a:rPr>
              <a:t>símbolos</a:t>
            </a:r>
            <a:r>
              <a:rPr lang="en-US" sz="2400" dirty="0">
                <a:latin typeface="Comic Sans MS" pitchFamily="66" charset="0"/>
              </a:rPr>
              <a:t> de Lewis dos </a:t>
            </a:r>
            <a:r>
              <a:rPr lang="en-US" sz="2400" dirty="0" err="1">
                <a:latin typeface="Comic Sans MS" pitchFamily="66" charset="0"/>
              </a:rPr>
              <a:t>elementos</a:t>
            </a:r>
            <a:r>
              <a:rPr lang="en-US" sz="2400" dirty="0">
                <a:latin typeface="Comic Sans MS" pitchFamily="66" charset="0"/>
              </a:rPr>
              <a:t>:</a:t>
            </a:r>
          </a:p>
          <a:p>
            <a:pPr algn="just">
              <a:defRPr/>
            </a:pPr>
            <a:endParaRPr lang="en-US" sz="2400" dirty="0">
              <a:latin typeface="Comic Sans MS" pitchFamily="66" charset="0"/>
            </a:endParaRPr>
          </a:p>
          <a:p>
            <a:pPr algn="just">
              <a:defRPr/>
            </a:pPr>
            <a:endParaRPr lang="en-US" sz="2400" dirty="0">
              <a:latin typeface="Comic Sans MS" pitchFamily="66" charset="0"/>
            </a:endParaRPr>
          </a:p>
          <a:p>
            <a:pPr algn="just">
              <a:defRPr/>
            </a:pPr>
            <a:endParaRPr lang="en-US" sz="2400" dirty="0">
              <a:latin typeface="Comic Sans MS" pitchFamily="66" charset="0"/>
            </a:endParaRPr>
          </a:p>
          <a:p>
            <a:pPr algn="just">
              <a:defRPr/>
            </a:pPr>
            <a:endParaRPr lang="en-US" sz="2400" dirty="0">
              <a:latin typeface="Comic Sans MS" pitchFamily="66" charset="0"/>
            </a:endParaRPr>
          </a:p>
          <a:p>
            <a:pPr algn="just">
              <a:buFontTx/>
              <a:buChar char="•"/>
              <a:defRPr/>
            </a:pPr>
            <a:r>
              <a:rPr lang="en-US" sz="2400" dirty="0">
                <a:latin typeface="Comic Sans MS" pitchFamily="66" charset="0"/>
              </a:rPr>
              <a:t> </a:t>
            </a:r>
            <a:r>
              <a:rPr lang="en-US" sz="2400" dirty="0" err="1">
                <a:latin typeface="Comic Sans MS" pitchFamily="66" charset="0"/>
              </a:rPr>
              <a:t>Nas</a:t>
            </a:r>
            <a:r>
              <a:rPr lang="en-US" sz="2400" dirty="0">
                <a:latin typeface="Comic Sans MS" pitchFamily="66" charset="0"/>
              </a:rPr>
              <a:t> </a:t>
            </a:r>
            <a:r>
              <a:rPr lang="en-US" sz="2400" dirty="0" err="1">
                <a:latin typeface="Comic Sans MS" pitchFamily="66" charset="0"/>
              </a:rPr>
              <a:t>estruturas</a:t>
            </a:r>
            <a:r>
              <a:rPr lang="en-US" sz="2400" dirty="0">
                <a:latin typeface="Comic Sans MS" pitchFamily="66" charset="0"/>
              </a:rPr>
              <a:t> de Lewis, </a:t>
            </a:r>
            <a:r>
              <a:rPr lang="en-US" sz="2400" dirty="0" err="1">
                <a:latin typeface="Comic Sans MS" pitchFamily="66" charset="0"/>
              </a:rPr>
              <a:t>cada</a:t>
            </a:r>
            <a:r>
              <a:rPr lang="en-US" sz="2400" dirty="0">
                <a:latin typeface="Comic Sans MS" pitchFamily="66" charset="0"/>
              </a:rPr>
              <a:t> </a:t>
            </a:r>
            <a:r>
              <a:rPr lang="en-US" sz="2400" dirty="0">
                <a:highlight>
                  <a:srgbClr val="FFFF00"/>
                </a:highlight>
                <a:latin typeface="Comic Sans MS" pitchFamily="66" charset="0"/>
              </a:rPr>
              <a:t>par de </a:t>
            </a:r>
            <a:r>
              <a:rPr lang="en-US" sz="2400" dirty="0" err="1">
                <a:highlight>
                  <a:srgbClr val="FFFF00"/>
                </a:highlight>
                <a:latin typeface="Comic Sans MS" pitchFamily="66" charset="0"/>
              </a:rPr>
              <a:t>elétrons</a:t>
            </a:r>
            <a:r>
              <a:rPr lang="en-US" sz="2400" dirty="0">
                <a:highlight>
                  <a:srgbClr val="FFFF00"/>
                </a:highlight>
                <a:latin typeface="Comic Sans MS" pitchFamily="66" charset="0"/>
              </a:rPr>
              <a:t> </a:t>
            </a:r>
            <a:r>
              <a:rPr lang="en-US" sz="2400" dirty="0" err="1">
                <a:latin typeface="Comic Sans MS" pitchFamily="66" charset="0"/>
              </a:rPr>
              <a:t>em</a:t>
            </a:r>
            <a:r>
              <a:rPr lang="en-US" sz="2400" dirty="0">
                <a:latin typeface="Comic Sans MS" pitchFamily="66" charset="0"/>
              </a:rPr>
              <a:t> </a:t>
            </a:r>
            <a:r>
              <a:rPr lang="en-US" sz="2400" dirty="0" err="1">
                <a:latin typeface="Comic Sans MS" pitchFamily="66" charset="0"/>
              </a:rPr>
              <a:t>uma</a:t>
            </a:r>
            <a:r>
              <a:rPr lang="en-US" sz="2400" dirty="0">
                <a:latin typeface="Comic Sans MS" pitchFamily="66" charset="0"/>
              </a:rPr>
              <a:t> </a:t>
            </a:r>
            <a:r>
              <a:rPr lang="en-US" sz="2400" dirty="0" err="1">
                <a:latin typeface="Comic Sans MS" pitchFamily="66" charset="0"/>
              </a:rPr>
              <a:t>ligação</a:t>
            </a:r>
            <a:r>
              <a:rPr lang="en-US" sz="2400" dirty="0">
                <a:latin typeface="Comic Sans MS" pitchFamily="66" charset="0"/>
              </a:rPr>
              <a:t> é </a:t>
            </a:r>
            <a:r>
              <a:rPr lang="en-US" sz="2400" dirty="0" err="1">
                <a:latin typeface="Comic Sans MS" pitchFamily="66" charset="0"/>
              </a:rPr>
              <a:t>representado</a:t>
            </a:r>
            <a:r>
              <a:rPr lang="en-US" sz="2400" dirty="0">
                <a:latin typeface="Comic Sans MS" pitchFamily="66" charset="0"/>
              </a:rPr>
              <a:t> </a:t>
            </a:r>
            <a:r>
              <a:rPr lang="en-US" sz="2400" dirty="0" err="1">
                <a:latin typeface="Comic Sans MS" pitchFamily="66" charset="0"/>
              </a:rPr>
              <a:t>por</a:t>
            </a:r>
            <a:r>
              <a:rPr lang="en-US" sz="2400" dirty="0">
                <a:latin typeface="Comic Sans MS" pitchFamily="66" charset="0"/>
              </a:rPr>
              <a:t> </a:t>
            </a:r>
            <a:r>
              <a:rPr lang="en-US" sz="2400" dirty="0" err="1">
                <a:highlight>
                  <a:srgbClr val="FFFF00"/>
                </a:highlight>
                <a:latin typeface="Comic Sans MS" pitchFamily="66" charset="0"/>
              </a:rPr>
              <a:t>uma</a:t>
            </a:r>
            <a:r>
              <a:rPr lang="en-US" sz="2400" dirty="0">
                <a:highlight>
                  <a:srgbClr val="FFFF00"/>
                </a:highlight>
                <a:latin typeface="Comic Sans MS" pitchFamily="66" charset="0"/>
              </a:rPr>
              <a:t> </a:t>
            </a:r>
            <a:r>
              <a:rPr lang="en-US" sz="2400" dirty="0" err="1">
                <a:highlight>
                  <a:srgbClr val="FFFF00"/>
                </a:highlight>
                <a:latin typeface="Comic Sans MS" pitchFamily="66" charset="0"/>
              </a:rPr>
              <a:t>única</a:t>
            </a:r>
            <a:r>
              <a:rPr lang="en-US" sz="2400" dirty="0">
                <a:highlight>
                  <a:srgbClr val="FFFF00"/>
                </a:highlight>
                <a:latin typeface="Comic Sans MS" pitchFamily="66" charset="0"/>
              </a:rPr>
              <a:t> </a:t>
            </a:r>
            <a:r>
              <a:rPr lang="en-US" sz="2400" dirty="0" err="1">
                <a:highlight>
                  <a:srgbClr val="FFFF00"/>
                </a:highlight>
                <a:latin typeface="Comic Sans MS" pitchFamily="66" charset="0"/>
              </a:rPr>
              <a:t>linha</a:t>
            </a:r>
            <a:r>
              <a:rPr lang="en-US" sz="2400" dirty="0">
                <a:latin typeface="Comic Sans MS" pitchFamily="66" charset="0"/>
              </a:rPr>
              <a:t>:</a:t>
            </a:r>
          </a:p>
          <a:p>
            <a:pPr algn="just">
              <a:buFontTx/>
              <a:buChar char="•"/>
              <a:defRPr/>
            </a:pPr>
            <a:endParaRPr lang="en-US" sz="2400" dirty="0">
              <a:latin typeface="Comic Sans MS" pitchFamily="66" charset="0"/>
            </a:endParaRPr>
          </a:p>
        </p:txBody>
      </p:sp>
      <p:graphicFrame>
        <p:nvGraphicFramePr>
          <p:cNvPr id="35843" name="Object 7"/>
          <p:cNvGraphicFramePr>
            <a:graphicFrameLocks noChangeAspect="1"/>
          </p:cNvGraphicFramePr>
          <p:nvPr>
            <p:extLst>
              <p:ext uri="{D42A27DB-BD31-4B8C-83A1-F6EECF244321}">
                <p14:modId xmlns:p14="http://schemas.microsoft.com/office/powerpoint/2010/main" val="1775619777"/>
              </p:ext>
            </p:extLst>
          </p:nvPr>
        </p:nvGraphicFramePr>
        <p:xfrm>
          <a:off x="2269438" y="2983810"/>
          <a:ext cx="8262726" cy="890380"/>
        </p:xfrm>
        <a:graphic>
          <a:graphicData uri="http://schemas.openxmlformats.org/presentationml/2006/ole">
            <mc:AlternateContent xmlns:mc="http://schemas.openxmlformats.org/markup-compatibility/2006">
              <mc:Choice xmlns:v="urn:schemas-microsoft-com:vml" Requires="v">
                <p:oleObj spid="_x0000_s1082" name="Document" r:id="rId3" imgW="4419600" imgH="476250" progId="ChemWindow.Document">
                  <p:embed/>
                </p:oleObj>
              </mc:Choice>
              <mc:Fallback>
                <p:oleObj name="Document" r:id="rId3" imgW="4419600" imgH="476250" progId="ChemWindow.Document">
                  <p:embed/>
                  <p:pic>
                    <p:nvPicPr>
                      <p:cNvPr id="35843"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438" y="2983810"/>
                        <a:ext cx="8262726" cy="890380"/>
                      </a:xfrm>
                      <a:prstGeom prst="rect">
                        <a:avLst/>
                      </a:prstGeom>
                      <a:noFill/>
                      <a:ln>
                        <a:noFill/>
                      </a:ln>
                      <a:effectLst/>
                    </p:spPr>
                  </p:pic>
                </p:oleObj>
              </mc:Fallback>
            </mc:AlternateContent>
          </a:graphicData>
        </a:graphic>
      </p:graphicFrame>
      <p:graphicFrame>
        <p:nvGraphicFramePr>
          <p:cNvPr id="35844" name="Object 9"/>
          <p:cNvGraphicFramePr>
            <a:graphicFrameLocks noChangeAspect="1"/>
          </p:cNvGraphicFramePr>
          <p:nvPr>
            <p:extLst>
              <p:ext uri="{D42A27DB-BD31-4B8C-83A1-F6EECF244321}">
                <p14:modId xmlns:p14="http://schemas.microsoft.com/office/powerpoint/2010/main" val="2560004078"/>
              </p:ext>
            </p:extLst>
          </p:nvPr>
        </p:nvGraphicFramePr>
        <p:xfrm>
          <a:off x="2681941" y="5207553"/>
          <a:ext cx="8497888" cy="1419225"/>
        </p:xfrm>
        <a:graphic>
          <a:graphicData uri="http://schemas.openxmlformats.org/presentationml/2006/ole">
            <mc:AlternateContent xmlns:mc="http://schemas.openxmlformats.org/markup-compatibility/2006">
              <mc:Choice xmlns:v="urn:schemas-microsoft-com:vml" Requires="v">
                <p:oleObj spid="_x0000_s1083" name="Document" r:id="rId5" imgW="8162925" imgH="1419225" progId="ChemWindow.Document">
                  <p:embed/>
                </p:oleObj>
              </mc:Choice>
              <mc:Fallback>
                <p:oleObj name="Document" r:id="rId5" imgW="8162925" imgH="1419225" progId="ChemWindow.Document">
                  <p:embed/>
                  <p:pic>
                    <p:nvPicPr>
                      <p:cNvPr id="35844"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941" y="5207553"/>
                        <a:ext cx="8497888" cy="14192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069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921D91E-4570-4EB5-B89E-60C58846A555}"/>
              </a:ext>
            </a:extLst>
          </p:cNvPr>
          <p:cNvSpPr/>
          <p:nvPr/>
        </p:nvSpPr>
        <p:spPr>
          <a:xfrm>
            <a:off x="2633922" y="0"/>
            <a:ext cx="7156174" cy="707886"/>
          </a:xfrm>
          <a:prstGeom prst="rect">
            <a:avLst/>
          </a:prstGeom>
        </p:spPr>
        <p:txBody>
          <a:bodyPr wrap="square">
            <a:spAutoFit/>
          </a:bodyPr>
          <a:lstStyle/>
          <a:p>
            <a:pPr algn="ctr"/>
            <a:endParaRPr lang="pt-BR" sz="1200" dirty="0">
              <a:solidFill>
                <a:srgbClr val="0000CC"/>
              </a:solidFill>
              <a:latin typeface="Arial" panose="020B0604020202020204" pitchFamily="34" charset="0"/>
            </a:endParaRPr>
          </a:p>
          <a:p>
            <a:pPr algn="ctr"/>
            <a:r>
              <a:rPr lang="pt-BR" sz="2800" b="1" dirty="0">
                <a:solidFill>
                  <a:srgbClr val="0000CC"/>
                </a:solidFill>
                <a:latin typeface="Arial" panose="020B0604020202020204" pitchFamily="34" charset="0"/>
              </a:rPr>
              <a:t>AS LIGAÇÕES INTRAMOLECULARES: </a:t>
            </a:r>
            <a:endParaRPr lang="pt-BR" dirty="0">
              <a:solidFill>
                <a:srgbClr val="0000CC"/>
              </a:solidFill>
            </a:endParaRPr>
          </a:p>
        </p:txBody>
      </p:sp>
      <p:sp>
        <p:nvSpPr>
          <p:cNvPr id="3" name="Retângulo 2">
            <a:extLst>
              <a:ext uri="{FF2B5EF4-FFF2-40B4-BE49-F238E27FC236}">
                <a16:creationId xmlns:a16="http://schemas.microsoft.com/office/drawing/2014/main" id="{4DA17C7C-317F-40E2-961E-2123A6C25674}"/>
              </a:ext>
            </a:extLst>
          </p:cNvPr>
          <p:cNvSpPr/>
          <p:nvPr/>
        </p:nvSpPr>
        <p:spPr>
          <a:xfrm>
            <a:off x="655982" y="770540"/>
            <a:ext cx="10880035" cy="2677656"/>
          </a:xfrm>
          <a:prstGeom prst="rect">
            <a:avLst/>
          </a:prstGeom>
        </p:spPr>
        <p:txBody>
          <a:bodyPr wrap="square">
            <a:spAutoFit/>
          </a:bodyPr>
          <a:lstStyle/>
          <a:p>
            <a:pPr algn="ctr"/>
            <a:endParaRPr lang="pt-BR" sz="1200" dirty="0">
              <a:solidFill>
                <a:srgbClr val="000000"/>
              </a:solidFill>
              <a:latin typeface="Arial" panose="020B0604020202020204" pitchFamily="34" charset="0"/>
            </a:endParaRPr>
          </a:p>
          <a:p>
            <a:pPr algn="ctr"/>
            <a:endParaRPr lang="pt-BR" sz="1200" dirty="0">
              <a:latin typeface="Arial" panose="020B0604020202020204" pitchFamily="34" charset="0"/>
            </a:endParaRPr>
          </a:p>
          <a:p>
            <a:pPr algn="ctr"/>
            <a:r>
              <a:rPr lang="pt-BR" sz="2400" dirty="0">
                <a:latin typeface="Arial" panose="020B0604020202020204" pitchFamily="34" charset="0"/>
              </a:rPr>
              <a:t>“um átomo isolado apresenta propriedades bem diferentes </a:t>
            </a:r>
          </a:p>
          <a:p>
            <a:pPr algn="ctr"/>
            <a:r>
              <a:rPr lang="pt-BR" sz="2400" dirty="0">
                <a:latin typeface="Arial" panose="020B0604020202020204" pitchFamily="34" charset="0"/>
              </a:rPr>
              <a:t>do que quando se encontra ligado a outro(s) átomo(s)”. </a:t>
            </a:r>
          </a:p>
          <a:p>
            <a:pPr algn="ctr"/>
            <a:endParaRPr lang="pt-BR" sz="2400" dirty="0">
              <a:latin typeface="Arial" panose="020B0604020202020204" pitchFamily="34" charset="0"/>
            </a:endParaRPr>
          </a:p>
          <a:p>
            <a:pPr algn="ctr"/>
            <a:r>
              <a:rPr lang="pt-BR" sz="2400" dirty="0">
                <a:latin typeface="Arial" panose="020B0604020202020204" pitchFamily="34" charset="0"/>
              </a:rPr>
              <a:t>orbitais eletrônicos                orbitais eletrônicos </a:t>
            </a:r>
          </a:p>
          <a:p>
            <a:pPr algn="ctr"/>
            <a:r>
              <a:rPr lang="pt-BR" sz="2400" dirty="0">
                <a:latin typeface="Arial" panose="020B0604020202020204" pitchFamily="34" charset="0"/>
              </a:rPr>
              <a:t>não-ligantes           ≠               ligantes </a:t>
            </a:r>
          </a:p>
          <a:p>
            <a:pPr algn="ctr"/>
            <a:r>
              <a:rPr lang="pt-BR" sz="2400" dirty="0">
                <a:latin typeface="Arial" panose="020B0604020202020204" pitchFamily="34" charset="0"/>
              </a:rPr>
              <a:t>(átomo isolado)                (átomo ligado a outro) </a:t>
            </a:r>
            <a:endParaRPr lang="pt-BR" dirty="0"/>
          </a:p>
        </p:txBody>
      </p:sp>
      <p:pic>
        <p:nvPicPr>
          <p:cNvPr id="4" name="Imagem 3">
            <a:extLst>
              <a:ext uri="{FF2B5EF4-FFF2-40B4-BE49-F238E27FC236}">
                <a16:creationId xmlns:a16="http://schemas.microsoft.com/office/drawing/2014/main" id="{B997C2C4-5F73-4627-8930-733185CD65CC}"/>
              </a:ext>
            </a:extLst>
          </p:cNvPr>
          <p:cNvPicPr>
            <a:picLocks noChangeAspect="1"/>
          </p:cNvPicPr>
          <p:nvPr/>
        </p:nvPicPr>
        <p:blipFill>
          <a:blip r:embed="rId2"/>
          <a:stretch>
            <a:fillRect/>
          </a:stretch>
        </p:blipFill>
        <p:spPr>
          <a:xfrm>
            <a:off x="2677488" y="3460647"/>
            <a:ext cx="6972448" cy="3277139"/>
          </a:xfrm>
          <a:prstGeom prst="rect">
            <a:avLst/>
          </a:prstGeom>
        </p:spPr>
      </p:pic>
      <p:sp>
        <p:nvSpPr>
          <p:cNvPr id="5" name="Retângulo 4">
            <a:extLst>
              <a:ext uri="{FF2B5EF4-FFF2-40B4-BE49-F238E27FC236}">
                <a16:creationId xmlns:a16="http://schemas.microsoft.com/office/drawing/2014/main" id="{E66CD3D1-4955-496C-9611-AA65BA1B9A8A}"/>
              </a:ext>
            </a:extLst>
          </p:cNvPr>
          <p:cNvSpPr/>
          <p:nvPr/>
        </p:nvSpPr>
        <p:spPr>
          <a:xfrm>
            <a:off x="9790096" y="2409024"/>
            <a:ext cx="2027582" cy="9011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PROPRIEDADES</a:t>
            </a:r>
          </a:p>
        </p:txBody>
      </p:sp>
    </p:spTree>
    <p:extLst>
      <p:ext uri="{BB962C8B-B14F-4D97-AF65-F5344CB8AC3E}">
        <p14:creationId xmlns:p14="http://schemas.microsoft.com/office/powerpoint/2010/main" val="415924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6D3F9-DEDA-402B-A01A-D1B47883C087}"/>
              </a:ext>
            </a:extLst>
          </p:cNvPr>
          <p:cNvSpPr>
            <a:spLocks noGrp="1"/>
          </p:cNvSpPr>
          <p:nvPr>
            <p:ph type="title"/>
          </p:nvPr>
        </p:nvSpPr>
        <p:spPr>
          <a:xfrm>
            <a:off x="2613991" y="0"/>
            <a:ext cx="6198704" cy="1325563"/>
          </a:xfrm>
        </p:spPr>
        <p:txBody>
          <a:bodyPr/>
          <a:lstStyle/>
          <a:p>
            <a:pPr algn="ctr"/>
            <a:r>
              <a:rPr lang="pt-BR" b="1" dirty="0">
                <a:solidFill>
                  <a:srgbClr val="FF0000"/>
                </a:solidFill>
              </a:rPr>
              <a:t>Teoria de valência</a:t>
            </a:r>
          </a:p>
        </p:txBody>
      </p:sp>
      <p:pic>
        <p:nvPicPr>
          <p:cNvPr id="3" name="Imagem 2">
            <a:extLst>
              <a:ext uri="{FF2B5EF4-FFF2-40B4-BE49-F238E27FC236}">
                <a16:creationId xmlns:a16="http://schemas.microsoft.com/office/drawing/2014/main" id="{96836B22-9DE9-437F-98CE-3C25383505A7}"/>
              </a:ext>
            </a:extLst>
          </p:cNvPr>
          <p:cNvPicPr>
            <a:picLocks noChangeAspect="1"/>
          </p:cNvPicPr>
          <p:nvPr/>
        </p:nvPicPr>
        <p:blipFill>
          <a:blip r:embed="rId2"/>
          <a:stretch>
            <a:fillRect/>
          </a:stretch>
        </p:blipFill>
        <p:spPr>
          <a:xfrm>
            <a:off x="1904081" y="1364742"/>
            <a:ext cx="8383837" cy="4128516"/>
          </a:xfrm>
          <a:prstGeom prst="rect">
            <a:avLst/>
          </a:prstGeom>
        </p:spPr>
      </p:pic>
    </p:spTree>
    <p:extLst>
      <p:ext uri="{BB962C8B-B14F-4D97-AF65-F5344CB8AC3E}">
        <p14:creationId xmlns:p14="http://schemas.microsoft.com/office/powerpoint/2010/main" val="3943783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5EC1F9F-2744-4F77-ABCD-6E6671BCF39E}"/>
              </a:ext>
            </a:extLst>
          </p:cNvPr>
          <p:cNvPicPr>
            <a:picLocks noChangeAspect="1"/>
          </p:cNvPicPr>
          <p:nvPr/>
        </p:nvPicPr>
        <p:blipFill>
          <a:blip r:embed="rId2"/>
          <a:stretch>
            <a:fillRect/>
          </a:stretch>
        </p:blipFill>
        <p:spPr>
          <a:xfrm>
            <a:off x="1533525" y="1673501"/>
            <a:ext cx="9124950" cy="2609850"/>
          </a:xfrm>
          <a:prstGeom prst="rect">
            <a:avLst/>
          </a:prstGeom>
        </p:spPr>
      </p:pic>
      <p:sp>
        <p:nvSpPr>
          <p:cNvPr id="3" name="CaixaDeTexto 2">
            <a:extLst>
              <a:ext uri="{FF2B5EF4-FFF2-40B4-BE49-F238E27FC236}">
                <a16:creationId xmlns:a16="http://schemas.microsoft.com/office/drawing/2014/main" id="{41B68EA4-B852-412E-8E8A-1381391A12EB}"/>
              </a:ext>
            </a:extLst>
          </p:cNvPr>
          <p:cNvSpPr txBox="1"/>
          <p:nvPr/>
        </p:nvSpPr>
        <p:spPr>
          <a:xfrm>
            <a:off x="2597427" y="661182"/>
            <a:ext cx="6715386" cy="461665"/>
          </a:xfrm>
          <a:prstGeom prst="rect">
            <a:avLst/>
          </a:prstGeom>
          <a:noFill/>
        </p:spPr>
        <p:txBody>
          <a:bodyPr wrap="square" rtlCol="0">
            <a:spAutoFit/>
          </a:bodyPr>
          <a:lstStyle/>
          <a:p>
            <a:r>
              <a:rPr lang="pt-BR" sz="2400" dirty="0">
                <a:solidFill>
                  <a:srgbClr val="0000CC"/>
                </a:solidFill>
              </a:rPr>
              <a:t>Formação de um retículo cristalino - </a:t>
            </a:r>
            <a:r>
              <a:rPr lang="pt-BR" sz="2400" u="sng" dirty="0">
                <a:solidFill>
                  <a:srgbClr val="0000CC"/>
                </a:solidFill>
              </a:rPr>
              <a:t>cristais</a:t>
            </a:r>
          </a:p>
        </p:txBody>
      </p:sp>
      <mc:AlternateContent xmlns:mc="http://schemas.openxmlformats.org/markup-compatibility/2006" xmlns:pslz="http://schemas.microsoft.com/office/powerpoint/2016/slidezoom">
        <mc:Choice Requires="pslz">
          <p:graphicFrame>
            <p:nvGraphicFramePr>
              <p:cNvPr id="5" name="Zoom de Slide 4">
                <a:extLst>
                  <a:ext uri="{FF2B5EF4-FFF2-40B4-BE49-F238E27FC236}">
                    <a16:creationId xmlns:a16="http://schemas.microsoft.com/office/drawing/2014/main" id="{EF5501EE-74A8-4002-9D15-DD6524C317AD}"/>
                  </a:ext>
                </a:extLst>
              </p:cNvPr>
              <p:cNvGraphicFramePr>
                <a:graphicFrameLocks noChangeAspect="1"/>
              </p:cNvGraphicFramePr>
              <p:nvPr>
                <p:extLst>
                  <p:ext uri="{D42A27DB-BD31-4B8C-83A1-F6EECF244321}">
                    <p14:modId xmlns:p14="http://schemas.microsoft.com/office/powerpoint/2010/main" val="160185563"/>
                  </p:ext>
                </p:extLst>
              </p:nvPr>
            </p:nvGraphicFramePr>
            <p:xfrm>
              <a:off x="4770783" y="4625837"/>
              <a:ext cx="3048000" cy="1714500"/>
            </p:xfrm>
            <a:graphic>
              <a:graphicData uri="http://schemas.microsoft.com/office/powerpoint/2016/slidezoom">
                <pslz:sldZm>
                  <pslz:sldZmObj sldId="338" cId="48843767">
                    <pslz:zmPr id="{1ECD6037-100C-4191-B2E4-08F19AA14EFD}"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Zoom de Slide 4">
                <a:hlinkClick r:id="rId4" action="ppaction://hlinksldjump"/>
                <a:extLst>
                  <a:ext uri="{FF2B5EF4-FFF2-40B4-BE49-F238E27FC236}">
                    <a16:creationId xmlns:a16="http://schemas.microsoft.com/office/drawing/2014/main" id="{EF5501EE-74A8-4002-9D15-DD6524C317AD}"/>
                  </a:ext>
                </a:extLst>
              </p:cNvPr>
              <p:cNvPicPr>
                <a:picLocks noGrp="1" noRot="1" noChangeAspect="1" noMove="1" noResize="1" noEditPoints="1" noAdjustHandles="1" noChangeArrowheads="1" noChangeShapeType="1"/>
              </p:cNvPicPr>
              <p:nvPr/>
            </p:nvPicPr>
            <p:blipFill>
              <a:blip r:embed="rId5"/>
              <a:stretch>
                <a:fillRect/>
              </a:stretch>
            </p:blipFill>
            <p:spPr>
              <a:xfrm>
                <a:off x="4770783" y="462583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867672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7B79EB-9EF2-4C01-A83B-BB8A0215E444}"/>
              </a:ext>
            </a:extLst>
          </p:cNvPr>
          <p:cNvSpPr>
            <a:spLocks noGrp="1"/>
          </p:cNvSpPr>
          <p:nvPr>
            <p:ph type="title"/>
          </p:nvPr>
        </p:nvSpPr>
        <p:spPr>
          <a:xfrm>
            <a:off x="838200" y="365125"/>
            <a:ext cx="10683240" cy="1325563"/>
          </a:xfrm>
        </p:spPr>
        <p:txBody>
          <a:bodyPr>
            <a:normAutofit fontScale="90000"/>
          </a:bodyPr>
          <a:lstStyle/>
          <a:p>
            <a:br>
              <a:rPr lang="pt-BR" sz="2400" dirty="0">
                <a:solidFill>
                  <a:srgbClr val="000000"/>
                </a:solidFill>
                <a:latin typeface="Arial" panose="020B0604020202020204" pitchFamily="34" charset="0"/>
              </a:rPr>
            </a:br>
            <a:br>
              <a:rPr lang="pt-BR" sz="2400" dirty="0">
                <a:latin typeface="Arial" panose="020B0604020202020204" pitchFamily="34" charset="0"/>
              </a:rPr>
            </a:br>
            <a:r>
              <a:rPr lang="pt-BR" dirty="0">
                <a:latin typeface="Arial" panose="020B0604020202020204" pitchFamily="34" charset="0"/>
              </a:rPr>
              <a:t>“</a:t>
            </a:r>
            <a:r>
              <a:rPr lang="pt-BR" dirty="0">
                <a:solidFill>
                  <a:srgbClr val="FF0000"/>
                </a:solidFill>
                <a:latin typeface="Arial" panose="020B0604020202020204" pitchFamily="34" charset="0"/>
              </a:rPr>
              <a:t>um sistema sempre caminha, naturalmente, para um estado de menor energia e maior estabilidade</a:t>
            </a:r>
            <a:r>
              <a:rPr lang="pt-BR" dirty="0">
                <a:latin typeface="Arial" panose="020B0604020202020204" pitchFamily="34" charset="0"/>
              </a:rPr>
              <a:t>”.</a:t>
            </a:r>
            <a:endParaRPr lang="pt-BR" dirty="0"/>
          </a:p>
        </p:txBody>
      </p:sp>
      <p:pic>
        <p:nvPicPr>
          <p:cNvPr id="3" name="Imagem 2">
            <a:extLst>
              <a:ext uri="{FF2B5EF4-FFF2-40B4-BE49-F238E27FC236}">
                <a16:creationId xmlns:a16="http://schemas.microsoft.com/office/drawing/2014/main" id="{5E2C84E5-8526-454F-8D27-77C8E2C0CF01}"/>
              </a:ext>
            </a:extLst>
          </p:cNvPr>
          <p:cNvPicPr>
            <a:picLocks noChangeAspect="1"/>
          </p:cNvPicPr>
          <p:nvPr/>
        </p:nvPicPr>
        <p:blipFill>
          <a:blip r:embed="rId2"/>
          <a:stretch>
            <a:fillRect/>
          </a:stretch>
        </p:blipFill>
        <p:spPr>
          <a:xfrm>
            <a:off x="3418449" y="2371588"/>
            <a:ext cx="5514536" cy="4238559"/>
          </a:xfrm>
          <a:prstGeom prst="rect">
            <a:avLst/>
          </a:prstGeom>
        </p:spPr>
      </p:pic>
    </p:spTree>
    <p:extLst>
      <p:ext uri="{BB962C8B-B14F-4D97-AF65-F5344CB8AC3E}">
        <p14:creationId xmlns:p14="http://schemas.microsoft.com/office/powerpoint/2010/main" val="3805445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4F8F79A-FA99-4EC1-BB72-6EB991B20970}"/>
              </a:ext>
            </a:extLst>
          </p:cNvPr>
          <p:cNvPicPr>
            <a:picLocks noChangeAspect="1"/>
          </p:cNvPicPr>
          <p:nvPr/>
        </p:nvPicPr>
        <p:blipFill>
          <a:blip r:embed="rId2"/>
          <a:stretch>
            <a:fillRect/>
          </a:stretch>
        </p:blipFill>
        <p:spPr>
          <a:xfrm>
            <a:off x="3221502" y="365126"/>
            <a:ext cx="6231987" cy="1897612"/>
          </a:xfrm>
          <a:prstGeom prst="rect">
            <a:avLst/>
          </a:prstGeom>
        </p:spPr>
      </p:pic>
      <p:pic>
        <p:nvPicPr>
          <p:cNvPr id="4" name="Imagem 3">
            <a:extLst>
              <a:ext uri="{FF2B5EF4-FFF2-40B4-BE49-F238E27FC236}">
                <a16:creationId xmlns:a16="http://schemas.microsoft.com/office/drawing/2014/main" id="{FAA3427B-7C2C-4CA0-ACE0-D9F5DFB8B34C}"/>
              </a:ext>
            </a:extLst>
          </p:cNvPr>
          <p:cNvPicPr>
            <a:picLocks noChangeAspect="1"/>
          </p:cNvPicPr>
          <p:nvPr/>
        </p:nvPicPr>
        <p:blipFill>
          <a:blip r:embed="rId3"/>
          <a:stretch>
            <a:fillRect/>
          </a:stretch>
        </p:blipFill>
        <p:spPr>
          <a:xfrm>
            <a:off x="1144827" y="2771462"/>
            <a:ext cx="4533464" cy="3899860"/>
          </a:xfrm>
          <a:prstGeom prst="rect">
            <a:avLst/>
          </a:prstGeom>
        </p:spPr>
      </p:pic>
      <p:pic>
        <p:nvPicPr>
          <p:cNvPr id="5" name="Imagem 4">
            <a:extLst>
              <a:ext uri="{FF2B5EF4-FFF2-40B4-BE49-F238E27FC236}">
                <a16:creationId xmlns:a16="http://schemas.microsoft.com/office/drawing/2014/main" id="{7E25DCA4-4808-4A43-844A-A34911C6441B}"/>
              </a:ext>
            </a:extLst>
          </p:cNvPr>
          <p:cNvPicPr>
            <a:picLocks noChangeAspect="1"/>
          </p:cNvPicPr>
          <p:nvPr/>
        </p:nvPicPr>
        <p:blipFill>
          <a:blip r:embed="rId4"/>
          <a:stretch>
            <a:fillRect/>
          </a:stretch>
        </p:blipFill>
        <p:spPr>
          <a:xfrm>
            <a:off x="8105386" y="2393470"/>
            <a:ext cx="3099479" cy="3899860"/>
          </a:xfrm>
          <a:prstGeom prst="rect">
            <a:avLst/>
          </a:prstGeom>
        </p:spPr>
      </p:pic>
    </p:spTree>
    <p:extLst>
      <p:ext uri="{BB962C8B-B14F-4D97-AF65-F5344CB8AC3E}">
        <p14:creationId xmlns:p14="http://schemas.microsoft.com/office/powerpoint/2010/main" val="1276801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F19988D-8461-4273-B2EC-0DEB1D60B874}"/>
              </a:ext>
            </a:extLst>
          </p:cNvPr>
          <p:cNvPicPr>
            <a:picLocks noChangeAspect="1"/>
          </p:cNvPicPr>
          <p:nvPr/>
        </p:nvPicPr>
        <p:blipFill>
          <a:blip r:embed="rId2"/>
          <a:stretch>
            <a:fillRect/>
          </a:stretch>
        </p:blipFill>
        <p:spPr>
          <a:xfrm>
            <a:off x="1698526" y="410945"/>
            <a:ext cx="8485459" cy="1168688"/>
          </a:xfrm>
          <a:prstGeom prst="rect">
            <a:avLst/>
          </a:prstGeom>
        </p:spPr>
      </p:pic>
      <p:pic>
        <p:nvPicPr>
          <p:cNvPr id="4" name="Imagem 3">
            <a:extLst>
              <a:ext uri="{FF2B5EF4-FFF2-40B4-BE49-F238E27FC236}">
                <a16:creationId xmlns:a16="http://schemas.microsoft.com/office/drawing/2014/main" id="{4D6B4157-F410-493B-9CD7-83ABFFB6E137}"/>
              </a:ext>
            </a:extLst>
          </p:cNvPr>
          <p:cNvPicPr>
            <a:picLocks noChangeAspect="1"/>
          </p:cNvPicPr>
          <p:nvPr/>
        </p:nvPicPr>
        <p:blipFill>
          <a:blip r:embed="rId3"/>
          <a:stretch>
            <a:fillRect/>
          </a:stretch>
        </p:blipFill>
        <p:spPr>
          <a:xfrm>
            <a:off x="5941255" y="1579633"/>
            <a:ext cx="5650589" cy="3600386"/>
          </a:xfrm>
          <a:prstGeom prst="rect">
            <a:avLst/>
          </a:prstGeom>
        </p:spPr>
      </p:pic>
      <p:pic>
        <p:nvPicPr>
          <p:cNvPr id="8" name="Imagem 7" descr="Código QR&#10;&#10;Descrição gerada automaticamente">
            <a:extLst>
              <a:ext uri="{FF2B5EF4-FFF2-40B4-BE49-F238E27FC236}">
                <a16:creationId xmlns:a16="http://schemas.microsoft.com/office/drawing/2014/main" id="{F7A0BE5E-FAAB-4ECC-BFC1-A1910615A1C2}"/>
              </a:ext>
            </a:extLst>
          </p:cNvPr>
          <p:cNvPicPr>
            <a:picLocks noChangeAspect="1"/>
          </p:cNvPicPr>
          <p:nvPr/>
        </p:nvPicPr>
        <p:blipFill>
          <a:blip r:embed="rId4"/>
          <a:stretch>
            <a:fillRect/>
          </a:stretch>
        </p:blipFill>
        <p:spPr>
          <a:xfrm>
            <a:off x="2391508" y="2216480"/>
            <a:ext cx="2420353" cy="2420353"/>
          </a:xfrm>
          <a:prstGeom prst="rect">
            <a:avLst/>
          </a:prstGeom>
        </p:spPr>
      </p:pic>
      <p:pic>
        <p:nvPicPr>
          <p:cNvPr id="10" name="Gráfico 9" descr="Câmera">
            <a:extLst>
              <a:ext uri="{FF2B5EF4-FFF2-40B4-BE49-F238E27FC236}">
                <a16:creationId xmlns:a16="http://schemas.microsoft.com/office/drawing/2014/main" id="{37AA7365-39A0-4FF7-BCA5-CC4D974366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6712" y="4411737"/>
            <a:ext cx="1099626" cy="1099626"/>
          </a:xfrm>
          <a:prstGeom prst="rect">
            <a:avLst/>
          </a:prstGeom>
          <a:effectLst>
            <a:glow rad="228600">
              <a:schemeClr val="accent1">
                <a:satMod val="175000"/>
                <a:alpha val="40000"/>
              </a:schemeClr>
            </a:glow>
          </a:effectLst>
        </p:spPr>
      </p:pic>
      <p:sp>
        <p:nvSpPr>
          <p:cNvPr id="11" name="CaixaDeTexto 10">
            <a:extLst>
              <a:ext uri="{FF2B5EF4-FFF2-40B4-BE49-F238E27FC236}">
                <a16:creationId xmlns:a16="http://schemas.microsoft.com/office/drawing/2014/main" id="{7F07CD5D-E702-4FD8-A5CC-383833EBC5B2}"/>
              </a:ext>
            </a:extLst>
          </p:cNvPr>
          <p:cNvSpPr txBox="1"/>
          <p:nvPr/>
        </p:nvSpPr>
        <p:spPr>
          <a:xfrm>
            <a:off x="213666" y="5511363"/>
            <a:ext cx="7349860" cy="1200329"/>
          </a:xfrm>
          <a:prstGeom prst="rect">
            <a:avLst/>
          </a:prstGeom>
          <a:solidFill>
            <a:schemeClr val="bg1"/>
          </a:solidFill>
          <a:ln w="28575">
            <a:solidFill>
              <a:srgbClr val="FF0000"/>
            </a:solidFill>
            <a:prstDash val="sysDot"/>
          </a:ln>
        </p:spPr>
        <p:txBody>
          <a:bodyPr wrap="square" rtlCol="0">
            <a:spAutoFit/>
          </a:bodyPr>
          <a:lstStyle/>
          <a:p>
            <a:pPr algn="ctr"/>
            <a:r>
              <a:rPr lang="pt-BR" b="1" dirty="0"/>
              <a:t>APONTE A CAMARA DO SEU CELULAR PARA ESTE QR CODE E VEJA ANIMAÇÃO</a:t>
            </a:r>
          </a:p>
          <a:p>
            <a:pPr algn="ctr"/>
            <a:r>
              <a:rPr lang="pt-BR" b="1" dirty="0"/>
              <a:t>OU </a:t>
            </a:r>
            <a:r>
              <a:rPr lang="pt-BR" b="1" dirty="0">
                <a:hlinkClick r:id="rId7" action="ppaction://hlinkfile"/>
              </a:rPr>
              <a:t>CLIQUE AQUI</a:t>
            </a:r>
            <a:endParaRPr lang="pt-BR" b="1" dirty="0"/>
          </a:p>
          <a:p>
            <a:pPr algn="ctr"/>
            <a:r>
              <a:rPr lang="pt-BR" b="1" dirty="0">
                <a:hlinkClick r:id="rId8"/>
              </a:rPr>
              <a:t>https://www.youtube.com/watch?v=meDuWb4XLhM</a:t>
            </a:r>
            <a:endParaRPr lang="pt-BR" b="1" dirty="0"/>
          </a:p>
        </p:txBody>
      </p:sp>
      <p:sp>
        <p:nvSpPr>
          <p:cNvPr id="13" name="Seta: Dobrada 12">
            <a:extLst>
              <a:ext uri="{FF2B5EF4-FFF2-40B4-BE49-F238E27FC236}">
                <a16:creationId xmlns:a16="http://schemas.microsoft.com/office/drawing/2014/main" id="{089188A3-FDA1-40D4-B816-62F074514A0C}"/>
              </a:ext>
            </a:extLst>
          </p:cNvPr>
          <p:cNvSpPr/>
          <p:nvPr/>
        </p:nvSpPr>
        <p:spPr>
          <a:xfrm>
            <a:off x="1223889" y="3429000"/>
            <a:ext cx="914400" cy="763172"/>
          </a:xfrm>
          <a:prstGeom prst="ben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 name="Fluxograma: Conector 1">
            <a:extLst>
              <a:ext uri="{FF2B5EF4-FFF2-40B4-BE49-F238E27FC236}">
                <a16:creationId xmlns:a16="http://schemas.microsoft.com/office/drawing/2014/main" id="{B7899A65-5175-48B0-BEBE-A4E92D7E06C5}"/>
              </a:ext>
            </a:extLst>
          </p:cNvPr>
          <p:cNvSpPr/>
          <p:nvPr/>
        </p:nvSpPr>
        <p:spPr>
          <a:xfrm>
            <a:off x="5565609" y="3357285"/>
            <a:ext cx="1789043" cy="1669774"/>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6951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3"/>
                                        </p:tgtEl>
                                        <p:attrNameLst>
                                          <p:attrName>style.color</p:attrName>
                                        </p:attrNameLst>
                                      </p:cBhvr>
                                      <p:to>
                                        <a:schemeClr val="bg1"/>
                                      </p:to>
                                    </p:animClr>
                                    <p:animClr clrSpc="rgb" dir="cw">
                                      <p:cBhvr>
                                        <p:cTn id="7" dur="250" autoRev="1" fill="remove"/>
                                        <p:tgtEl>
                                          <p:spTgt spid="13"/>
                                        </p:tgtEl>
                                        <p:attrNameLst>
                                          <p:attrName>fillcolor</p:attrName>
                                        </p:attrNameLst>
                                      </p:cBhvr>
                                      <p:to>
                                        <a:schemeClr val="bg1"/>
                                      </p:to>
                                    </p:animClr>
                                    <p:set>
                                      <p:cBhvr>
                                        <p:cTn id="8" dur="250" autoRev="1" fill="remove"/>
                                        <p:tgtEl>
                                          <p:spTgt spid="13"/>
                                        </p:tgtEl>
                                        <p:attrNameLst>
                                          <p:attrName>fill.type</p:attrName>
                                        </p:attrNameLst>
                                      </p:cBhvr>
                                      <p:to>
                                        <p:strVal val="solid"/>
                                      </p:to>
                                    </p:set>
                                    <p:set>
                                      <p:cBhvr>
                                        <p:cTn id="9" dur="25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696277" y="265043"/>
            <a:ext cx="10151165" cy="6334539"/>
          </a:xfrm>
          <a:prstGeom prst="rect">
            <a:avLst/>
          </a:prstGeom>
          <a:noFill/>
          <a:ln w="9525">
            <a:noFill/>
            <a:miter lim="800000"/>
            <a:headEnd/>
            <a:tailEnd/>
          </a:ln>
        </p:spPr>
        <p:txBody>
          <a:bodyPr/>
          <a:lstStyle/>
          <a:p>
            <a:pPr marL="342900" indent="-342900" algn="ctr">
              <a:spcAft>
                <a:spcPts val="1200"/>
              </a:spcAft>
              <a:defRPr/>
            </a:pPr>
            <a:r>
              <a:rPr lang="en-US" sz="4000" b="1" dirty="0" err="1">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latin typeface="Comic Sans MS" pitchFamily="66" charset="0"/>
              </a:rPr>
              <a:t>Ligações</a:t>
            </a:r>
            <a:r>
              <a:rPr lang="en-US" sz="4000" b="1" dirty="0">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latin typeface="Comic Sans MS" pitchFamily="66" charset="0"/>
              </a:rPr>
              <a:t> </a:t>
            </a:r>
            <a:r>
              <a:rPr lang="en-US" sz="4000" b="1" dirty="0" err="1">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latin typeface="Comic Sans MS" pitchFamily="66" charset="0"/>
              </a:rPr>
              <a:t>múltiplas</a:t>
            </a:r>
            <a:endParaRPr lang="en-US" sz="4000" b="1" dirty="0">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latin typeface="Comic Sans MS" pitchFamily="66" charset="0"/>
            </a:endParaRPr>
          </a:p>
          <a:p>
            <a:pPr algn="just">
              <a:spcAft>
                <a:spcPts val="1200"/>
              </a:spcAft>
              <a:buFontTx/>
              <a:buChar char="•"/>
              <a:defRPr/>
            </a:pPr>
            <a:r>
              <a:rPr lang="en-US" sz="2200" dirty="0">
                <a:solidFill>
                  <a:srgbClr val="294E16"/>
                </a:solidFill>
                <a:latin typeface="Comic Sans MS" pitchFamily="66" charset="0"/>
              </a:rPr>
              <a:t>  </a:t>
            </a:r>
            <a:r>
              <a:rPr lang="en-US" sz="2200" dirty="0">
                <a:latin typeface="Comic Sans MS" pitchFamily="66" charset="0"/>
              </a:rPr>
              <a:t>É </a:t>
            </a:r>
            <a:r>
              <a:rPr lang="en-US" sz="2200" dirty="0" err="1">
                <a:latin typeface="Comic Sans MS" pitchFamily="66" charset="0"/>
              </a:rPr>
              <a:t>possível</a:t>
            </a:r>
            <a:r>
              <a:rPr lang="en-US" sz="2200" dirty="0">
                <a:latin typeface="Comic Sans MS" pitchFamily="66" charset="0"/>
              </a:rPr>
              <a:t> </a:t>
            </a:r>
            <a:r>
              <a:rPr lang="en-US" sz="2200" dirty="0" err="1">
                <a:latin typeface="Comic Sans MS" pitchFamily="66" charset="0"/>
              </a:rPr>
              <a:t>que</a:t>
            </a:r>
            <a:r>
              <a:rPr lang="en-US" sz="2200" dirty="0">
                <a:latin typeface="Comic Sans MS" pitchFamily="66" charset="0"/>
              </a:rPr>
              <a:t> </a:t>
            </a:r>
            <a:r>
              <a:rPr lang="en-US" sz="2200" dirty="0" err="1">
                <a:latin typeface="Comic Sans MS" pitchFamily="66" charset="0"/>
              </a:rPr>
              <a:t>mais</a:t>
            </a:r>
            <a:r>
              <a:rPr lang="en-US" sz="2200" dirty="0">
                <a:latin typeface="Comic Sans MS" pitchFamily="66" charset="0"/>
              </a:rPr>
              <a:t> de um par de </a:t>
            </a:r>
            <a:r>
              <a:rPr lang="en-US" sz="2200" dirty="0" err="1">
                <a:latin typeface="Comic Sans MS" pitchFamily="66" charset="0"/>
              </a:rPr>
              <a:t>elétrons</a:t>
            </a:r>
            <a:r>
              <a:rPr lang="en-US" sz="2200" dirty="0">
                <a:latin typeface="Comic Sans MS" pitchFamily="66" charset="0"/>
              </a:rPr>
              <a:t> </a:t>
            </a:r>
            <a:r>
              <a:rPr lang="en-US" sz="2200" dirty="0" err="1">
                <a:latin typeface="Comic Sans MS" pitchFamily="66" charset="0"/>
              </a:rPr>
              <a:t>seja</a:t>
            </a:r>
            <a:r>
              <a:rPr lang="en-US" sz="2200" dirty="0">
                <a:latin typeface="Comic Sans MS" pitchFamily="66" charset="0"/>
              </a:rPr>
              <a:t> </a:t>
            </a:r>
            <a:r>
              <a:rPr lang="en-US" sz="2200" dirty="0" err="1">
                <a:latin typeface="Comic Sans MS" pitchFamily="66" charset="0"/>
              </a:rPr>
              <a:t>compartilhado</a:t>
            </a:r>
            <a:r>
              <a:rPr lang="en-US" sz="2200" dirty="0">
                <a:latin typeface="Comic Sans MS" pitchFamily="66" charset="0"/>
              </a:rPr>
              <a:t> entre </a:t>
            </a:r>
            <a:r>
              <a:rPr lang="en-US" sz="2200" dirty="0" err="1">
                <a:latin typeface="Comic Sans MS" pitchFamily="66" charset="0"/>
              </a:rPr>
              <a:t>dois</a:t>
            </a:r>
            <a:r>
              <a:rPr lang="en-US" sz="2200" dirty="0">
                <a:latin typeface="Comic Sans MS" pitchFamily="66" charset="0"/>
              </a:rPr>
              <a:t> </a:t>
            </a:r>
            <a:r>
              <a:rPr lang="en-US" sz="2200" dirty="0" err="1">
                <a:latin typeface="Comic Sans MS" pitchFamily="66" charset="0"/>
              </a:rPr>
              <a:t>átomos</a:t>
            </a:r>
            <a:r>
              <a:rPr lang="en-US" sz="2200" dirty="0">
                <a:latin typeface="Comic Sans MS" pitchFamily="66" charset="0"/>
              </a:rPr>
              <a:t> (</a:t>
            </a:r>
            <a:r>
              <a:rPr lang="en-US" sz="2200" dirty="0" err="1">
                <a:latin typeface="Comic Sans MS" pitchFamily="66" charset="0"/>
              </a:rPr>
              <a:t>ligações</a:t>
            </a:r>
            <a:r>
              <a:rPr lang="en-US" sz="2200" dirty="0">
                <a:latin typeface="Comic Sans MS" pitchFamily="66" charset="0"/>
              </a:rPr>
              <a:t> </a:t>
            </a:r>
            <a:r>
              <a:rPr lang="en-US" sz="2200" dirty="0" err="1">
                <a:latin typeface="Comic Sans MS" pitchFamily="66" charset="0"/>
              </a:rPr>
              <a:t>múltiplas</a:t>
            </a:r>
            <a:r>
              <a:rPr lang="en-US" sz="2200" dirty="0">
                <a:latin typeface="Comic Sans MS" pitchFamily="66" charset="0"/>
              </a:rPr>
              <a:t>):</a:t>
            </a:r>
          </a:p>
          <a:p>
            <a:pPr marL="742950" lvl="1" indent="-285750" algn="just">
              <a:spcAft>
                <a:spcPts val="1200"/>
              </a:spcAft>
              <a:buFontTx/>
              <a:buChar char="•"/>
              <a:defRPr/>
            </a:pPr>
            <a:r>
              <a:rPr lang="en-US" sz="2200" dirty="0">
                <a:latin typeface="Comic Sans MS" pitchFamily="66" charset="0"/>
              </a:rPr>
              <a:t>Um par de </a:t>
            </a:r>
            <a:r>
              <a:rPr lang="en-US" sz="2200" dirty="0" err="1">
                <a:latin typeface="Comic Sans MS" pitchFamily="66" charset="0"/>
              </a:rPr>
              <a:t>elétrons</a:t>
            </a:r>
            <a:r>
              <a:rPr lang="en-US" sz="2200" dirty="0">
                <a:latin typeface="Comic Sans MS" pitchFamily="66" charset="0"/>
              </a:rPr>
              <a:t> </a:t>
            </a:r>
            <a:r>
              <a:rPr lang="en-US" sz="2200" dirty="0" err="1">
                <a:latin typeface="Comic Sans MS" pitchFamily="66" charset="0"/>
              </a:rPr>
              <a:t>compartilhado</a:t>
            </a:r>
            <a:r>
              <a:rPr lang="en-US" sz="2200" dirty="0">
                <a:latin typeface="Comic Sans MS" pitchFamily="66" charset="0"/>
              </a:rPr>
              <a:t> </a:t>
            </a:r>
            <a:r>
              <a:rPr lang="en-US" sz="2200" dirty="0">
                <a:solidFill>
                  <a:srgbClr val="294E16"/>
                </a:solidFill>
                <a:latin typeface="Comic Sans MS" pitchFamily="66" charset="0"/>
              </a:rPr>
              <a:t>= </a:t>
            </a:r>
            <a:r>
              <a:rPr lang="en-US" sz="2200" dirty="0" err="1">
                <a:solidFill>
                  <a:srgbClr val="FF0000"/>
                </a:solidFill>
                <a:latin typeface="Comic Sans MS" pitchFamily="66" charset="0"/>
              </a:rPr>
              <a:t>ligação</a:t>
            </a:r>
            <a:r>
              <a:rPr lang="en-US" sz="2200" dirty="0">
                <a:solidFill>
                  <a:srgbClr val="FF0000"/>
                </a:solidFill>
                <a:latin typeface="Comic Sans MS" pitchFamily="66" charset="0"/>
              </a:rPr>
              <a:t> simples </a:t>
            </a:r>
            <a:r>
              <a:rPr lang="en-US" sz="2200" dirty="0">
                <a:solidFill>
                  <a:srgbClr val="294E16"/>
                </a:solidFill>
                <a:latin typeface="Comic Sans MS" pitchFamily="66" charset="0"/>
              </a:rPr>
              <a:t>(H</a:t>
            </a:r>
            <a:r>
              <a:rPr lang="en-US" sz="2200" baseline="-25000" dirty="0">
                <a:solidFill>
                  <a:srgbClr val="294E16"/>
                </a:solidFill>
                <a:latin typeface="Comic Sans MS" pitchFamily="66" charset="0"/>
              </a:rPr>
              <a:t>2</a:t>
            </a:r>
            <a:r>
              <a:rPr lang="en-US" sz="2200" dirty="0">
                <a:solidFill>
                  <a:srgbClr val="294E16"/>
                </a:solidFill>
                <a:latin typeface="Comic Sans MS" pitchFamily="66" charset="0"/>
              </a:rPr>
              <a:t>);</a:t>
            </a:r>
          </a:p>
          <a:p>
            <a:pPr marL="742950" lvl="1" indent="-285750" algn="just">
              <a:spcAft>
                <a:spcPts val="1200"/>
              </a:spcAft>
              <a:buFontTx/>
              <a:buChar char="•"/>
              <a:defRPr/>
            </a:pPr>
            <a:r>
              <a:rPr lang="en-US" sz="2200" dirty="0" err="1">
                <a:latin typeface="Comic Sans MS" pitchFamily="66" charset="0"/>
              </a:rPr>
              <a:t>Dois</a:t>
            </a:r>
            <a:r>
              <a:rPr lang="en-US" sz="2200" dirty="0">
                <a:latin typeface="Comic Sans MS" pitchFamily="66" charset="0"/>
              </a:rPr>
              <a:t> pares de </a:t>
            </a:r>
            <a:r>
              <a:rPr lang="en-US" sz="2200" dirty="0" err="1">
                <a:latin typeface="Comic Sans MS" pitchFamily="66" charset="0"/>
              </a:rPr>
              <a:t>elétrons</a:t>
            </a:r>
            <a:r>
              <a:rPr lang="en-US" sz="2200" dirty="0">
                <a:latin typeface="Comic Sans MS" pitchFamily="66" charset="0"/>
              </a:rPr>
              <a:t> </a:t>
            </a:r>
            <a:r>
              <a:rPr lang="en-US" sz="2200" dirty="0" err="1">
                <a:latin typeface="Comic Sans MS" pitchFamily="66" charset="0"/>
              </a:rPr>
              <a:t>compartilhados</a:t>
            </a:r>
            <a:r>
              <a:rPr lang="en-US" sz="2200" dirty="0">
                <a:latin typeface="Comic Sans MS" pitchFamily="66" charset="0"/>
              </a:rPr>
              <a:t> </a:t>
            </a:r>
            <a:r>
              <a:rPr lang="en-US" sz="2200" dirty="0">
                <a:solidFill>
                  <a:srgbClr val="294E16"/>
                </a:solidFill>
                <a:latin typeface="Comic Sans MS" pitchFamily="66" charset="0"/>
              </a:rPr>
              <a:t>= </a:t>
            </a:r>
            <a:r>
              <a:rPr lang="en-US" sz="2200" dirty="0" err="1">
                <a:solidFill>
                  <a:srgbClr val="FF0000"/>
                </a:solidFill>
                <a:latin typeface="Comic Sans MS" pitchFamily="66" charset="0"/>
              </a:rPr>
              <a:t>ligação</a:t>
            </a:r>
            <a:r>
              <a:rPr lang="en-US" sz="2200" dirty="0">
                <a:solidFill>
                  <a:srgbClr val="FF0000"/>
                </a:solidFill>
                <a:latin typeface="Comic Sans MS" pitchFamily="66" charset="0"/>
              </a:rPr>
              <a:t> </a:t>
            </a:r>
            <a:r>
              <a:rPr lang="en-US" sz="2200" dirty="0" err="1">
                <a:solidFill>
                  <a:srgbClr val="FF0000"/>
                </a:solidFill>
                <a:latin typeface="Comic Sans MS" pitchFamily="66" charset="0"/>
              </a:rPr>
              <a:t>dupla</a:t>
            </a:r>
            <a:r>
              <a:rPr lang="en-US" sz="2200" dirty="0">
                <a:solidFill>
                  <a:srgbClr val="FF0000"/>
                </a:solidFill>
                <a:latin typeface="Comic Sans MS" pitchFamily="66" charset="0"/>
              </a:rPr>
              <a:t> </a:t>
            </a:r>
            <a:r>
              <a:rPr lang="en-US" sz="2200" dirty="0">
                <a:solidFill>
                  <a:srgbClr val="294E16"/>
                </a:solidFill>
                <a:latin typeface="Comic Sans MS" pitchFamily="66" charset="0"/>
              </a:rPr>
              <a:t>(O</a:t>
            </a:r>
            <a:r>
              <a:rPr lang="en-US" sz="2200" baseline="-25000" dirty="0">
                <a:solidFill>
                  <a:srgbClr val="294E16"/>
                </a:solidFill>
                <a:latin typeface="Comic Sans MS" pitchFamily="66" charset="0"/>
              </a:rPr>
              <a:t>2</a:t>
            </a:r>
            <a:r>
              <a:rPr lang="en-US" sz="2200" dirty="0">
                <a:solidFill>
                  <a:srgbClr val="294E16"/>
                </a:solidFill>
                <a:latin typeface="Comic Sans MS" pitchFamily="66" charset="0"/>
              </a:rPr>
              <a:t>);</a:t>
            </a:r>
          </a:p>
          <a:p>
            <a:pPr marL="742950" lvl="1" indent="-285750" algn="just">
              <a:spcAft>
                <a:spcPts val="1200"/>
              </a:spcAft>
              <a:buFontTx/>
              <a:buChar char="•"/>
              <a:defRPr/>
            </a:pPr>
            <a:r>
              <a:rPr lang="en-US" sz="2200" dirty="0" err="1">
                <a:latin typeface="Comic Sans MS" pitchFamily="66" charset="0"/>
              </a:rPr>
              <a:t>Três</a:t>
            </a:r>
            <a:r>
              <a:rPr lang="en-US" sz="2200" dirty="0">
                <a:latin typeface="Comic Sans MS" pitchFamily="66" charset="0"/>
              </a:rPr>
              <a:t> pares de </a:t>
            </a:r>
            <a:r>
              <a:rPr lang="en-US" sz="2200" dirty="0" err="1">
                <a:latin typeface="Comic Sans MS" pitchFamily="66" charset="0"/>
              </a:rPr>
              <a:t>elétrons</a:t>
            </a:r>
            <a:r>
              <a:rPr lang="en-US" sz="2200" dirty="0">
                <a:latin typeface="Comic Sans MS" pitchFamily="66" charset="0"/>
              </a:rPr>
              <a:t> </a:t>
            </a:r>
            <a:r>
              <a:rPr lang="en-US" sz="2200" dirty="0" err="1">
                <a:latin typeface="Comic Sans MS" pitchFamily="66" charset="0"/>
              </a:rPr>
              <a:t>compartilhados</a:t>
            </a:r>
            <a:r>
              <a:rPr lang="en-US" sz="2200" dirty="0">
                <a:latin typeface="Comic Sans MS" pitchFamily="66" charset="0"/>
              </a:rPr>
              <a:t> </a:t>
            </a:r>
            <a:r>
              <a:rPr lang="en-US" sz="2200" dirty="0">
                <a:solidFill>
                  <a:srgbClr val="294E16"/>
                </a:solidFill>
                <a:latin typeface="Comic Sans MS" pitchFamily="66" charset="0"/>
              </a:rPr>
              <a:t>= </a:t>
            </a:r>
            <a:r>
              <a:rPr lang="en-US" sz="2200" dirty="0" err="1">
                <a:solidFill>
                  <a:srgbClr val="FF0000"/>
                </a:solidFill>
                <a:latin typeface="Comic Sans MS" pitchFamily="66" charset="0"/>
              </a:rPr>
              <a:t>ligação</a:t>
            </a:r>
            <a:r>
              <a:rPr lang="en-US" sz="2200" dirty="0">
                <a:solidFill>
                  <a:srgbClr val="FF0000"/>
                </a:solidFill>
                <a:latin typeface="Comic Sans MS" pitchFamily="66" charset="0"/>
              </a:rPr>
              <a:t> </a:t>
            </a:r>
            <a:r>
              <a:rPr lang="en-US" sz="2200" dirty="0" err="1">
                <a:solidFill>
                  <a:srgbClr val="FF0000"/>
                </a:solidFill>
                <a:latin typeface="Comic Sans MS" pitchFamily="66" charset="0"/>
              </a:rPr>
              <a:t>tripla</a:t>
            </a:r>
            <a:r>
              <a:rPr lang="en-US" sz="2200" dirty="0">
                <a:solidFill>
                  <a:srgbClr val="FF0000"/>
                </a:solidFill>
                <a:latin typeface="Comic Sans MS" pitchFamily="66" charset="0"/>
              </a:rPr>
              <a:t> </a:t>
            </a:r>
            <a:r>
              <a:rPr lang="en-US" sz="2200" dirty="0">
                <a:solidFill>
                  <a:srgbClr val="294E16"/>
                </a:solidFill>
                <a:latin typeface="Comic Sans MS" pitchFamily="66" charset="0"/>
              </a:rPr>
              <a:t>(N</a:t>
            </a:r>
            <a:r>
              <a:rPr lang="en-US" sz="2200" baseline="-25000" dirty="0">
                <a:solidFill>
                  <a:srgbClr val="294E16"/>
                </a:solidFill>
                <a:latin typeface="Comic Sans MS" pitchFamily="66" charset="0"/>
              </a:rPr>
              <a:t>2</a:t>
            </a:r>
            <a:r>
              <a:rPr lang="en-US" sz="2200" dirty="0">
                <a:solidFill>
                  <a:srgbClr val="294E16"/>
                </a:solidFill>
                <a:latin typeface="Comic Sans MS" pitchFamily="66" charset="0"/>
              </a:rPr>
              <a:t>).</a:t>
            </a:r>
          </a:p>
          <a:p>
            <a:pPr marL="742950" lvl="1" indent="-285750" algn="just">
              <a:spcAft>
                <a:spcPts val="1200"/>
              </a:spcAft>
              <a:buFontTx/>
              <a:buChar char="•"/>
              <a:defRPr/>
            </a:pPr>
            <a:endParaRPr lang="en-US" sz="2200" dirty="0">
              <a:solidFill>
                <a:srgbClr val="294E16"/>
              </a:solidFill>
              <a:latin typeface="Comic Sans MS" pitchFamily="66" charset="0"/>
            </a:endParaRPr>
          </a:p>
          <a:p>
            <a:pPr marL="742950" lvl="1" indent="-285750" algn="just">
              <a:spcAft>
                <a:spcPts val="1200"/>
              </a:spcAft>
              <a:buFontTx/>
              <a:buChar char="•"/>
              <a:defRPr/>
            </a:pPr>
            <a:endParaRPr lang="en-US" sz="2200" dirty="0">
              <a:solidFill>
                <a:srgbClr val="294E16"/>
              </a:solidFill>
              <a:latin typeface="Comic Sans MS" pitchFamily="66" charset="0"/>
            </a:endParaRPr>
          </a:p>
          <a:p>
            <a:pPr marL="742950" lvl="1" indent="-285750" algn="just">
              <a:spcAft>
                <a:spcPts val="1200"/>
              </a:spcAft>
              <a:defRPr/>
            </a:pPr>
            <a:endParaRPr lang="en-US" sz="2200" dirty="0">
              <a:solidFill>
                <a:srgbClr val="294E16"/>
              </a:solidFill>
              <a:latin typeface="Comic Sans MS" pitchFamily="66" charset="0"/>
            </a:endParaRPr>
          </a:p>
          <a:p>
            <a:pPr marL="342900" indent="-342900" algn="ctr">
              <a:spcAft>
                <a:spcPts val="1200"/>
              </a:spcAft>
              <a:buFontTx/>
              <a:buChar char="•"/>
              <a:defRPr/>
            </a:pPr>
            <a:r>
              <a:rPr lang="en-US" sz="2200" dirty="0" err="1">
                <a:highlight>
                  <a:srgbClr val="FFFF00"/>
                </a:highlight>
                <a:latin typeface="Comic Sans MS" pitchFamily="66" charset="0"/>
              </a:rPr>
              <a:t>Em</a:t>
            </a:r>
            <a:r>
              <a:rPr lang="en-US" sz="2200" dirty="0">
                <a:highlight>
                  <a:srgbClr val="FFFF00"/>
                </a:highlight>
                <a:latin typeface="Comic Sans MS" pitchFamily="66" charset="0"/>
              </a:rPr>
              <a:t> </a:t>
            </a:r>
            <a:r>
              <a:rPr lang="en-US" sz="2200" dirty="0" err="1">
                <a:highlight>
                  <a:srgbClr val="FFFF00"/>
                </a:highlight>
                <a:latin typeface="Comic Sans MS" pitchFamily="66" charset="0"/>
              </a:rPr>
              <a:t>geral</a:t>
            </a:r>
            <a:r>
              <a:rPr lang="en-US" sz="2200" dirty="0">
                <a:highlight>
                  <a:srgbClr val="FFFF00"/>
                </a:highlight>
                <a:latin typeface="Comic Sans MS" pitchFamily="66" charset="0"/>
              </a:rPr>
              <a:t>, a </a:t>
            </a:r>
            <a:r>
              <a:rPr lang="en-US" sz="2200" dirty="0" err="1">
                <a:highlight>
                  <a:srgbClr val="FFFF00"/>
                </a:highlight>
                <a:latin typeface="Comic Sans MS" pitchFamily="66" charset="0"/>
              </a:rPr>
              <a:t>distância</a:t>
            </a:r>
            <a:r>
              <a:rPr lang="en-US" sz="2200" dirty="0">
                <a:highlight>
                  <a:srgbClr val="FFFF00"/>
                </a:highlight>
                <a:latin typeface="Comic Sans MS" pitchFamily="66" charset="0"/>
              </a:rPr>
              <a:t> entre </a:t>
            </a:r>
            <a:r>
              <a:rPr lang="en-US" sz="2200" dirty="0" err="1">
                <a:highlight>
                  <a:srgbClr val="FFFF00"/>
                </a:highlight>
                <a:latin typeface="Comic Sans MS" pitchFamily="66" charset="0"/>
              </a:rPr>
              <a:t>os</a:t>
            </a:r>
            <a:r>
              <a:rPr lang="en-US" sz="2200" dirty="0">
                <a:highlight>
                  <a:srgbClr val="FFFF00"/>
                </a:highlight>
                <a:latin typeface="Comic Sans MS" pitchFamily="66" charset="0"/>
              </a:rPr>
              <a:t> </a:t>
            </a:r>
            <a:r>
              <a:rPr lang="en-US" sz="2200" dirty="0" err="1">
                <a:highlight>
                  <a:srgbClr val="FFFF00"/>
                </a:highlight>
                <a:latin typeface="Comic Sans MS" pitchFamily="66" charset="0"/>
              </a:rPr>
              <a:t>átomos</a:t>
            </a:r>
            <a:r>
              <a:rPr lang="en-US" sz="2200" dirty="0">
                <a:highlight>
                  <a:srgbClr val="FFFF00"/>
                </a:highlight>
                <a:latin typeface="Comic Sans MS" pitchFamily="66" charset="0"/>
              </a:rPr>
              <a:t> </a:t>
            </a:r>
            <a:r>
              <a:rPr lang="en-US" sz="2200" dirty="0" err="1">
                <a:highlight>
                  <a:srgbClr val="FFFF00"/>
                </a:highlight>
                <a:latin typeface="Comic Sans MS" pitchFamily="66" charset="0"/>
              </a:rPr>
              <a:t>ligados</a:t>
            </a:r>
            <a:r>
              <a:rPr lang="en-US" sz="2200" dirty="0">
                <a:highlight>
                  <a:srgbClr val="FFFF00"/>
                </a:highlight>
                <a:latin typeface="Comic Sans MS" pitchFamily="66" charset="0"/>
              </a:rPr>
              <a:t> </a:t>
            </a:r>
            <a:r>
              <a:rPr lang="en-US" sz="2200" dirty="0" err="1">
                <a:highlight>
                  <a:srgbClr val="FFFF00"/>
                </a:highlight>
                <a:latin typeface="Comic Sans MS" pitchFamily="66" charset="0"/>
              </a:rPr>
              <a:t>diminui</a:t>
            </a:r>
            <a:r>
              <a:rPr lang="en-US" sz="2200" dirty="0">
                <a:highlight>
                  <a:srgbClr val="FFFF00"/>
                </a:highlight>
                <a:latin typeface="Comic Sans MS" pitchFamily="66" charset="0"/>
              </a:rPr>
              <a:t> à </a:t>
            </a:r>
            <a:r>
              <a:rPr lang="en-US" sz="2200" dirty="0" err="1">
                <a:highlight>
                  <a:srgbClr val="FFFF00"/>
                </a:highlight>
                <a:latin typeface="Comic Sans MS" pitchFamily="66" charset="0"/>
              </a:rPr>
              <a:t>medida</a:t>
            </a:r>
            <a:r>
              <a:rPr lang="en-US" sz="2200" dirty="0">
                <a:highlight>
                  <a:srgbClr val="FFFF00"/>
                </a:highlight>
                <a:latin typeface="Comic Sans MS" pitchFamily="66" charset="0"/>
              </a:rPr>
              <a:t> </a:t>
            </a:r>
            <a:r>
              <a:rPr lang="en-US" sz="2200" dirty="0" err="1">
                <a:highlight>
                  <a:srgbClr val="FFFF00"/>
                </a:highlight>
                <a:latin typeface="Comic Sans MS" pitchFamily="66" charset="0"/>
              </a:rPr>
              <a:t>que</a:t>
            </a:r>
            <a:r>
              <a:rPr lang="en-US" sz="2200" dirty="0">
                <a:highlight>
                  <a:srgbClr val="FFFF00"/>
                </a:highlight>
                <a:latin typeface="Comic Sans MS" pitchFamily="66" charset="0"/>
              </a:rPr>
              <a:t> o </a:t>
            </a:r>
            <a:r>
              <a:rPr lang="en-US" sz="2200" dirty="0" err="1">
                <a:highlight>
                  <a:srgbClr val="FFFF00"/>
                </a:highlight>
                <a:latin typeface="Comic Sans MS" pitchFamily="66" charset="0"/>
              </a:rPr>
              <a:t>número</a:t>
            </a:r>
            <a:r>
              <a:rPr lang="en-US" sz="2200" dirty="0">
                <a:highlight>
                  <a:srgbClr val="FFFF00"/>
                </a:highlight>
                <a:latin typeface="Comic Sans MS" pitchFamily="66" charset="0"/>
              </a:rPr>
              <a:t> de pares de </a:t>
            </a:r>
            <a:r>
              <a:rPr lang="en-US" sz="2200" dirty="0" err="1">
                <a:highlight>
                  <a:srgbClr val="FFFF00"/>
                </a:highlight>
                <a:latin typeface="Comic Sans MS" pitchFamily="66" charset="0"/>
              </a:rPr>
              <a:t>elétrons</a:t>
            </a:r>
            <a:r>
              <a:rPr lang="en-US" sz="2200" dirty="0">
                <a:highlight>
                  <a:srgbClr val="FFFF00"/>
                </a:highlight>
                <a:latin typeface="Comic Sans MS" pitchFamily="66" charset="0"/>
              </a:rPr>
              <a:t> </a:t>
            </a:r>
            <a:r>
              <a:rPr lang="en-US" sz="2200" dirty="0" err="1">
                <a:highlight>
                  <a:srgbClr val="FFFF00"/>
                </a:highlight>
                <a:latin typeface="Comic Sans MS" pitchFamily="66" charset="0"/>
              </a:rPr>
              <a:t>compartilhados</a:t>
            </a:r>
            <a:r>
              <a:rPr lang="en-US" sz="2200" dirty="0">
                <a:highlight>
                  <a:srgbClr val="FFFF00"/>
                </a:highlight>
                <a:latin typeface="Comic Sans MS" pitchFamily="66" charset="0"/>
              </a:rPr>
              <a:t> </a:t>
            </a:r>
            <a:r>
              <a:rPr lang="en-US" sz="2200" dirty="0" err="1">
                <a:highlight>
                  <a:srgbClr val="FFFF00"/>
                </a:highlight>
                <a:latin typeface="Comic Sans MS" pitchFamily="66" charset="0"/>
              </a:rPr>
              <a:t>aumenta</a:t>
            </a:r>
            <a:r>
              <a:rPr lang="en-US" sz="2200" dirty="0">
                <a:highlight>
                  <a:srgbClr val="FFFF00"/>
                </a:highlight>
                <a:latin typeface="Comic Sans MS" pitchFamily="66" charset="0"/>
              </a:rPr>
              <a:t>.</a:t>
            </a:r>
          </a:p>
        </p:txBody>
      </p:sp>
      <p:graphicFrame>
        <p:nvGraphicFramePr>
          <p:cNvPr id="36867" name="Object 6"/>
          <p:cNvGraphicFramePr>
            <a:graphicFrameLocks noChangeAspect="1"/>
          </p:cNvGraphicFramePr>
          <p:nvPr>
            <p:extLst>
              <p:ext uri="{D42A27DB-BD31-4B8C-83A1-F6EECF244321}">
                <p14:modId xmlns:p14="http://schemas.microsoft.com/office/powerpoint/2010/main" val="2644191099"/>
              </p:ext>
            </p:extLst>
          </p:nvPr>
        </p:nvGraphicFramePr>
        <p:xfrm>
          <a:off x="3074988" y="3720962"/>
          <a:ext cx="6261100" cy="763588"/>
        </p:xfrm>
        <a:graphic>
          <a:graphicData uri="http://schemas.openxmlformats.org/presentationml/2006/ole">
            <mc:AlternateContent xmlns:mc="http://schemas.openxmlformats.org/markup-compatibility/2006">
              <mc:Choice xmlns:v="urn:schemas-microsoft-com:vml" Requires="v">
                <p:oleObj spid="_x0000_s2076" name="Document" r:id="rId3" imgW="3905250" imgH="476250" progId="ChemWindow.Document">
                  <p:embed/>
                </p:oleObj>
              </mc:Choice>
              <mc:Fallback>
                <p:oleObj name="Document" r:id="rId3" imgW="3905250" imgH="476250" progId="ChemWindow.Document">
                  <p:embed/>
                  <p:pic>
                    <p:nvPicPr>
                      <p:cNvPr id="3686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988" y="3720962"/>
                        <a:ext cx="62611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23729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005781-B2EA-49E9-8576-68915D72FBBB}"/>
              </a:ext>
            </a:extLst>
          </p:cNvPr>
          <p:cNvSpPr>
            <a:spLocks noGrp="1"/>
          </p:cNvSpPr>
          <p:nvPr>
            <p:ph type="title"/>
          </p:nvPr>
        </p:nvSpPr>
        <p:spPr>
          <a:xfrm>
            <a:off x="838200" y="168173"/>
            <a:ext cx="10515600" cy="685736"/>
          </a:xfrm>
        </p:spPr>
        <p:txBody>
          <a:bodyPr>
            <a:normAutofit/>
          </a:bodyPr>
          <a:lstStyle/>
          <a:p>
            <a:pPr algn="ctr"/>
            <a:r>
              <a:rPr lang="pt-BR" sz="2000" b="1" dirty="0">
                <a:solidFill>
                  <a:srgbClr val="FF0000"/>
                </a:solidFill>
              </a:rPr>
              <a:t>TEORIA DOS ORBITAIS MOLECULARES</a:t>
            </a:r>
          </a:p>
        </p:txBody>
      </p:sp>
      <p:pic>
        <p:nvPicPr>
          <p:cNvPr id="4" name="Imagem 3">
            <a:extLst>
              <a:ext uri="{FF2B5EF4-FFF2-40B4-BE49-F238E27FC236}">
                <a16:creationId xmlns:a16="http://schemas.microsoft.com/office/drawing/2014/main" id="{230F80F4-A483-46AE-BD4B-A823F4674E04}"/>
              </a:ext>
            </a:extLst>
          </p:cNvPr>
          <p:cNvPicPr>
            <a:picLocks noChangeAspect="1"/>
          </p:cNvPicPr>
          <p:nvPr/>
        </p:nvPicPr>
        <p:blipFill>
          <a:blip r:embed="rId2"/>
          <a:stretch>
            <a:fillRect/>
          </a:stretch>
        </p:blipFill>
        <p:spPr>
          <a:xfrm>
            <a:off x="7280189" y="3734971"/>
            <a:ext cx="3826413" cy="2616591"/>
          </a:xfrm>
          <a:prstGeom prst="rect">
            <a:avLst/>
          </a:prstGeom>
        </p:spPr>
      </p:pic>
      <p:pic>
        <p:nvPicPr>
          <p:cNvPr id="5" name="Imagem 4">
            <a:extLst>
              <a:ext uri="{FF2B5EF4-FFF2-40B4-BE49-F238E27FC236}">
                <a16:creationId xmlns:a16="http://schemas.microsoft.com/office/drawing/2014/main" id="{95007AC1-5844-4C9F-A6F4-63277DCB2077}"/>
              </a:ext>
            </a:extLst>
          </p:cNvPr>
          <p:cNvPicPr>
            <a:picLocks noChangeAspect="1"/>
          </p:cNvPicPr>
          <p:nvPr/>
        </p:nvPicPr>
        <p:blipFill rotWithShape="1">
          <a:blip r:embed="rId3"/>
          <a:srcRect l="5948" t="3488" r="5743" b="22667"/>
          <a:stretch/>
        </p:blipFill>
        <p:spPr>
          <a:xfrm>
            <a:off x="508623" y="853909"/>
            <a:ext cx="5793702" cy="3633681"/>
          </a:xfrm>
          <a:prstGeom prst="rect">
            <a:avLst/>
          </a:prstGeom>
        </p:spPr>
      </p:pic>
      <p:sp>
        <p:nvSpPr>
          <p:cNvPr id="6" name="Retângulo 5">
            <a:extLst>
              <a:ext uri="{FF2B5EF4-FFF2-40B4-BE49-F238E27FC236}">
                <a16:creationId xmlns:a16="http://schemas.microsoft.com/office/drawing/2014/main" id="{683F7A42-1316-401A-AC2E-9CB7400308AC}"/>
              </a:ext>
            </a:extLst>
          </p:cNvPr>
          <p:cNvSpPr/>
          <p:nvPr/>
        </p:nvSpPr>
        <p:spPr>
          <a:xfrm>
            <a:off x="7646504" y="993913"/>
            <a:ext cx="3826413" cy="2129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INDICA REGIOES DO ESPAÇO NAS QUAIS A PROBABILIDADE DE ENCONTRAR ELÉTRONS É MÁXIMA</a:t>
            </a:r>
          </a:p>
          <a:p>
            <a:pPr algn="ctr"/>
            <a:r>
              <a:rPr lang="pt-BR" b="1" dirty="0"/>
              <a:t> </a:t>
            </a:r>
          </a:p>
          <a:p>
            <a:pPr algn="ctr"/>
            <a:r>
              <a:rPr lang="pt-BR" sz="1400" b="1" dirty="0"/>
              <a:t>(EXPLICADA POR FUNÇÕES DE ONDA)</a:t>
            </a:r>
          </a:p>
        </p:txBody>
      </p:sp>
    </p:spTree>
    <p:extLst>
      <p:ext uri="{BB962C8B-B14F-4D97-AF65-F5344CB8AC3E}">
        <p14:creationId xmlns:p14="http://schemas.microsoft.com/office/powerpoint/2010/main" val="190004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E70AAB-FE08-4813-9B54-6737752E7121}"/>
              </a:ext>
            </a:extLst>
          </p:cNvPr>
          <p:cNvSpPr>
            <a:spLocks noGrp="1"/>
          </p:cNvSpPr>
          <p:nvPr>
            <p:ph type="title"/>
          </p:nvPr>
        </p:nvSpPr>
        <p:spPr>
          <a:xfrm>
            <a:off x="838200" y="168174"/>
            <a:ext cx="10515600" cy="394530"/>
          </a:xfrm>
        </p:spPr>
        <p:txBody>
          <a:bodyPr>
            <a:normAutofit fontScale="90000"/>
          </a:bodyPr>
          <a:lstStyle/>
          <a:p>
            <a:pPr algn="ctr"/>
            <a:r>
              <a:rPr lang="pt-BR" sz="2400" b="1" dirty="0">
                <a:solidFill>
                  <a:srgbClr val="FF0000"/>
                </a:solidFill>
              </a:rPr>
              <a:t>TEORIA DOS ORBITAIS MOLECULARES</a:t>
            </a:r>
          </a:p>
        </p:txBody>
      </p:sp>
      <p:pic>
        <p:nvPicPr>
          <p:cNvPr id="4" name="Imagem 3">
            <a:extLst>
              <a:ext uri="{FF2B5EF4-FFF2-40B4-BE49-F238E27FC236}">
                <a16:creationId xmlns:a16="http://schemas.microsoft.com/office/drawing/2014/main" id="{7C3AAF06-5618-4370-8A30-F18D11A27934}"/>
              </a:ext>
            </a:extLst>
          </p:cNvPr>
          <p:cNvPicPr>
            <a:picLocks noChangeAspect="1"/>
          </p:cNvPicPr>
          <p:nvPr/>
        </p:nvPicPr>
        <p:blipFill>
          <a:blip r:embed="rId2"/>
          <a:stretch>
            <a:fillRect/>
          </a:stretch>
        </p:blipFill>
        <p:spPr>
          <a:xfrm>
            <a:off x="2349305" y="569930"/>
            <a:ext cx="7723164" cy="6090790"/>
          </a:xfrm>
          <a:prstGeom prst="rect">
            <a:avLst/>
          </a:prstGeom>
        </p:spPr>
      </p:pic>
      <p:sp>
        <p:nvSpPr>
          <p:cNvPr id="6" name="CaixaDeTexto 5">
            <a:extLst>
              <a:ext uri="{FF2B5EF4-FFF2-40B4-BE49-F238E27FC236}">
                <a16:creationId xmlns:a16="http://schemas.microsoft.com/office/drawing/2014/main" id="{12CD2918-3938-421D-99C2-3A10910A099A}"/>
              </a:ext>
            </a:extLst>
          </p:cNvPr>
          <p:cNvSpPr txBox="1"/>
          <p:nvPr/>
        </p:nvSpPr>
        <p:spPr>
          <a:xfrm>
            <a:off x="185531" y="2447778"/>
            <a:ext cx="2531166" cy="2062103"/>
          </a:xfrm>
          <a:prstGeom prst="rect">
            <a:avLst/>
          </a:prstGeom>
          <a:solidFill>
            <a:schemeClr val="accent1"/>
          </a:solidFill>
        </p:spPr>
        <p:txBody>
          <a:bodyPr wrap="square" rtlCol="0">
            <a:spAutoFit/>
          </a:bodyPr>
          <a:lstStyle/>
          <a:p>
            <a:pPr algn="ctr"/>
            <a:r>
              <a:rPr lang="pt-BR" sz="3200" dirty="0">
                <a:solidFill>
                  <a:schemeClr val="bg1"/>
                </a:solidFill>
              </a:rPr>
              <a:t>Ligação sigma ( </a:t>
            </a:r>
            <a:r>
              <a:rPr lang="el-GR" sz="3200" dirty="0">
                <a:solidFill>
                  <a:schemeClr val="bg1"/>
                </a:solidFill>
                <a:latin typeface="Calibri" panose="020F0502020204030204" pitchFamily="34" charset="0"/>
              </a:rPr>
              <a:t>δ</a:t>
            </a:r>
            <a:r>
              <a:rPr lang="pt-BR" sz="3200" dirty="0">
                <a:solidFill>
                  <a:schemeClr val="bg1"/>
                </a:solidFill>
                <a:latin typeface="Calibri" panose="020F0502020204030204" pitchFamily="34" charset="0"/>
              </a:rPr>
              <a:t>)</a:t>
            </a:r>
          </a:p>
          <a:p>
            <a:pPr algn="ctr"/>
            <a:r>
              <a:rPr lang="pt-BR" sz="3200" dirty="0">
                <a:solidFill>
                  <a:schemeClr val="bg1"/>
                </a:solidFill>
                <a:latin typeface="Calibri" panose="020F0502020204030204" pitchFamily="34" charset="0"/>
              </a:rPr>
              <a:t>Ligação simples</a:t>
            </a:r>
            <a:endParaRPr lang="pt-BR" sz="3200" dirty="0">
              <a:solidFill>
                <a:schemeClr val="bg1"/>
              </a:solidFill>
            </a:endParaRPr>
          </a:p>
        </p:txBody>
      </p:sp>
    </p:spTree>
    <p:extLst>
      <p:ext uri="{BB962C8B-B14F-4D97-AF65-F5344CB8AC3E}">
        <p14:creationId xmlns:p14="http://schemas.microsoft.com/office/powerpoint/2010/main" val="4209894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644" y="1660622"/>
            <a:ext cx="7343791" cy="50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a:extLst>
              <a:ext uri="{FF2B5EF4-FFF2-40B4-BE49-F238E27FC236}">
                <a16:creationId xmlns:a16="http://schemas.microsoft.com/office/drawing/2014/main" id="{4E19CC28-2A66-41A7-A375-23AC08A3EC4A}"/>
              </a:ext>
            </a:extLst>
          </p:cNvPr>
          <p:cNvPicPr>
            <a:picLocks noChangeAspect="1"/>
          </p:cNvPicPr>
          <p:nvPr/>
        </p:nvPicPr>
        <p:blipFill>
          <a:blip r:embed="rId3"/>
          <a:stretch>
            <a:fillRect/>
          </a:stretch>
        </p:blipFill>
        <p:spPr>
          <a:xfrm>
            <a:off x="1168057" y="2023835"/>
            <a:ext cx="2813179" cy="4152900"/>
          </a:xfrm>
          <a:prstGeom prst="rect">
            <a:avLst/>
          </a:prstGeom>
        </p:spPr>
      </p:pic>
      <p:sp>
        <p:nvSpPr>
          <p:cNvPr id="5" name="Retângulo 4">
            <a:extLst>
              <a:ext uri="{FF2B5EF4-FFF2-40B4-BE49-F238E27FC236}">
                <a16:creationId xmlns:a16="http://schemas.microsoft.com/office/drawing/2014/main" id="{E20C8F5D-A5BB-42D4-B36C-8A044ACB0A60}"/>
              </a:ext>
            </a:extLst>
          </p:cNvPr>
          <p:cNvSpPr/>
          <p:nvPr/>
        </p:nvSpPr>
        <p:spPr>
          <a:xfrm>
            <a:off x="4099791" y="18625"/>
            <a:ext cx="3555095" cy="769441"/>
          </a:xfrm>
          <a:prstGeom prst="rect">
            <a:avLst/>
          </a:prstGeom>
        </p:spPr>
        <p:txBody>
          <a:bodyPr wrap="square">
            <a:spAutoFit/>
          </a:bodyPr>
          <a:lstStyle/>
          <a:p>
            <a:pPr algn="ctr"/>
            <a:r>
              <a:rPr lang="pt-BR" sz="4400" b="1" dirty="0">
                <a:solidFill>
                  <a:srgbClr val="0000CC"/>
                </a:solidFill>
                <a:latin typeface="Times New Roman" panose="02020603050405020304" pitchFamily="18" charset="0"/>
              </a:rPr>
              <a:t>Ligação π</a:t>
            </a:r>
            <a:endParaRPr lang="pt-BR" sz="4400" dirty="0">
              <a:solidFill>
                <a:srgbClr val="0000CC"/>
              </a:solidFill>
            </a:endParaRPr>
          </a:p>
        </p:txBody>
      </p:sp>
      <p:sp>
        <p:nvSpPr>
          <p:cNvPr id="6" name="Retângulo 5">
            <a:extLst>
              <a:ext uri="{FF2B5EF4-FFF2-40B4-BE49-F238E27FC236}">
                <a16:creationId xmlns:a16="http://schemas.microsoft.com/office/drawing/2014/main" id="{5583A2BC-1204-4CF7-B5B9-E70473AB8285}"/>
              </a:ext>
            </a:extLst>
          </p:cNvPr>
          <p:cNvSpPr/>
          <p:nvPr/>
        </p:nvSpPr>
        <p:spPr>
          <a:xfrm>
            <a:off x="1510748" y="901178"/>
            <a:ext cx="9859618" cy="646331"/>
          </a:xfrm>
          <a:prstGeom prst="rect">
            <a:avLst/>
          </a:prstGeom>
        </p:spPr>
        <p:txBody>
          <a:bodyPr wrap="square">
            <a:spAutoFit/>
          </a:bodyPr>
          <a:lstStyle/>
          <a:p>
            <a:r>
              <a:rPr lang="pt-BR" dirty="0">
                <a:solidFill>
                  <a:srgbClr val="000000"/>
                </a:solidFill>
                <a:latin typeface="Times New Roman" panose="02020603050405020304" pitchFamily="18" charset="0"/>
              </a:rPr>
              <a:t>A ligação forma-se quando os elétrons dos dois </a:t>
            </a:r>
            <a:r>
              <a:rPr lang="pt-BR" dirty="0">
                <a:solidFill>
                  <a:srgbClr val="000000"/>
                </a:solidFill>
                <a:highlight>
                  <a:srgbClr val="FFFF00"/>
                </a:highlight>
                <a:latin typeface="Times New Roman" panose="02020603050405020304" pitchFamily="18" charset="0"/>
              </a:rPr>
              <a:t>orbitais 2p </a:t>
            </a:r>
            <a:r>
              <a:rPr lang="pt-BR" dirty="0">
                <a:solidFill>
                  <a:srgbClr val="000000"/>
                </a:solidFill>
                <a:latin typeface="Times New Roman" panose="02020603050405020304" pitchFamily="18" charset="0"/>
              </a:rPr>
              <a:t>se emparelham e a superposição </a:t>
            </a:r>
            <a:r>
              <a:rPr lang="pt-BR" dirty="0">
                <a:solidFill>
                  <a:srgbClr val="000000"/>
                </a:solidFill>
                <a:highlight>
                  <a:srgbClr val="FFFF00"/>
                </a:highlight>
                <a:latin typeface="Times New Roman" panose="02020603050405020304" pitchFamily="18" charset="0"/>
              </a:rPr>
              <a:t>acontece lateralmente</a:t>
            </a:r>
            <a:r>
              <a:rPr lang="pt-BR" dirty="0">
                <a:solidFill>
                  <a:srgbClr val="000000"/>
                </a:solidFill>
                <a:latin typeface="Times New Roman" panose="02020603050405020304" pitchFamily="18" charset="0"/>
              </a:rPr>
              <a:t>.</a:t>
            </a:r>
            <a:endParaRPr lang="pt-BR" dirty="0"/>
          </a:p>
        </p:txBody>
      </p:sp>
    </p:spTree>
    <p:extLst>
      <p:ext uri="{BB962C8B-B14F-4D97-AF65-F5344CB8AC3E}">
        <p14:creationId xmlns:p14="http://schemas.microsoft.com/office/powerpoint/2010/main" val="702972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226" y="1709530"/>
            <a:ext cx="5993651" cy="461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a:extLst>
              <a:ext uri="{FF2B5EF4-FFF2-40B4-BE49-F238E27FC236}">
                <a16:creationId xmlns:a16="http://schemas.microsoft.com/office/drawing/2014/main" id="{D35E808C-40B9-4296-9B0B-3B4FBB32CCFA}"/>
              </a:ext>
            </a:extLst>
          </p:cNvPr>
          <p:cNvSpPr/>
          <p:nvPr/>
        </p:nvSpPr>
        <p:spPr>
          <a:xfrm>
            <a:off x="1153347" y="925856"/>
            <a:ext cx="11038653" cy="369332"/>
          </a:xfrm>
          <a:prstGeom prst="rect">
            <a:avLst/>
          </a:prstGeom>
        </p:spPr>
        <p:txBody>
          <a:bodyPr wrap="square">
            <a:spAutoFit/>
          </a:bodyPr>
          <a:lstStyle/>
          <a:p>
            <a:r>
              <a:rPr lang="pt-BR" dirty="0">
                <a:solidFill>
                  <a:srgbClr val="000000"/>
                </a:solidFill>
                <a:latin typeface="Times New Roman" panose="02020603050405020304" pitchFamily="18" charset="0"/>
              </a:rPr>
              <a:t>Quando dois átomos são mantidos juntos por uma ligação </a:t>
            </a:r>
            <a:r>
              <a:rPr lang="el-GR" dirty="0">
                <a:solidFill>
                  <a:srgbClr val="000000"/>
                </a:solidFill>
                <a:latin typeface="Calibri" panose="020F0502020204030204" pitchFamily="34" charset="0"/>
              </a:rPr>
              <a:t>δ</a:t>
            </a:r>
            <a:r>
              <a:rPr lang="pt-BR" dirty="0">
                <a:solidFill>
                  <a:srgbClr val="000000"/>
                </a:solidFill>
                <a:latin typeface="Times New Roman" panose="02020603050405020304" pitchFamily="18" charset="0"/>
              </a:rPr>
              <a:t>e duas ligações </a:t>
            </a:r>
            <a:r>
              <a:rPr lang="el-GR" dirty="0">
                <a:solidFill>
                  <a:srgbClr val="000000"/>
                </a:solidFill>
                <a:latin typeface="Times New Roman" panose="02020603050405020304" pitchFamily="18" charset="0"/>
              </a:rPr>
              <a:t>π</a:t>
            </a:r>
            <a:r>
              <a:rPr lang="pt-BR" dirty="0">
                <a:solidFill>
                  <a:srgbClr val="000000"/>
                </a:solidFill>
                <a:latin typeface="Times New Roman" panose="02020603050405020304" pitchFamily="18" charset="0"/>
              </a:rPr>
              <a:t> perpendiculares.</a:t>
            </a:r>
            <a:endParaRPr lang="pt-BR" dirty="0"/>
          </a:p>
        </p:txBody>
      </p:sp>
      <p:pic>
        <p:nvPicPr>
          <p:cNvPr id="3" name="Imagem 2">
            <a:extLst>
              <a:ext uri="{FF2B5EF4-FFF2-40B4-BE49-F238E27FC236}">
                <a16:creationId xmlns:a16="http://schemas.microsoft.com/office/drawing/2014/main" id="{4BE2902A-FA87-487B-B8C0-404B47F44B64}"/>
              </a:ext>
            </a:extLst>
          </p:cNvPr>
          <p:cNvPicPr>
            <a:picLocks noChangeAspect="1"/>
          </p:cNvPicPr>
          <p:nvPr/>
        </p:nvPicPr>
        <p:blipFill>
          <a:blip r:embed="rId3"/>
          <a:stretch>
            <a:fillRect/>
          </a:stretch>
        </p:blipFill>
        <p:spPr>
          <a:xfrm>
            <a:off x="189123" y="1324141"/>
            <a:ext cx="4780062" cy="2947372"/>
          </a:xfrm>
          <a:prstGeom prst="rect">
            <a:avLst/>
          </a:prstGeom>
        </p:spPr>
      </p:pic>
      <p:sp>
        <p:nvSpPr>
          <p:cNvPr id="4" name="Retângulo 3">
            <a:extLst>
              <a:ext uri="{FF2B5EF4-FFF2-40B4-BE49-F238E27FC236}">
                <a16:creationId xmlns:a16="http://schemas.microsoft.com/office/drawing/2014/main" id="{5BFD5C72-0CF5-4432-9123-05905C931976}"/>
              </a:ext>
            </a:extLst>
          </p:cNvPr>
          <p:cNvSpPr/>
          <p:nvPr/>
        </p:nvSpPr>
        <p:spPr>
          <a:xfrm>
            <a:off x="4691279" y="283174"/>
            <a:ext cx="1686680" cy="523220"/>
          </a:xfrm>
          <a:prstGeom prst="rect">
            <a:avLst/>
          </a:prstGeom>
        </p:spPr>
        <p:txBody>
          <a:bodyPr wrap="none">
            <a:spAutoFit/>
          </a:bodyPr>
          <a:lstStyle/>
          <a:p>
            <a:r>
              <a:rPr lang="pt-BR" sz="2800" b="1" dirty="0">
                <a:solidFill>
                  <a:srgbClr val="0000CC"/>
                </a:solidFill>
                <a:latin typeface="Times New Roman" panose="02020603050405020304" pitchFamily="18" charset="0"/>
              </a:rPr>
              <a:t>Ligação </a:t>
            </a:r>
            <a:r>
              <a:rPr lang="el-GR" sz="2800" b="1" dirty="0">
                <a:solidFill>
                  <a:srgbClr val="0000CC"/>
                </a:solidFill>
                <a:latin typeface="Times New Roman" panose="02020603050405020304" pitchFamily="18" charset="0"/>
              </a:rPr>
              <a:t>π</a:t>
            </a:r>
            <a:endParaRPr lang="pt-BR" dirty="0">
              <a:solidFill>
                <a:srgbClr val="0000CC"/>
              </a:solidFill>
            </a:endParaRPr>
          </a:p>
        </p:txBody>
      </p:sp>
      <p:sp>
        <p:nvSpPr>
          <p:cNvPr id="5" name="Retângulo 4">
            <a:extLst>
              <a:ext uri="{FF2B5EF4-FFF2-40B4-BE49-F238E27FC236}">
                <a16:creationId xmlns:a16="http://schemas.microsoft.com/office/drawing/2014/main" id="{99FD96E5-2024-4554-A504-DA33688E0A08}"/>
              </a:ext>
            </a:extLst>
          </p:cNvPr>
          <p:cNvSpPr/>
          <p:nvPr/>
        </p:nvSpPr>
        <p:spPr>
          <a:xfrm>
            <a:off x="586758" y="4800975"/>
            <a:ext cx="5605670" cy="1938992"/>
          </a:xfrm>
          <a:prstGeom prst="rect">
            <a:avLst/>
          </a:prstGeom>
          <a:solidFill>
            <a:schemeClr val="bg1"/>
          </a:solidFill>
        </p:spPr>
        <p:txBody>
          <a:bodyPr wrap="square">
            <a:spAutoFit/>
          </a:bodyPr>
          <a:lstStyle/>
          <a:p>
            <a:endParaRPr lang="pt-BR" sz="2400" b="1" dirty="0">
              <a:solidFill>
                <a:srgbClr val="FF0000"/>
              </a:solidFill>
              <a:latin typeface="Arial" panose="020B0604020202020204" pitchFamily="34" charset="0"/>
            </a:endParaRPr>
          </a:p>
          <a:p>
            <a:r>
              <a:rPr lang="pt-BR" sz="2400" b="1" dirty="0">
                <a:solidFill>
                  <a:srgbClr val="FF0000"/>
                </a:solidFill>
                <a:latin typeface="Arial" panose="020B0604020202020204" pitchFamily="34" charset="0"/>
              </a:rPr>
              <a:t>-Uma ligação simples (uma δ) </a:t>
            </a:r>
            <a:endParaRPr lang="pt-BR" sz="2400" dirty="0">
              <a:solidFill>
                <a:srgbClr val="FF0000"/>
              </a:solidFill>
              <a:latin typeface="Arial" panose="020B0604020202020204" pitchFamily="34" charset="0"/>
            </a:endParaRPr>
          </a:p>
          <a:p>
            <a:r>
              <a:rPr lang="pt-BR" sz="2400" b="1" dirty="0">
                <a:solidFill>
                  <a:srgbClr val="FF0000"/>
                </a:solidFill>
                <a:latin typeface="Arial" panose="020B0604020202020204" pitchFamily="34" charset="0"/>
              </a:rPr>
              <a:t>-Uma ligação dupla  (uma </a:t>
            </a:r>
            <a:r>
              <a:rPr lang="el-GR" sz="2400" dirty="0">
                <a:solidFill>
                  <a:srgbClr val="FF0000"/>
                </a:solidFill>
                <a:latin typeface="Calibri" panose="020F0502020204030204" pitchFamily="34" charset="0"/>
              </a:rPr>
              <a:t>δ</a:t>
            </a:r>
            <a:r>
              <a:rPr lang="pt-BR" sz="2400" dirty="0">
                <a:solidFill>
                  <a:srgbClr val="FF0000"/>
                </a:solidFill>
                <a:latin typeface="Calibri" panose="020F0502020204030204" pitchFamily="34" charset="0"/>
              </a:rPr>
              <a:t> </a:t>
            </a:r>
            <a:r>
              <a:rPr lang="pt-BR" sz="2400" b="1" dirty="0">
                <a:solidFill>
                  <a:srgbClr val="FF0000"/>
                </a:solidFill>
                <a:latin typeface="Arial" panose="020B0604020202020204" pitchFamily="34" charset="0"/>
              </a:rPr>
              <a:t>e uma </a:t>
            </a:r>
            <a:r>
              <a:rPr lang="el-GR" sz="2400" b="1" dirty="0">
                <a:solidFill>
                  <a:srgbClr val="0000CC"/>
                </a:solidFill>
                <a:latin typeface="Times New Roman" panose="02020603050405020304" pitchFamily="18" charset="0"/>
              </a:rPr>
              <a:t>π</a:t>
            </a:r>
            <a:r>
              <a:rPr lang="pt-BR" sz="2400" b="1" dirty="0">
                <a:solidFill>
                  <a:srgbClr val="0000CC"/>
                </a:solidFill>
                <a:latin typeface="Times New Roman" panose="02020603050405020304" pitchFamily="18" charset="0"/>
              </a:rPr>
              <a:t> </a:t>
            </a:r>
            <a:r>
              <a:rPr lang="pt-BR" sz="2400" b="1" dirty="0">
                <a:solidFill>
                  <a:srgbClr val="FF0000"/>
                </a:solidFill>
                <a:latin typeface="Arial" panose="020B0604020202020204" pitchFamily="34" charset="0"/>
              </a:rPr>
              <a:t>) </a:t>
            </a:r>
            <a:endParaRPr lang="pt-BR" sz="2400" dirty="0">
              <a:solidFill>
                <a:srgbClr val="FF0000"/>
              </a:solidFill>
              <a:latin typeface="Arial" panose="020B0604020202020204" pitchFamily="34" charset="0"/>
            </a:endParaRPr>
          </a:p>
          <a:p>
            <a:r>
              <a:rPr lang="pt-BR" sz="2400" b="1" dirty="0">
                <a:solidFill>
                  <a:srgbClr val="FF0000"/>
                </a:solidFill>
                <a:latin typeface="Arial" panose="020B0604020202020204" pitchFamily="34" charset="0"/>
              </a:rPr>
              <a:t>-Uma ligação tripla  (uma </a:t>
            </a:r>
            <a:r>
              <a:rPr lang="el-GR" sz="2400" dirty="0">
                <a:solidFill>
                  <a:srgbClr val="FF0000"/>
                </a:solidFill>
                <a:latin typeface="Calibri" panose="020F0502020204030204" pitchFamily="34" charset="0"/>
              </a:rPr>
              <a:t>δ</a:t>
            </a:r>
            <a:r>
              <a:rPr lang="pt-BR" sz="2400" dirty="0">
                <a:solidFill>
                  <a:srgbClr val="FF0000"/>
                </a:solidFill>
                <a:latin typeface="Calibri" panose="020F0502020204030204" pitchFamily="34" charset="0"/>
              </a:rPr>
              <a:t> </a:t>
            </a:r>
            <a:r>
              <a:rPr lang="pt-BR" sz="2400" b="1" dirty="0">
                <a:solidFill>
                  <a:srgbClr val="FF0000"/>
                </a:solidFill>
                <a:latin typeface="Arial" panose="020B0604020202020204" pitchFamily="34" charset="0"/>
              </a:rPr>
              <a:t>e duas </a:t>
            </a:r>
            <a:r>
              <a:rPr lang="el-GR" sz="2400" b="1" dirty="0">
                <a:solidFill>
                  <a:srgbClr val="0000CC"/>
                </a:solidFill>
                <a:latin typeface="Times New Roman" panose="02020603050405020304" pitchFamily="18" charset="0"/>
              </a:rPr>
              <a:t>π</a:t>
            </a:r>
            <a:r>
              <a:rPr lang="pt-BR" sz="2400" b="1" dirty="0">
                <a:solidFill>
                  <a:srgbClr val="FF0000"/>
                </a:solidFill>
                <a:latin typeface="Arial" panose="020B0604020202020204" pitchFamily="34" charset="0"/>
              </a:rPr>
              <a:t>)</a:t>
            </a:r>
          </a:p>
          <a:p>
            <a:endParaRPr lang="pt-BR" sz="2400" dirty="0">
              <a:solidFill>
                <a:srgbClr val="FF0000"/>
              </a:solidFill>
            </a:endParaRPr>
          </a:p>
        </p:txBody>
      </p:sp>
    </p:spTree>
    <p:extLst>
      <p:ext uri="{BB962C8B-B14F-4D97-AF65-F5344CB8AC3E}">
        <p14:creationId xmlns:p14="http://schemas.microsoft.com/office/powerpoint/2010/main" val="256877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a:spLocks noChangeArrowheads="1"/>
          </p:cNvSpPr>
          <p:nvPr/>
        </p:nvSpPr>
        <p:spPr bwMode="auto">
          <a:xfrm>
            <a:off x="1775521" y="115888"/>
            <a:ext cx="8945488" cy="6740307"/>
          </a:xfrm>
          <a:prstGeom prst="rect">
            <a:avLst/>
          </a:prstGeom>
          <a:noFill/>
          <a:ln w="9525">
            <a:noFill/>
            <a:miter lim="800000"/>
            <a:headEnd/>
            <a:tailEnd/>
          </a:ln>
        </p:spPr>
        <p:txBody>
          <a:bodyPr wrap="square">
            <a:spAutoFit/>
          </a:bodyPr>
          <a:lstStyle/>
          <a:p>
            <a:pPr algn="ctr">
              <a:spcAft>
                <a:spcPts val="1200"/>
              </a:spcAft>
              <a:defRPr/>
            </a:pPr>
            <a:r>
              <a:rPr lang="pt-BR" sz="3600" b="1" dirty="0">
                <a:ln w="900" cmpd="sng">
                  <a:solidFill>
                    <a:schemeClr val="accent1">
                      <a:satMod val="190000"/>
                      <a:alpha val="55000"/>
                    </a:schemeClr>
                  </a:solidFill>
                  <a:prstDash val="solid"/>
                </a:ln>
                <a:solidFill>
                  <a:srgbClr val="FEFEFE"/>
                </a:solidFill>
                <a:effectLst>
                  <a:glow rad="101600">
                    <a:srgbClr val="FF0000">
                      <a:alpha val="60000"/>
                    </a:srgbClr>
                  </a:glow>
                  <a:innerShdw blurRad="101600" dist="76200" dir="5400000">
                    <a:schemeClr val="accent1">
                      <a:satMod val="190000"/>
                      <a:tint val="100000"/>
                      <a:alpha val="74000"/>
                    </a:schemeClr>
                  </a:innerShdw>
                </a:effectLst>
                <a:latin typeface="Calibri" panose="020F0502020204030204" pitchFamily="34" charset="0"/>
              </a:rPr>
              <a:t>Comprimento da Ligação</a:t>
            </a:r>
          </a:p>
          <a:p>
            <a:pPr algn="just">
              <a:spcAft>
                <a:spcPts val="1200"/>
              </a:spcAft>
              <a:defRPr/>
            </a:pPr>
            <a:r>
              <a:rPr lang="pt-BR" sz="2200" dirty="0">
                <a:latin typeface="Calibri" panose="020F0502020204030204" pitchFamily="34" charset="0"/>
              </a:rPr>
              <a:t>É a distância entre os núcleos de dois átomos ligados. </a:t>
            </a:r>
          </a:p>
          <a:p>
            <a:pPr algn="just">
              <a:spcAft>
                <a:spcPts val="1200"/>
              </a:spcAft>
              <a:defRPr/>
            </a:pPr>
            <a:r>
              <a:rPr lang="pt-BR" sz="2200" dirty="0">
                <a:latin typeface="Calibri" panose="020F0502020204030204" pitchFamily="34" charset="0"/>
              </a:rPr>
              <a:t>O comprimento das ligações simples (</a:t>
            </a:r>
            <a:r>
              <a:rPr lang="pt-BR" sz="2200" dirty="0">
                <a:highlight>
                  <a:srgbClr val="FFFF00"/>
                </a:highlight>
                <a:latin typeface="Calibri" panose="020F0502020204030204" pitchFamily="34" charset="0"/>
              </a:rPr>
              <a:t>SIGMA</a:t>
            </a:r>
            <a:r>
              <a:rPr lang="pt-BR" sz="2200" dirty="0">
                <a:latin typeface="Calibri" panose="020F0502020204030204" pitchFamily="34" charset="0"/>
              </a:rPr>
              <a:t>) são determinados na maior parte pelo tamanho dos átomos. </a:t>
            </a:r>
          </a:p>
          <a:p>
            <a:pPr algn="just">
              <a:spcAft>
                <a:spcPts val="1200"/>
              </a:spcAft>
              <a:defRPr/>
            </a:pPr>
            <a:r>
              <a:rPr lang="pt-BR" sz="2200" dirty="0">
                <a:latin typeface="Calibri" panose="020F0502020204030204" pitchFamily="34" charset="0"/>
              </a:rPr>
              <a:t> Para determinado par de elementos, a ordem da ligação determina o valor da distância.</a:t>
            </a:r>
          </a:p>
          <a:p>
            <a:pPr algn="just">
              <a:spcAft>
                <a:spcPts val="1200"/>
              </a:spcAft>
              <a:defRPr/>
            </a:pPr>
            <a:r>
              <a:rPr lang="pt-BR" sz="2200" dirty="0">
                <a:latin typeface="Calibri" panose="020F0502020204030204" pitchFamily="34" charset="0"/>
              </a:rPr>
              <a:t>Exemplo:  Distância H—X  onde x = halogênio</a:t>
            </a:r>
          </a:p>
          <a:p>
            <a:pPr algn="just">
              <a:spcAft>
                <a:spcPts val="1200"/>
              </a:spcAft>
              <a:defRPr/>
            </a:pPr>
            <a:r>
              <a:rPr lang="pt-BR" sz="2200" dirty="0">
                <a:latin typeface="Calibri" panose="020F0502020204030204" pitchFamily="34" charset="0"/>
              </a:rPr>
              <a:t>H—F  &lt;  </a:t>
            </a:r>
            <a:r>
              <a:rPr lang="pt-BR" sz="2200" dirty="0" err="1">
                <a:latin typeface="Calibri" panose="020F0502020204030204" pitchFamily="34" charset="0"/>
              </a:rPr>
              <a:t>HCl</a:t>
            </a:r>
            <a:r>
              <a:rPr lang="pt-BR" sz="2200" dirty="0">
                <a:latin typeface="Calibri" panose="020F0502020204030204" pitchFamily="34" charset="0"/>
              </a:rPr>
              <a:t> &lt; H—</a:t>
            </a:r>
            <a:r>
              <a:rPr lang="pt-BR" sz="2200" dirty="0" err="1">
                <a:latin typeface="Calibri" panose="020F0502020204030204" pitchFamily="34" charset="0"/>
              </a:rPr>
              <a:t>Br</a:t>
            </a:r>
            <a:r>
              <a:rPr lang="pt-BR" sz="2200" dirty="0">
                <a:latin typeface="Calibri" panose="020F0502020204030204" pitchFamily="34" charset="0"/>
              </a:rPr>
              <a:t> &lt; H—I</a:t>
            </a:r>
          </a:p>
          <a:p>
            <a:pPr algn="just">
              <a:spcAft>
                <a:spcPts val="1200"/>
              </a:spcAft>
              <a:defRPr/>
            </a:pPr>
            <a:r>
              <a:rPr lang="pt-BR" sz="2200" dirty="0">
                <a:latin typeface="Calibri" panose="020F0502020204030204" pitchFamily="34" charset="0"/>
              </a:rPr>
              <a:t>C—C &gt; C—N &gt; C—O &gt; C—F</a:t>
            </a:r>
          </a:p>
          <a:p>
            <a:pPr algn="just">
              <a:spcAft>
                <a:spcPts val="1200"/>
              </a:spcAft>
              <a:defRPr/>
            </a:pPr>
            <a:r>
              <a:rPr lang="pt-BR" sz="2200" dirty="0">
                <a:latin typeface="Calibri" panose="020F0502020204030204" pitchFamily="34" charset="0"/>
              </a:rPr>
              <a:t>C=O é mais curta que C=S</a:t>
            </a:r>
          </a:p>
          <a:p>
            <a:pPr algn="just">
              <a:spcAft>
                <a:spcPts val="1200"/>
              </a:spcAft>
              <a:defRPr/>
            </a:pPr>
            <a:r>
              <a:rPr lang="pt-BR" sz="2200" dirty="0">
                <a:latin typeface="Calibri" panose="020F0502020204030204" pitchFamily="34" charset="0"/>
              </a:rPr>
              <a:t>C=N é mais curta que C=C</a:t>
            </a:r>
          </a:p>
          <a:p>
            <a:pPr algn="just">
              <a:spcAft>
                <a:spcPts val="1200"/>
              </a:spcAft>
              <a:defRPr/>
            </a:pPr>
            <a:r>
              <a:rPr lang="pt-BR" sz="2200" dirty="0">
                <a:latin typeface="Calibri" panose="020F0502020204030204" pitchFamily="34" charset="0"/>
              </a:rPr>
              <a:t>C—O &gt; C=O &gt; C≡O</a:t>
            </a:r>
          </a:p>
          <a:p>
            <a:pPr algn="just">
              <a:spcAft>
                <a:spcPts val="1200"/>
              </a:spcAft>
              <a:defRPr/>
            </a:pPr>
            <a:r>
              <a:rPr lang="pt-BR" sz="2200" dirty="0">
                <a:latin typeface="Calibri" panose="020F0502020204030204" pitchFamily="34" charset="0"/>
              </a:rPr>
              <a:t> </a:t>
            </a:r>
          </a:p>
          <a:p>
            <a:pPr algn="just">
              <a:spcAft>
                <a:spcPts val="1200"/>
              </a:spcAft>
              <a:defRPr/>
            </a:pPr>
            <a:endParaRPr lang="pt-BR" sz="2200" dirty="0">
              <a:latin typeface="Calibri" panose="020F0502020204030204" pitchFamily="34" charset="0"/>
            </a:endParaRPr>
          </a:p>
        </p:txBody>
      </p:sp>
    </p:spTree>
    <p:extLst>
      <p:ext uri="{BB962C8B-B14F-4D97-AF65-F5344CB8AC3E}">
        <p14:creationId xmlns:p14="http://schemas.microsoft.com/office/powerpoint/2010/main" val="2850026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88914"/>
            <a:ext cx="84963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997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1A34B3C-E8D9-4F20-AC57-F542886DE96C}"/>
              </a:ext>
            </a:extLst>
          </p:cNvPr>
          <p:cNvPicPr>
            <a:picLocks noChangeAspect="1"/>
          </p:cNvPicPr>
          <p:nvPr/>
        </p:nvPicPr>
        <p:blipFill rotWithShape="1">
          <a:blip r:embed="rId3"/>
          <a:srcRect t="27295" b="16030"/>
          <a:stretch/>
        </p:blipFill>
        <p:spPr>
          <a:xfrm>
            <a:off x="20" y="10"/>
            <a:ext cx="12191980" cy="6857990"/>
          </a:xfrm>
          <a:prstGeom prst="rect">
            <a:avLst/>
          </a:prstGeom>
        </p:spPr>
      </p:pic>
      <p:sp>
        <p:nvSpPr>
          <p:cNvPr id="3" name="CaixaDeTexto 2">
            <a:extLst>
              <a:ext uri="{FF2B5EF4-FFF2-40B4-BE49-F238E27FC236}">
                <a16:creationId xmlns:a16="http://schemas.microsoft.com/office/drawing/2014/main" id="{14B69103-E9F6-4ADF-8D43-FE57B14DD722}"/>
              </a:ext>
            </a:extLst>
          </p:cNvPr>
          <p:cNvSpPr txBox="1"/>
          <p:nvPr/>
        </p:nvSpPr>
        <p:spPr>
          <a:xfrm>
            <a:off x="0" y="3672513"/>
            <a:ext cx="6935372" cy="1477328"/>
          </a:xfrm>
          <a:prstGeom prst="rect">
            <a:avLst/>
          </a:prstGeom>
          <a:solidFill>
            <a:schemeClr val="bg1"/>
          </a:solidFill>
        </p:spPr>
        <p:txBody>
          <a:bodyPr wrap="square" rtlCol="0">
            <a:spAutoFit/>
          </a:bodyPr>
          <a:lstStyle/>
          <a:p>
            <a:r>
              <a:rPr lang="pt-BR" dirty="0"/>
              <a:t>A ligação iônica pode ser considerada como resultante da </a:t>
            </a:r>
            <a:r>
              <a:rPr lang="pt-BR" b="1" dirty="0"/>
              <a:t>atração eletrostática </a:t>
            </a:r>
            <a:r>
              <a:rPr lang="pt-BR" dirty="0"/>
              <a:t>entre íons de cargas opostas</a:t>
            </a:r>
            <a:r>
              <a:rPr lang="pt-BR" b="1" dirty="0">
                <a:solidFill>
                  <a:srgbClr val="0000CC"/>
                </a:solidFill>
              </a:rPr>
              <a:t>. Não se fala em moléculas</a:t>
            </a:r>
            <a:r>
              <a:rPr lang="pt-BR" dirty="0"/>
              <a:t>, no caso de compostos assim formados, porque não há unidades individuais rigidamente demarcadas; o que há, conforme dissemos, é o empacotamento de íons em um arranjo tridimensional.</a:t>
            </a:r>
          </a:p>
        </p:txBody>
      </p:sp>
      <p:sp>
        <p:nvSpPr>
          <p:cNvPr id="5" name="CaixaDeTexto 4">
            <a:extLst>
              <a:ext uri="{FF2B5EF4-FFF2-40B4-BE49-F238E27FC236}">
                <a16:creationId xmlns:a16="http://schemas.microsoft.com/office/drawing/2014/main" id="{F69D5F07-777F-4C70-AA7C-44DE32D983D4}"/>
              </a:ext>
            </a:extLst>
          </p:cNvPr>
          <p:cNvSpPr txBox="1"/>
          <p:nvPr/>
        </p:nvSpPr>
        <p:spPr>
          <a:xfrm>
            <a:off x="1795985" y="5313270"/>
            <a:ext cx="10278774" cy="1508105"/>
          </a:xfrm>
          <a:prstGeom prst="rect">
            <a:avLst/>
          </a:prstGeom>
          <a:solidFill>
            <a:schemeClr val="accent3">
              <a:lumMod val="20000"/>
              <a:lumOff val="80000"/>
            </a:schemeClr>
          </a:solidFill>
        </p:spPr>
        <p:txBody>
          <a:bodyPr wrap="square" rtlCol="0">
            <a:spAutoFit/>
          </a:bodyPr>
          <a:lstStyle/>
          <a:p>
            <a:pPr algn="just"/>
            <a:r>
              <a:rPr lang="pt-BR" dirty="0"/>
              <a:t>Assim, se dizemos que a fórmula H</a:t>
            </a:r>
            <a:r>
              <a:rPr lang="pt-BR" baseline="-25000" dirty="0"/>
              <a:t>2</a:t>
            </a:r>
            <a:r>
              <a:rPr lang="pt-BR" dirty="0"/>
              <a:t>O se refere a uma </a:t>
            </a:r>
            <a:r>
              <a:rPr lang="pt-BR" b="1" dirty="0"/>
              <a:t>molécula de água </a:t>
            </a:r>
            <a:r>
              <a:rPr lang="pt-BR" dirty="0"/>
              <a:t>(pois se trata de um composto molecular, </a:t>
            </a:r>
            <a:r>
              <a:rPr lang="pt-BR" b="1" dirty="0"/>
              <a:t>formado por ligações covalentes</a:t>
            </a:r>
            <a:r>
              <a:rPr lang="pt-BR" dirty="0"/>
              <a:t>).</a:t>
            </a:r>
          </a:p>
          <a:p>
            <a:pPr algn="just"/>
            <a:r>
              <a:rPr lang="pt-BR" dirty="0"/>
              <a:t>A fórmula de </a:t>
            </a:r>
            <a:r>
              <a:rPr lang="pt-BR" dirty="0" err="1"/>
              <a:t>NaCl</a:t>
            </a:r>
            <a:r>
              <a:rPr lang="pt-BR" dirty="0"/>
              <a:t> não se refere a uma molécula, mas a um </a:t>
            </a:r>
            <a:r>
              <a:rPr lang="pt-BR" b="1" dirty="0">
                <a:solidFill>
                  <a:srgbClr val="0000CC"/>
                </a:solidFill>
              </a:rPr>
              <a:t>retículo cristalino</a:t>
            </a:r>
            <a:r>
              <a:rPr lang="pt-BR" dirty="0"/>
              <a:t>, indicando a </a:t>
            </a:r>
            <a:r>
              <a:rPr lang="pt-BR" b="1" u="sng" dirty="0"/>
              <a:t>proporção</a:t>
            </a:r>
            <a:r>
              <a:rPr lang="pt-BR" dirty="0"/>
              <a:t> dos íons que compõem o composto (nesse caso, a proporção é 1:1, ou seja, cátion Na</a:t>
            </a:r>
            <a:r>
              <a:rPr lang="pt-BR" baseline="30000" dirty="0"/>
              <a:t>+</a:t>
            </a:r>
            <a:r>
              <a:rPr lang="pt-BR" dirty="0"/>
              <a:t> para cada ânion  Cl</a:t>
            </a:r>
            <a:r>
              <a:rPr lang="pt-BR" baseline="30000" dirty="0"/>
              <a:t>–</a:t>
            </a:r>
            <a:r>
              <a:rPr lang="pt-BR" dirty="0"/>
              <a:t>). </a:t>
            </a:r>
            <a:r>
              <a:rPr lang="pt-BR" dirty="0">
                <a:highlight>
                  <a:srgbClr val="FFFF00"/>
                </a:highlight>
              </a:rPr>
              <a:t>Assim, </a:t>
            </a:r>
            <a:r>
              <a:rPr lang="pt-BR" dirty="0" err="1">
                <a:highlight>
                  <a:srgbClr val="FFFF00"/>
                </a:highlight>
              </a:rPr>
              <a:t>NaCl</a:t>
            </a:r>
            <a:r>
              <a:rPr lang="pt-BR" dirty="0">
                <a:highlight>
                  <a:srgbClr val="FFFF00"/>
                </a:highlight>
              </a:rPr>
              <a:t> não é uma fórmula molecular, sendo chamada </a:t>
            </a:r>
            <a:r>
              <a:rPr lang="pt-BR" dirty="0"/>
              <a:t>de </a:t>
            </a:r>
            <a:r>
              <a:rPr lang="pt-BR" sz="2000" b="1" i="1" dirty="0">
                <a:solidFill>
                  <a:srgbClr val="0000CC"/>
                </a:solidFill>
              </a:rPr>
              <a:t>fórmula unitária</a:t>
            </a:r>
            <a:r>
              <a:rPr lang="pt-BR" sz="2000" b="1" dirty="0">
                <a:solidFill>
                  <a:srgbClr val="0000CC"/>
                </a:solidFill>
              </a:rPr>
              <a:t>.</a:t>
            </a:r>
          </a:p>
        </p:txBody>
      </p:sp>
    </p:spTree>
    <p:extLst>
      <p:ext uri="{BB962C8B-B14F-4D97-AF65-F5344CB8AC3E}">
        <p14:creationId xmlns:p14="http://schemas.microsoft.com/office/powerpoint/2010/main" val="48843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469923D-619E-4E19-A0E9-AB3C9AC7B152}"/>
              </a:ext>
            </a:extLst>
          </p:cNvPr>
          <p:cNvPicPr>
            <a:picLocks noChangeAspect="1"/>
          </p:cNvPicPr>
          <p:nvPr/>
        </p:nvPicPr>
        <p:blipFill>
          <a:blip r:embed="rId2"/>
          <a:stretch>
            <a:fillRect/>
          </a:stretch>
        </p:blipFill>
        <p:spPr>
          <a:xfrm>
            <a:off x="4085770" y="1286935"/>
            <a:ext cx="3649400" cy="5571065"/>
          </a:xfrm>
          <a:prstGeom prst="rect">
            <a:avLst/>
          </a:prstGeom>
          <a:ln>
            <a:noFill/>
          </a:ln>
        </p:spPr>
      </p:pic>
      <p:sp>
        <p:nvSpPr>
          <p:cNvPr id="11" name="Retângulo 10">
            <a:extLst>
              <a:ext uri="{FF2B5EF4-FFF2-40B4-BE49-F238E27FC236}">
                <a16:creationId xmlns:a16="http://schemas.microsoft.com/office/drawing/2014/main" id="{89485A4C-DBA3-473E-9506-9350F773ECFF}"/>
              </a:ext>
            </a:extLst>
          </p:cNvPr>
          <p:cNvSpPr/>
          <p:nvPr/>
        </p:nvSpPr>
        <p:spPr>
          <a:xfrm>
            <a:off x="489335" y="1551563"/>
            <a:ext cx="3313042" cy="1200329"/>
          </a:xfrm>
          <a:prstGeom prst="rect">
            <a:avLst/>
          </a:prstGeom>
          <a:solidFill>
            <a:schemeClr val="bg1"/>
          </a:solidFill>
          <a:effectLst>
            <a:glow rad="228600">
              <a:schemeClr val="accent1">
                <a:satMod val="175000"/>
                <a:alpha val="40000"/>
              </a:schemeClr>
            </a:glow>
          </a:effectLst>
        </p:spPr>
        <p:txBody>
          <a:bodyPr wrap="square">
            <a:spAutoFit/>
          </a:bodyPr>
          <a:lstStyle/>
          <a:p>
            <a:pPr algn="ctr"/>
            <a:r>
              <a:rPr lang="pt-BR" dirty="0">
                <a:latin typeface="Arial" panose="020B0604020202020204" pitchFamily="34" charset="0"/>
              </a:rPr>
              <a:t>Os átomos dos diversos </a:t>
            </a:r>
          </a:p>
          <a:p>
            <a:pPr algn="ctr"/>
            <a:r>
              <a:rPr lang="pt-BR" dirty="0">
                <a:latin typeface="Arial" panose="020B0604020202020204" pitchFamily="34" charset="0"/>
              </a:rPr>
              <a:t>elementos químicos </a:t>
            </a:r>
          </a:p>
          <a:p>
            <a:pPr algn="ctr"/>
            <a:r>
              <a:rPr lang="pt-BR" dirty="0">
                <a:latin typeface="Arial" panose="020B0604020202020204" pitchFamily="34" charset="0"/>
              </a:rPr>
              <a:t>apresentam diferentes </a:t>
            </a:r>
          </a:p>
          <a:p>
            <a:pPr algn="ctr"/>
            <a:r>
              <a:rPr lang="pt-BR" dirty="0">
                <a:latin typeface="Arial" panose="020B0604020202020204" pitchFamily="34" charset="0"/>
              </a:rPr>
              <a:t>tendências para atrair e-. </a:t>
            </a:r>
            <a:endParaRPr lang="pt-BR" dirty="0"/>
          </a:p>
        </p:txBody>
      </p:sp>
      <p:sp>
        <p:nvSpPr>
          <p:cNvPr id="12" name="Retângulo 11">
            <a:extLst>
              <a:ext uri="{FF2B5EF4-FFF2-40B4-BE49-F238E27FC236}">
                <a16:creationId xmlns:a16="http://schemas.microsoft.com/office/drawing/2014/main" id="{E4057609-6ADE-436F-BC71-0CF8EB8D08C3}"/>
              </a:ext>
            </a:extLst>
          </p:cNvPr>
          <p:cNvSpPr/>
          <p:nvPr/>
        </p:nvSpPr>
        <p:spPr>
          <a:xfrm>
            <a:off x="2579077" y="191773"/>
            <a:ext cx="6096000" cy="707886"/>
          </a:xfrm>
          <a:prstGeom prst="rect">
            <a:avLst/>
          </a:prstGeom>
        </p:spPr>
        <p:txBody>
          <a:bodyPr>
            <a:spAutoFit/>
          </a:bodyPr>
          <a:lstStyle/>
          <a:p>
            <a:pPr algn="ctr"/>
            <a:endParaRPr lang="pt-BR" sz="2000" b="0" i="0" u="none" strike="noStrike" baseline="0" dirty="0">
              <a:solidFill>
                <a:srgbClr val="FF0000"/>
              </a:solidFill>
              <a:latin typeface="Arial" panose="020B0604020202020204" pitchFamily="34" charset="0"/>
            </a:endParaRPr>
          </a:p>
          <a:p>
            <a:pPr algn="ctr"/>
            <a:r>
              <a:rPr lang="pt-BR" sz="2000" b="1" dirty="0">
                <a:solidFill>
                  <a:srgbClr val="FF0000"/>
                </a:solidFill>
                <a:latin typeface="Arial" panose="020B0604020202020204" pitchFamily="34" charset="0"/>
              </a:rPr>
              <a:t>POLARIDADE DE LIGAÇÕES </a:t>
            </a:r>
            <a:endParaRPr lang="pt-BR" sz="2000" dirty="0">
              <a:solidFill>
                <a:srgbClr val="FF0000"/>
              </a:solidFill>
            </a:endParaRPr>
          </a:p>
        </p:txBody>
      </p:sp>
      <p:sp>
        <p:nvSpPr>
          <p:cNvPr id="13" name="Retângulo 12">
            <a:extLst>
              <a:ext uri="{FF2B5EF4-FFF2-40B4-BE49-F238E27FC236}">
                <a16:creationId xmlns:a16="http://schemas.microsoft.com/office/drawing/2014/main" id="{BDAC960C-AFD6-42D9-9955-45309D2CB424}"/>
              </a:ext>
            </a:extLst>
          </p:cNvPr>
          <p:cNvSpPr/>
          <p:nvPr/>
        </p:nvSpPr>
        <p:spPr>
          <a:xfrm>
            <a:off x="8036806" y="2151727"/>
            <a:ext cx="3069553" cy="2062103"/>
          </a:xfrm>
          <a:prstGeom prst="rect">
            <a:avLst/>
          </a:prstGeom>
        </p:spPr>
        <p:txBody>
          <a:bodyPr wrap="square">
            <a:spAutoFit/>
          </a:bodyPr>
          <a:lstStyle/>
          <a:p>
            <a:pPr algn="ctr"/>
            <a:endParaRPr lang="pt-BR" sz="1000" b="0" i="0" u="none" strike="noStrike" baseline="0" dirty="0">
              <a:solidFill>
                <a:srgbClr val="000000"/>
              </a:solidFill>
              <a:latin typeface="Arial" panose="020B0604020202020204" pitchFamily="34" charset="0"/>
            </a:endParaRPr>
          </a:p>
          <a:p>
            <a:pPr algn="ctr"/>
            <a:endParaRPr lang="pt-BR" sz="1000" b="0" i="0" u="none" strike="noStrike" baseline="0" dirty="0">
              <a:latin typeface="Arial" panose="020B0604020202020204" pitchFamily="34" charset="0"/>
            </a:endParaRPr>
          </a:p>
          <a:p>
            <a:pPr algn="ctr"/>
            <a:r>
              <a:rPr lang="pt-BR" b="1" dirty="0">
                <a:solidFill>
                  <a:srgbClr val="0000CC"/>
                </a:solidFill>
                <a:latin typeface="Arial" panose="020B0604020202020204" pitchFamily="34" charset="0"/>
              </a:rPr>
              <a:t>Eletronegatividade</a:t>
            </a:r>
            <a:r>
              <a:rPr lang="pt-BR" b="1" dirty="0">
                <a:latin typeface="Arial" panose="020B0604020202020204" pitchFamily="34" charset="0"/>
              </a:rPr>
              <a:t>: </a:t>
            </a:r>
            <a:endParaRPr lang="pt-BR" dirty="0">
              <a:latin typeface="Arial" panose="020B0604020202020204" pitchFamily="34" charset="0"/>
            </a:endParaRPr>
          </a:p>
          <a:p>
            <a:pPr algn="ctr"/>
            <a:r>
              <a:rPr lang="pt-BR" dirty="0">
                <a:latin typeface="Arial" panose="020B0604020202020204" pitchFamily="34" charset="0"/>
              </a:rPr>
              <a:t>tendência que o átomo de </a:t>
            </a:r>
          </a:p>
          <a:p>
            <a:pPr algn="ctr"/>
            <a:r>
              <a:rPr lang="pt-BR" dirty="0">
                <a:latin typeface="Arial" panose="020B0604020202020204" pitchFamily="34" charset="0"/>
              </a:rPr>
              <a:t>um determinado elemento </a:t>
            </a:r>
          </a:p>
          <a:p>
            <a:pPr algn="ctr"/>
            <a:r>
              <a:rPr lang="pt-BR" dirty="0">
                <a:latin typeface="Arial" panose="020B0604020202020204" pitchFamily="34" charset="0"/>
              </a:rPr>
              <a:t>apresenta para atrair </a:t>
            </a:r>
          </a:p>
          <a:p>
            <a:pPr algn="ctr"/>
            <a:r>
              <a:rPr lang="pt-BR" dirty="0">
                <a:latin typeface="Arial" panose="020B0604020202020204" pitchFamily="34" charset="0"/>
              </a:rPr>
              <a:t>elétrons, quando participa </a:t>
            </a:r>
          </a:p>
          <a:p>
            <a:pPr algn="ctr"/>
            <a:r>
              <a:rPr lang="pt-BR" dirty="0">
                <a:latin typeface="Arial" panose="020B0604020202020204" pitchFamily="34" charset="0"/>
              </a:rPr>
              <a:t>de uma ligação química. </a:t>
            </a:r>
            <a:endParaRPr lang="pt-BR" dirty="0"/>
          </a:p>
        </p:txBody>
      </p:sp>
      <p:sp>
        <p:nvSpPr>
          <p:cNvPr id="2" name="Elipse 1">
            <a:extLst>
              <a:ext uri="{FF2B5EF4-FFF2-40B4-BE49-F238E27FC236}">
                <a16:creationId xmlns:a16="http://schemas.microsoft.com/office/drawing/2014/main" id="{8C92D18E-0321-444C-B9DB-1688984717D3}"/>
              </a:ext>
            </a:extLst>
          </p:cNvPr>
          <p:cNvSpPr/>
          <p:nvPr/>
        </p:nvSpPr>
        <p:spPr>
          <a:xfrm>
            <a:off x="5627077" y="2690191"/>
            <a:ext cx="2188636" cy="4167809"/>
          </a:xfrm>
          <a:prstGeom prst="ellipse">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strela: 5 Pontas 3">
            <a:extLst>
              <a:ext uri="{FF2B5EF4-FFF2-40B4-BE49-F238E27FC236}">
                <a16:creationId xmlns:a16="http://schemas.microsoft.com/office/drawing/2014/main" id="{23EE490D-5BA5-4438-A9AF-F3A6C4C8A6E5}"/>
              </a:ext>
            </a:extLst>
          </p:cNvPr>
          <p:cNvSpPr/>
          <p:nvPr/>
        </p:nvSpPr>
        <p:spPr>
          <a:xfrm>
            <a:off x="8099107" y="4604126"/>
            <a:ext cx="3239454" cy="2062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rgbClr val="0000CC"/>
                </a:solidFill>
              </a:rPr>
              <a:t>SEMELHANTES</a:t>
            </a:r>
          </a:p>
        </p:txBody>
      </p:sp>
      <mc:AlternateContent xmlns:mc="http://schemas.openxmlformats.org/markup-compatibility/2006">
        <mc:Choice xmlns:pslz="http://schemas.microsoft.com/office/powerpoint/2016/slidezoom" Requires="pslz">
          <p:graphicFrame>
            <p:nvGraphicFramePr>
              <p:cNvPr id="6" name="Zoom de Slide 5">
                <a:extLst>
                  <a:ext uri="{FF2B5EF4-FFF2-40B4-BE49-F238E27FC236}">
                    <a16:creationId xmlns:a16="http://schemas.microsoft.com/office/drawing/2014/main" id="{27808136-2FF7-492B-AE32-1B8AAC0B8741}"/>
                  </a:ext>
                </a:extLst>
              </p:cNvPr>
              <p:cNvGraphicFramePr>
                <a:graphicFrameLocks noChangeAspect="1"/>
              </p:cNvGraphicFramePr>
              <p:nvPr>
                <p:extLst>
                  <p:ext uri="{D42A27DB-BD31-4B8C-83A1-F6EECF244321}">
                    <p14:modId xmlns:p14="http://schemas.microsoft.com/office/powerpoint/2010/main" val="1858322179"/>
                  </p:ext>
                </p:extLst>
              </p:nvPr>
            </p:nvGraphicFramePr>
            <p:xfrm>
              <a:off x="8654665" y="368361"/>
              <a:ext cx="3048000" cy="1714500"/>
            </p:xfrm>
            <a:graphic>
              <a:graphicData uri="http://schemas.microsoft.com/office/powerpoint/2016/slidezoom">
                <pslz:sldZm>
                  <pslz:sldZmObj sldId="353" cId="1266707362">
                    <pslz:zmPr id="{E2276F62-5D3F-4EA9-A8B0-65B31ECA0E3F}"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6" name="Zoom de Slide 5">
                <a:hlinkClick r:id="rId4" action="ppaction://hlinksldjump"/>
                <a:extLst>
                  <a:ext uri="{FF2B5EF4-FFF2-40B4-BE49-F238E27FC236}">
                    <a16:creationId xmlns:a16="http://schemas.microsoft.com/office/drawing/2014/main" id="{27808136-2FF7-492B-AE32-1B8AAC0B8741}"/>
                  </a:ext>
                </a:extLst>
              </p:cNvPr>
              <p:cNvPicPr>
                <a:picLocks noGrp="1" noRot="1" noChangeAspect="1" noMove="1" noResize="1" noEditPoints="1" noAdjustHandles="1" noChangeArrowheads="1" noChangeShapeType="1"/>
              </p:cNvPicPr>
              <p:nvPr/>
            </p:nvPicPr>
            <p:blipFill>
              <a:blip r:embed="rId3"/>
              <a:stretch>
                <a:fillRect/>
              </a:stretch>
            </p:blipFill>
            <p:spPr>
              <a:xfrm>
                <a:off x="8654665" y="36836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8714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4">
            <a:extLst>
              <a:ext uri="{FF2B5EF4-FFF2-40B4-BE49-F238E27FC236}">
                <a16:creationId xmlns:a16="http://schemas.microsoft.com/office/drawing/2014/main" id="{C07DA27F-190B-43CE-97A7-0C5E1DA9A914}"/>
              </a:ext>
            </a:extLst>
          </p:cNvPr>
          <p:cNvSpPr>
            <a:spLocks noGrp="1"/>
          </p:cNvSpPr>
          <p:nvPr>
            <p:ph type="sldNum" sz="quarter" idx="12"/>
          </p:nvPr>
        </p:nvSpPr>
        <p:spPr/>
        <p:txBody>
          <a:bodyPr/>
          <a:lstStyle/>
          <a:p>
            <a:fld id="{0D4885A8-DDA8-4FCF-AB25-DA8F78EC7557}" type="slidenum">
              <a:rPr lang="en-US" smtClean="0"/>
              <a:pPr/>
              <a:t>41</a:t>
            </a:fld>
            <a:endParaRPr lang="en-US" dirty="0"/>
          </a:p>
        </p:txBody>
      </p:sp>
      <p:sp>
        <p:nvSpPr>
          <p:cNvPr id="6" name="Retângulo 5">
            <a:extLst>
              <a:ext uri="{FF2B5EF4-FFF2-40B4-BE49-F238E27FC236}">
                <a16:creationId xmlns:a16="http://schemas.microsoft.com/office/drawing/2014/main" id="{5E5CD6FE-3644-4C63-8E1C-B392ABE35ACA}"/>
              </a:ext>
            </a:extLst>
          </p:cNvPr>
          <p:cNvSpPr/>
          <p:nvPr/>
        </p:nvSpPr>
        <p:spPr>
          <a:xfrm>
            <a:off x="318054" y="451513"/>
            <a:ext cx="10906538" cy="5816765"/>
          </a:xfrm>
          <a:prstGeom prst="rect">
            <a:avLst/>
          </a:prstGeom>
          <a:solidFill>
            <a:schemeClr val="bg1"/>
          </a:solidFill>
        </p:spPr>
        <p:txBody>
          <a:bodyPr wrap="square">
            <a:spAutoFit/>
          </a:bodyPr>
          <a:lstStyle/>
          <a:p>
            <a:pPr algn="just"/>
            <a:r>
              <a:rPr lang="pt-BR" sz="2400" dirty="0"/>
              <a:t>Essa propriedade periódica tem relações com a </a:t>
            </a:r>
            <a:r>
              <a:rPr lang="pt-BR" sz="2400" dirty="0">
                <a:solidFill>
                  <a:srgbClr val="FF0000"/>
                </a:solidFill>
              </a:rPr>
              <a:t>chamada polaridade de ligação</a:t>
            </a:r>
            <a:r>
              <a:rPr lang="pt-BR" sz="2400" dirty="0"/>
              <a:t>. Mais precisamente, a diferença na eletronegatividade entre dois átomos é justamente uma medida da polaridade de ligação, e </a:t>
            </a:r>
            <a:r>
              <a:rPr lang="pt-BR" sz="2400" dirty="0">
                <a:solidFill>
                  <a:srgbClr val="FF0000"/>
                </a:solidFill>
              </a:rPr>
              <a:t>determinará o tipo de ligação química que se estabelece entre dois átomos:</a:t>
            </a:r>
          </a:p>
          <a:p>
            <a:pPr algn="just"/>
            <a:endParaRPr lang="pt-BR" sz="2400" dirty="0"/>
          </a:p>
          <a:p>
            <a:pPr marL="342900" indent="-342900" algn="just">
              <a:buFont typeface="Arial" panose="020B0604020202020204" pitchFamily="34" charset="0"/>
              <a:buChar char="•"/>
            </a:pPr>
            <a:r>
              <a:rPr lang="pt-BR" sz="2400" dirty="0"/>
              <a:t>As diferenças de eletronegatividade </a:t>
            </a:r>
            <a:r>
              <a:rPr lang="pt-BR" sz="2400" dirty="0">
                <a:solidFill>
                  <a:srgbClr val="FF0000"/>
                </a:solidFill>
              </a:rPr>
              <a:t>próximas</a:t>
            </a:r>
            <a:r>
              <a:rPr lang="pt-BR" sz="2400" dirty="0"/>
              <a:t> </a:t>
            </a:r>
            <a:r>
              <a:rPr lang="pt-BR" sz="2400" dirty="0">
                <a:solidFill>
                  <a:srgbClr val="FF0000"/>
                </a:solidFill>
              </a:rPr>
              <a:t>a 0</a:t>
            </a:r>
            <a:r>
              <a:rPr lang="pt-BR" sz="2400" dirty="0"/>
              <a:t> resultam em ligações </a:t>
            </a:r>
            <a:r>
              <a:rPr lang="pt-BR" sz="2400" dirty="0">
                <a:solidFill>
                  <a:srgbClr val="0000FF"/>
                </a:solidFill>
              </a:rPr>
              <a:t>covalentes apolares </a:t>
            </a:r>
            <a:r>
              <a:rPr lang="pt-BR" sz="2400" dirty="0"/>
              <a:t>(compartilhamento de elétrons igual ou quase igual). Exemplo: F2 (4,0 – 4,0 = 0,0);</a:t>
            </a:r>
          </a:p>
          <a:p>
            <a:pPr marL="342900" indent="-342900" algn="just">
              <a:buFont typeface="Arial" panose="020B0604020202020204" pitchFamily="34" charset="0"/>
              <a:buChar char="•"/>
            </a:pPr>
            <a:endParaRPr lang="pt-BR" sz="2400" dirty="0"/>
          </a:p>
          <a:p>
            <a:pPr marL="342900" indent="-342900" algn="just">
              <a:buFont typeface="Arial" panose="020B0604020202020204" pitchFamily="34" charset="0"/>
              <a:buChar char="•"/>
            </a:pPr>
            <a:r>
              <a:rPr lang="pt-BR" sz="2400" dirty="0"/>
              <a:t>As diferenças de eletronegatividade </a:t>
            </a:r>
            <a:r>
              <a:rPr lang="pt-BR" sz="2400" dirty="0">
                <a:solidFill>
                  <a:srgbClr val="FF0000"/>
                </a:solidFill>
              </a:rPr>
              <a:t>próximas a 2 </a:t>
            </a:r>
            <a:r>
              <a:rPr lang="pt-BR" sz="2400" dirty="0"/>
              <a:t>resultam em ligações </a:t>
            </a:r>
            <a:r>
              <a:rPr lang="pt-BR" sz="2400" dirty="0">
                <a:solidFill>
                  <a:srgbClr val="0000FF"/>
                </a:solidFill>
              </a:rPr>
              <a:t>covalentes polares </a:t>
            </a:r>
            <a:r>
              <a:rPr lang="pt-BR" sz="2400" dirty="0"/>
              <a:t>(compartilhamento de elétrons desigual). Exemplo: HF (4,0 – 2,1 = 1,9);</a:t>
            </a:r>
          </a:p>
          <a:p>
            <a:pPr marL="342900" indent="-342900" algn="just">
              <a:buFont typeface="Arial" panose="020B0604020202020204" pitchFamily="34" charset="0"/>
              <a:buChar char="•"/>
            </a:pPr>
            <a:endParaRPr lang="pt-BR" sz="2400" dirty="0"/>
          </a:p>
          <a:p>
            <a:pPr marL="342900" indent="-342900" algn="just">
              <a:buFont typeface="Arial" panose="020B0604020202020204" pitchFamily="34" charset="0"/>
              <a:buChar char="•"/>
            </a:pPr>
            <a:r>
              <a:rPr lang="pt-BR" sz="2400" dirty="0"/>
              <a:t>As diferenças de eletronegatividade </a:t>
            </a:r>
            <a:r>
              <a:rPr lang="pt-BR" sz="2400" dirty="0">
                <a:solidFill>
                  <a:srgbClr val="FF0000"/>
                </a:solidFill>
              </a:rPr>
              <a:t>próximas a 3 </a:t>
            </a:r>
            <a:r>
              <a:rPr lang="pt-BR" sz="2400" dirty="0"/>
              <a:t>resultam em </a:t>
            </a:r>
            <a:r>
              <a:rPr lang="pt-BR" sz="2400" dirty="0">
                <a:solidFill>
                  <a:srgbClr val="0000FF"/>
                </a:solidFill>
              </a:rPr>
              <a:t>ligações iônicas</a:t>
            </a:r>
            <a:r>
              <a:rPr lang="pt-BR" sz="2400" dirty="0"/>
              <a:t> (transferência de elétrons). Exemplo: </a:t>
            </a:r>
            <a:r>
              <a:rPr lang="pt-BR" sz="2400" dirty="0" err="1"/>
              <a:t>LiF</a:t>
            </a:r>
            <a:r>
              <a:rPr lang="pt-BR" sz="2400" dirty="0"/>
              <a:t> (4,0 – 1,0 = 3,0).</a:t>
            </a:r>
          </a:p>
        </p:txBody>
      </p:sp>
    </p:spTree>
    <p:extLst>
      <p:ext uri="{BB962C8B-B14F-4D97-AF65-F5344CB8AC3E}">
        <p14:creationId xmlns:p14="http://schemas.microsoft.com/office/powerpoint/2010/main" val="1266707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EC28925-ACE5-4410-AFB1-932868C3C9AB}"/>
              </a:ext>
            </a:extLst>
          </p:cNvPr>
          <p:cNvPicPr>
            <a:picLocks noChangeAspect="1"/>
          </p:cNvPicPr>
          <p:nvPr/>
        </p:nvPicPr>
        <p:blipFill>
          <a:blip r:embed="rId2"/>
          <a:stretch>
            <a:fillRect/>
          </a:stretch>
        </p:blipFill>
        <p:spPr>
          <a:xfrm>
            <a:off x="2889004" y="961731"/>
            <a:ext cx="5410933" cy="5639967"/>
          </a:xfrm>
          <a:prstGeom prst="rect">
            <a:avLst/>
          </a:prstGeom>
        </p:spPr>
      </p:pic>
    </p:spTree>
    <p:extLst>
      <p:ext uri="{BB962C8B-B14F-4D97-AF65-F5344CB8AC3E}">
        <p14:creationId xmlns:p14="http://schemas.microsoft.com/office/powerpoint/2010/main" val="3811466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AC60702F-A2EE-475D-A67F-110F5336EE4F}"/>
              </a:ext>
            </a:extLst>
          </p:cNvPr>
          <p:cNvSpPr>
            <a:spLocks noGrp="1"/>
          </p:cNvSpPr>
          <p:nvPr>
            <p:ph idx="1"/>
          </p:nvPr>
        </p:nvSpPr>
        <p:spPr>
          <a:xfrm>
            <a:off x="1431302" y="1169503"/>
            <a:ext cx="10018713" cy="5032514"/>
          </a:xfrm>
        </p:spPr>
        <p:txBody>
          <a:bodyPr>
            <a:normAutofit lnSpcReduction="10000"/>
          </a:bodyPr>
          <a:lstStyle/>
          <a:p>
            <a:pPr marL="0" indent="0" algn="ctr">
              <a:buNone/>
            </a:pPr>
            <a:r>
              <a:rPr lang="pt-BR" sz="3200" b="1" u="sng" dirty="0"/>
              <a:t>ATIVIDADE ASSINCRONA </a:t>
            </a:r>
          </a:p>
          <a:p>
            <a:pPr marL="0" indent="0" algn="ctr">
              <a:buNone/>
            </a:pPr>
            <a:r>
              <a:rPr lang="pt-BR" sz="3200" b="1" u="sng" dirty="0"/>
              <a:t>para quinta feira dia 22</a:t>
            </a:r>
          </a:p>
          <a:p>
            <a:pPr marL="0" indent="0" algn="ctr">
              <a:buNone/>
            </a:pPr>
            <a:r>
              <a:rPr lang="pt-BR" sz="3200" b="1" u="sng" dirty="0"/>
              <a:t> ( que será ponto facultativo para professores) </a:t>
            </a:r>
          </a:p>
          <a:p>
            <a:pPr marL="0" indent="0" algn="ctr">
              <a:buNone/>
            </a:pPr>
            <a:endParaRPr lang="pt-BR" sz="3200" b="1" u="sng" dirty="0"/>
          </a:p>
          <a:p>
            <a:pPr marL="0" indent="0" algn="ctr">
              <a:buNone/>
            </a:pPr>
            <a:endParaRPr lang="pt-BR" sz="3200" b="1" u="sng" dirty="0"/>
          </a:p>
          <a:p>
            <a:pPr algn="ctr"/>
            <a:r>
              <a:rPr lang="pt-BR" sz="3200" b="1" dirty="0">
                <a:solidFill>
                  <a:srgbClr val="0000CC"/>
                </a:solidFill>
              </a:rPr>
              <a:t>LISTA DE EXERCICIOS</a:t>
            </a:r>
          </a:p>
          <a:p>
            <a:pPr algn="ctr"/>
            <a:r>
              <a:rPr lang="pt-BR" sz="3200" b="1" dirty="0">
                <a:solidFill>
                  <a:srgbClr val="FF0000"/>
                </a:solidFill>
              </a:rPr>
              <a:t>arre.geral.1@gmail.com</a:t>
            </a:r>
          </a:p>
          <a:p>
            <a:pPr marL="0" indent="0" algn="ctr">
              <a:buNone/>
            </a:pPr>
            <a:r>
              <a:rPr lang="pt-BR" sz="3200" b="1" dirty="0">
                <a:solidFill>
                  <a:srgbClr val="0000CC"/>
                </a:solidFill>
              </a:rPr>
              <a:t>Já disponibilizada no Moodle </a:t>
            </a:r>
            <a:r>
              <a:rPr lang="pt-BR" sz="3200" b="1" dirty="0" err="1">
                <a:solidFill>
                  <a:srgbClr val="0000CC"/>
                </a:solidFill>
              </a:rPr>
              <a:t>Uenf</a:t>
            </a:r>
            <a:endParaRPr lang="pt-BR" sz="3200" b="1" dirty="0">
              <a:solidFill>
                <a:srgbClr val="0000CC"/>
              </a:solidFill>
            </a:endParaRPr>
          </a:p>
        </p:txBody>
      </p:sp>
    </p:spTree>
    <p:extLst>
      <p:ext uri="{BB962C8B-B14F-4D97-AF65-F5344CB8AC3E}">
        <p14:creationId xmlns:p14="http://schemas.microsoft.com/office/powerpoint/2010/main" val="269448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067589-EE38-44D1-8E50-9B86DC591952}"/>
              </a:ext>
            </a:extLst>
          </p:cNvPr>
          <p:cNvSpPr>
            <a:spLocks noGrp="1"/>
          </p:cNvSpPr>
          <p:nvPr>
            <p:ph type="title"/>
          </p:nvPr>
        </p:nvSpPr>
        <p:spPr>
          <a:xfrm>
            <a:off x="1550367" y="4489173"/>
            <a:ext cx="10018713" cy="1752599"/>
          </a:xfrm>
        </p:spPr>
        <p:txBody>
          <a:bodyPr>
            <a:normAutofit/>
          </a:bodyPr>
          <a:lstStyle/>
          <a:p>
            <a:r>
              <a:rPr lang="pt-BR" sz="2800" dirty="0">
                <a:hlinkClick r:id="rId2"/>
              </a:rPr>
              <a:t>https://www.youtube.com/watch?v=TxHi5FtMYKk&amp;t=14s</a:t>
            </a:r>
            <a:endParaRPr lang="pt-BR" sz="2800" dirty="0"/>
          </a:p>
        </p:txBody>
      </p:sp>
      <p:sp>
        <p:nvSpPr>
          <p:cNvPr id="3" name="CaixaDeTexto 2">
            <a:extLst>
              <a:ext uri="{FF2B5EF4-FFF2-40B4-BE49-F238E27FC236}">
                <a16:creationId xmlns:a16="http://schemas.microsoft.com/office/drawing/2014/main" id="{9ADF07D3-94F3-4FB9-8E62-182B1C58742D}"/>
              </a:ext>
            </a:extLst>
          </p:cNvPr>
          <p:cNvSpPr txBox="1"/>
          <p:nvPr/>
        </p:nvSpPr>
        <p:spPr>
          <a:xfrm>
            <a:off x="1272209" y="742122"/>
            <a:ext cx="10800521"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gn="just">
              <a:buFont typeface="Wingdings" panose="05000000000000000000" pitchFamily="2" charset="2"/>
              <a:buChar char="ü"/>
            </a:pPr>
            <a:r>
              <a:rPr lang="pt-BR" sz="2400" dirty="0"/>
              <a:t>Compostos iônicos, quando dissolvidos em água, </a:t>
            </a:r>
            <a:r>
              <a:rPr lang="pt-BR" sz="2400" b="1" u="sng" dirty="0"/>
              <a:t>sofrem dissociação</a:t>
            </a:r>
            <a:r>
              <a:rPr lang="pt-BR" sz="2400" dirty="0"/>
              <a:t>, e seus cátions e ânions interagem com os dipolos da molécula de água (uma molécula formada por ligações covalentes polares). Por conta desses íons livres na </a:t>
            </a:r>
            <a:r>
              <a:rPr lang="pt-BR" sz="2400" b="1" dirty="0">
                <a:highlight>
                  <a:srgbClr val="FFFF00"/>
                </a:highlight>
              </a:rPr>
              <a:t>solução aquosa, ela é capaz de conduzir corrente elétrica.</a:t>
            </a:r>
          </a:p>
          <a:p>
            <a:pPr marL="285750" indent="-285750" algn="just">
              <a:buFont typeface="Wingdings" panose="05000000000000000000" pitchFamily="2" charset="2"/>
              <a:buChar char="ü"/>
            </a:pPr>
            <a:endParaRPr lang="pt-BR" sz="2400" dirty="0"/>
          </a:p>
          <a:p>
            <a:pPr marL="285750" indent="-285750" algn="just">
              <a:buFont typeface="Wingdings" panose="05000000000000000000" pitchFamily="2" charset="2"/>
              <a:buChar char="ü"/>
            </a:pPr>
            <a:r>
              <a:rPr lang="pt-BR" sz="2400" dirty="0"/>
              <a:t>Por fim, se derretermos um composto iônico (o que é possível aquecendo-o a </a:t>
            </a:r>
            <a:r>
              <a:rPr lang="pt-BR" sz="2400" dirty="0">
                <a:highlight>
                  <a:srgbClr val="FFFF00"/>
                </a:highlight>
              </a:rPr>
              <a:t>altíssimas temperaturas</a:t>
            </a:r>
            <a:r>
              <a:rPr lang="pt-BR" sz="2400" dirty="0"/>
              <a:t>) – obtendo, assim, um líquido iônico –, o composto, mesmo puro, é </a:t>
            </a:r>
            <a:r>
              <a:rPr lang="pt-BR" sz="2400" dirty="0">
                <a:highlight>
                  <a:srgbClr val="FFFF00"/>
                </a:highlight>
              </a:rPr>
              <a:t>capaz de conduzir corrente elétrica</a:t>
            </a:r>
            <a:r>
              <a:rPr lang="pt-BR" sz="2400" dirty="0"/>
              <a:t>, devido à mobilidade de seus íons.</a:t>
            </a:r>
          </a:p>
        </p:txBody>
      </p:sp>
      <p:sp>
        <p:nvSpPr>
          <p:cNvPr id="4" name="CaixaDeTexto 3">
            <a:extLst>
              <a:ext uri="{FF2B5EF4-FFF2-40B4-BE49-F238E27FC236}">
                <a16:creationId xmlns:a16="http://schemas.microsoft.com/office/drawing/2014/main" id="{8AB3A071-129B-49C5-9C50-0187ACB8BD70}"/>
              </a:ext>
            </a:extLst>
          </p:cNvPr>
          <p:cNvSpPr txBox="1"/>
          <p:nvPr/>
        </p:nvSpPr>
        <p:spPr>
          <a:xfrm>
            <a:off x="4658139" y="141957"/>
            <a:ext cx="2875722" cy="1200329"/>
          </a:xfrm>
          <a:prstGeom prst="rect">
            <a:avLst/>
          </a:prstGeom>
          <a:noFill/>
        </p:spPr>
        <p:txBody>
          <a:bodyPr wrap="square" rtlCol="0">
            <a:spAutoFit/>
          </a:bodyPr>
          <a:lstStyle/>
          <a:p>
            <a:r>
              <a:rPr lang="pt-BR" sz="3600" b="1" dirty="0">
                <a:solidFill>
                  <a:srgbClr val="0000CC"/>
                </a:solidFill>
              </a:rPr>
              <a:t>Propriedades</a:t>
            </a:r>
          </a:p>
          <a:p>
            <a:endParaRPr lang="pt-BR" sz="3600" b="1" dirty="0">
              <a:solidFill>
                <a:srgbClr val="0000CC"/>
              </a:solidFill>
            </a:endParaRPr>
          </a:p>
        </p:txBody>
      </p:sp>
    </p:spTree>
    <p:extLst>
      <p:ext uri="{BB962C8B-B14F-4D97-AF65-F5344CB8AC3E}">
        <p14:creationId xmlns:p14="http://schemas.microsoft.com/office/powerpoint/2010/main" val="1634222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4C81BC-E6BD-42D5-8F7C-A90E3B35C935}"/>
              </a:ext>
            </a:extLst>
          </p:cNvPr>
          <p:cNvSpPr>
            <a:spLocks noGrp="1"/>
          </p:cNvSpPr>
          <p:nvPr>
            <p:ph type="title"/>
          </p:nvPr>
        </p:nvSpPr>
        <p:spPr>
          <a:xfrm>
            <a:off x="1497563" y="288235"/>
            <a:ext cx="10018713" cy="944217"/>
          </a:xfrm>
        </p:spPr>
        <p:txBody>
          <a:bodyPr>
            <a:normAutofit/>
          </a:bodyPr>
          <a:lstStyle/>
          <a:p>
            <a:r>
              <a:rPr lang="pt-BR" sz="2800" dirty="0">
                <a:solidFill>
                  <a:srgbClr val="0000CC"/>
                </a:solidFill>
              </a:rPr>
              <a:t>ENERGIAS DE REDE</a:t>
            </a:r>
          </a:p>
        </p:txBody>
      </p:sp>
      <p:pic>
        <p:nvPicPr>
          <p:cNvPr id="3" name="Imagem 2">
            <a:extLst>
              <a:ext uri="{FF2B5EF4-FFF2-40B4-BE49-F238E27FC236}">
                <a16:creationId xmlns:a16="http://schemas.microsoft.com/office/drawing/2014/main" id="{D081B618-DBC5-4701-9BAB-E4C34923D897}"/>
              </a:ext>
            </a:extLst>
          </p:cNvPr>
          <p:cNvPicPr>
            <a:picLocks noChangeAspect="1"/>
          </p:cNvPicPr>
          <p:nvPr/>
        </p:nvPicPr>
        <p:blipFill>
          <a:blip r:embed="rId2"/>
          <a:stretch>
            <a:fillRect/>
          </a:stretch>
        </p:blipFill>
        <p:spPr>
          <a:xfrm>
            <a:off x="175541" y="1983545"/>
            <a:ext cx="7047483" cy="3652425"/>
          </a:xfrm>
          <a:prstGeom prst="rect">
            <a:avLst/>
          </a:prstGeom>
        </p:spPr>
      </p:pic>
      <p:sp>
        <p:nvSpPr>
          <p:cNvPr id="4" name="Texto Explicativo: Seta para a Esquerda 3">
            <a:extLst>
              <a:ext uri="{FF2B5EF4-FFF2-40B4-BE49-F238E27FC236}">
                <a16:creationId xmlns:a16="http://schemas.microsoft.com/office/drawing/2014/main" id="{3EA66C5A-0BFA-47F0-95EA-89FEAA6D0E01}"/>
              </a:ext>
            </a:extLst>
          </p:cNvPr>
          <p:cNvSpPr/>
          <p:nvPr/>
        </p:nvSpPr>
        <p:spPr>
          <a:xfrm>
            <a:off x="6921305" y="914401"/>
            <a:ext cx="5151425" cy="5148774"/>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solidFill>
                  <a:schemeClr val="tx1">
                    <a:lumMod val="95000"/>
                    <a:lumOff val="5000"/>
                  </a:schemeClr>
                </a:solidFill>
              </a:rPr>
              <a:t>Na equação, você vê no numerador </a:t>
            </a:r>
            <a:r>
              <a:rPr lang="pt-BR" dirty="0">
                <a:solidFill>
                  <a:schemeClr val="tx1">
                    <a:lumMod val="95000"/>
                    <a:lumOff val="5000"/>
                  </a:schemeClr>
                </a:solidFill>
                <a:highlight>
                  <a:srgbClr val="FFFF00"/>
                </a:highlight>
              </a:rPr>
              <a:t>a constante de </a:t>
            </a:r>
            <a:r>
              <a:rPr lang="pt-BR" dirty="0" err="1">
                <a:solidFill>
                  <a:schemeClr val="tx1">
                    <a:lumMod val="95000"/>
                    <a:lumOff val="5000"/>
                  </a:schemeClr>
                </a:solidFill>
                <a:highlight>
                  <a:srgbClr val="FFFF00"/>
                </a:highlight>
              </a:rPr>
              <a:t>Madelung</a:t>
            </a:r>
            <a:r>
              <a:rPr lang="pt-BR" dirty="0">
                <a:solidFill>
                  <a:schemeClr val="tx1">
                    <a:lumMod val="95000"/>
                    <a:lumOff val="5000"/>
                  </a:schemeClr>
                </a:solidFill>
              </a:rPr>
              <a:t> (cujos valores, para alguns tipos de células unitárias, estão dispostos na tabela), a </a:t>
            </a:r>
            <a:r>
              <a:rPr lang="pt-BR" dirty="0">
                <a:solidFill>
                  <a:schemeClr val="tx1">
                    <a:lumMod val="95000"/>
                    <a:lumOff val="5000"/>
                  </a:schemeClr>
                </a:solidFill>
                <a:highlight>
                  <a:srgbClr val="FFFF00"/>
                </a:highlight>
              </a:rPr>
              <a:t>constante de Avogadro </a:t>
            </a:r>
            <a:r>
              <a:rPr lang="pt-BR" dirty="0">
                <a:solidFill>
                  <a:schemeClr val="tx1">
                    <a:lumMod val="95000"/>
                    <a:lumOff val="5000"/>
                  </a:schemeClr>
                </a:solidFill>
              </a:rPr>
              <a:t>e o produto das cargas elétricas dos íons envolvidos. No denominador, aparece o valor de </a:t>
            </a:r>
            <a:r>
              <a:rPr lang="pt-BR" dirty="0">
                <a:solidFill>
                  <a:schemeClr val="tx1">
                    <a:lumMod val="95000"/>
                    <a:lumOff val="5000"/>
                  </a:schemeClr>
                </a:solidFill>
                <a:highlight>
                  <a:srgbClr val="FFFF00"/>
                </a:highlight>
              </a:rPr>
              <a:t>permissividade no vácuo </a:t>
            </a:r>
            <a:r>
              <a:rPr lang="pt-BR" dirty="0">
                <a:solidFill>
                  <a:schemeClr val="tx1">
                    <a:lumMod val="95000"/>
                    <a:lumOff val="5000"/>
                  </a:schemeClr>
                </a:solidFill>
              </a:rPr>
              <a:t>e a </a:t>
            </a:r>
            <a:r>
              <a:rPr lang="pt-BR" dirty="0">
                <a:solidFill>
                  <a:schemeClr val="tx1">
                    <a:lumMod val="95000"/>
                    <a:lumOff val="5000"/>
                  </a:schemeClr>
                </a:solidFill>
                <a:highlight>
                  <a:srgbClr val="FFFF00"/>
                </a:highlight>
              </a:rPr>
              <a:t>distância média r </a:t>
            </a:r>
            <a:r>
              <a:rPr lang="pt-BR" dirty="0">
                <a:solidFill>
                  <a:schemeClr val="tx1">
                    <a:lumMod val="95000"/>
                    <a:lumOff val="5000"/>
                  </a:schemeClr>
                </a:solidFill>
              </a:rPr>
              <a:t>entre os íons que compõem o retículo. Tudo isso é multiplicado por um fator que envolve o </a:t>
            </a:r>
            <a:r>
              <a:rPr lang="pt-BR" dirty="0">
                <a:solidFill>
                  <a:schemeClr val="tx1">
                    <a:lumMod val="95000"/>
                    <a:lumOff val="5000"/>
                  </a:schemeClr>
                </a:solidFill>
                <a:highlight>
                  <a:srgbClr val="FFFF00"/>
                </a:highlight>
              </a:rPr>
              <a:t>número n. </a:t>
            </a:r>
            <a:r>
              <a:rPr lang="pt-BR" dirty="0">
                <a:solidFill>
                  <a:schemeClr val="tx1">
                    <a:lumMod val="95000"/>
                    <a:lumOff val="5000"/>
                  </a:schemeClr>
                </a:solidFill>
              </a:rPr>
              <a:t>No entanto, não se trata do número quântico principal, mas de outra grandeza, chamada </a:t>
            </a:r>
          </a:p>
          <a:p>
            <a:pPr algn="just"/>
            <a:r>
              <a:rPr lang="pt-BR" b="1" dirty="0">
                <a:solidFill>
                  <a:schemeClr val="tx1">
                    <a:lumMod val="95000"/>
                    <a:lumOff val="5000"/>
                  </a:schemeClr>
                </a:solidFill>
                <a:highlight>
                  <a:srgbClr val="FFFF00"/>
                </a:highlight>
              </a:rPr>
              <a:t>expoente de Born</a:t>
            </a:r>
            <a:r>
              <a:rPr lang="pt-BR" dirty="0">
                <a:highlight>
                  <a:srgbClr val="FFFF00"/>
                </a:highlight>
              </a:rPr>
              <a:t>.</a:t>
            </a:r>
          </a:p>
        </p:txBody>
      </p:sp>
    </p:spTree>
    <p:extLst>
      <p:ext uri="{BB962C8B-B14F-4D97-AF65-F5344CB8AC3E}">
        <p14:creationId xmlns:p14="http://schemas.microsoft.com/office/powerpoint/2010/main" val="3780046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F78026-DEBB-4D5A-9A4E-872456603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5E1684-CF44-4EAD-B3A4-FCE98461F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a:extLst>
              <a:ext uri="{FF2B5EF4-FFF2-40B4-BE49-F238E27FC236}">
                <a16:creationId xmlns:a16="http://schemas.microsoft.com/office/drawing/2014/main" id="{643853A9-7C96-4E9F-B8E5-D83682505DCF}"/>
              </a:ext>
            </a:extLst>
          </p:cNvPr>
          <p:cNvPicPr>
            <a:picLocks noChangeAspect="1"/>
          </p:cNvPicPr>
          <p:nvPr/>
        </p:nvPicPr>
        <p:blipFill>
          <a:blip r:embed="rId3"/>
          <a:stretch>
            <a:fillRect/>
          </a:stretch>
        </p:blipFill>
        <p:spPr>
          <a:xfrm>
            <a:off x="643467" y="1343407"/>
            <a:ext cx="10905066" cy="4171186"/>
          </a:xfrm>
          <a:prstGeom prst="rect">
            <a:avLst/>
          </a:prstGeom>
        </p:spPr>
      </p:pic>
      <p:sp>
        <p:nvSpPr>
          <p:cNvPr id="3" name="Retângulo 2">
            <a:extLst>
              <a:ext uri="{FF2B5EF4-FFF2-40B4-BE49-F238E27FC236}">
                <a16:creationId xmlns:a16="http://schemas.microsoft.com/office/drawing/2014/main" id="{FC462D20-5A0B-49C4-8038-BDE714F80F85}"/>
              </a:ext>
            </a:extLst>
          </p:cNvPr>
          <p:cNvSpPr/>
          <p:nvPr/>
        </p:nvSpPr>
        <p:spPr>
          <a:xfrm>
            <a:off x="1200443" y="5514593"/>
            <a:ext cx="9791114" cy="70788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pt-BR" sz="2000" b="1" dirty="0"/>
              <a:t>Os valores de energia de rede representam o quão estáveis são os compostos iônicos, em comparação com os íons tomados separadamente.</a:t>
            </a:r>
          </a:p>
        </p:txBody>
      </p:sp>
    </p:spTree>
    <p:extLst>
      <p:ext uri="{BB962C8B-B14F-4D97-AF65-F5344CB8AC3E}">
        <p14:creationId xmlns:p14="http://schemas.microsoft.com/office/powerpoint/2010/main" val="900777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A8F6144-3155-431C-BCF2-C27974A0E773}"/>
              </a:ext>
            </a:extLst>
          </p:cNvPr>
          <p:cNvSpPr/>
          <p:nvPr/>
        </p:nvSpPr>
        <p:spPr>
          <a:xfrm>
            <a:off x="194603" y="176437"/>
            <a:ext cx="11802793" cy="1384995"/>
          </a:xfrm>
          <a:prstGeom prst="rect">
            <a:avLst/>
          </a:prstGeom>
          <a:solidFill>
            <a:schemeClr val="bg1"/>
          </a:solidFill>
          <a:ln>
            <a:solidFill>
              <a:schemeClr val="accent1">
                <a:shade val="50000"/>
              </a:schemeClr>
            </a:solidFill>
          </a:ln>
        </p:spPr>
        <p:txBody>
          <a:bodyPr wrap="square">
            <a:spAutoFit/>
          </a:bodyPr>
          <a:lstStyle/>
          <a:p>
            <a:r>
              <a:rPr lang="pt-BR" sz="2000" b="1" dirty="0">
                <a:solidFill>
                  <a:srgbClr val="003399"/>
                </a:solidFill>
              </a:rPr>
              <a:t>Um último aspecto que você precisa conhecer é bem simples. Trata-se da questão dos </a:t>
            </a:r>
            <a:r>
              <a:rPr lang="pt-BR" sz="2400" b="1" dirty="0">
                <a:solidFill>
                  <a:srgbClr val="FF0000"/>
                </a:solidFill>
              </a:rPr>
              <a:t>íons compostos</a:t>
            </a:r>
            <a:r>
              <a:rPr lang="pt-BR" sz="2000" b="1" dirty="0">
                <a:solidFill>
                  <a:srgbClr val="003399"/>
                </a:solidFill>
              </a:rPr>
              <a:t>. </a:t>
            </a:r>
          </a:p>
          <a:p>
            <a:r>
              <a:rPr lang="pt-BR" sz="2000" b="1" dirty="0">
                <a:solidFill>
                  <a:srgbClr val="003399"/>
                </a:solidFill>
              </a:rPr>
              <a:t>Às vezes, </a:t>
            </a:r>
            <a:r>
              <a:rPr lang="pt-BR" sz="2000" b="1" dirty="0">
                <a:solidFill>
                  <a:srgbClr val="FF0000"/>
                </a:solidFill>
              </a:rPr>
              <a:t>um conjunto amplo de partículas se comporta, em um retículo cristalino, como se fosse uma entidade iônica única</a:t>
            </a:r>
            <a:r>
              <a:rPr lang="pt-BR" sz="2000" b="1" dirty="0">
                <a:solidFill>
                  <a:srgbClr val="003399"/>
                </a:solidFill>
              </a:rPr>
              <a:t>. Veja, na tabela abaixo, alguns dos íons compostos mais importantes com os quais você se deparará ao longo do seus cursos:</a:t>
            </a:r>
          </a:p>
        </p:txBody>
      </p:sp>
      <p:pic>
        <p:nvPicPr>
          <p:cNvPr id="4" name="Imagem 3">
            <a:extLst>
              <a:ext uri="{FF2B5EF4-FFF2-40B4-BE49-F238E27FC236}">
                <a16:creationId xmlns:a16="http://schemas.microsoft.com/office/drawing/2014/main" id="{A86B681C-3BD9-497A-A00D-827A659D6F24}"/>
              </a:ext>
            </a:extLst>
          </p:cNvPr>
          <p:cNvPicPr>
            <a:picLocks noChangeAspect="1"/>
          </p:cNvPicPr>
          <p:nvPr/>
        </p:nvPicPr>
        <p:blipFill>
          <a:blip r:embed="rId2"/>
          <a:stretch>
            <a:fillRect/>
          </a:stretch>
        </p:blipFill>
        <p:spPr>
          <a:xfrm>
            <a:off x="173945" y="1738019"/>
            <a:ext cx="11803734" cy="4943544"/>
          </a:xfrm>
          <a:prstGeom prst="rect">
            <a:avLst/>
          </a:prstGeom>
        </p:spPr>
      </p:pic>
      <p:sp>
        <p:nvSpPr>
          <p:cNvPr id="5" name="Retângulo 4">
            <a:extLst>
              <a:ext uri="{FF2B5EF4-FFF2-40B4-BE49-F238E27FC236}">
                <a16:creationId xmlns:a16="http://schemas.microsoft.com/office/drawing/2014/main" id="{4550D127-98E8-4B23-A408-A212842991AE}"/>
              </a:ext>
            </a:extLst>
          </p:cNvPr>
          <p:cNvSpPr/>
          <p:nvPr/>
        </p:nvSpPr>
        <p:spPr>
          <a:xfrm>
            <a:off x="194603" y="1688123"/>
            <a:ext cx="2084363" cy="369333"/>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2CC1B10C-CA81-482E-A645-E1FCAF24D961}"/>
              </a:ext>
            </a:extLst>
          </p:cNvPr>
          <p:cNvSpPr txBox="1"/>
          <p:nvPr/>
        </p:nvSpPr>
        <p:spPr>
          <a:xfrm>
            <a:off x="371061" y="2633106"/>
            <a:ext cx="1577009" cy="369332"/>
          </a:xfrm>
          <a:prstGeom prst="rect">
            <a:avLst/>
          </a:prstGeom>
          <a:noFill/>
          <a:ln w="44450">
            <a:solidFill>
              <a:srgbClr val="0000CC"/>
            </a:solidFill>
          </a:ln>
        </p:spPr>
        <p:txBody>
          <a:bodyPr wrap="square" rtlCol="0">
            <a:spAutoFit/>
          </a:bodyPr>
          <a:lstStyle/>
          <a:p>
            <a:endParaRPr lang="pt-BR" dirty="0"/>
          </a:p>
        </p:txBody>
      </p:sp>
    </p:spTree>
    <p:extLst>
      <p:ext uri="{BB962C8B-B14F-4D97-AF65-F5344CB8AC3E}">
        <p14:creationId xmlns:p14="http://schemas.microsoft.com/office/powerpoint/2010/main" val="393347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1E15122-A8B4-4714-B357-75755713E7BA}"/>
              </a:ext>
            </a:extLst>
          </p:cNvPr>
          <p:cNvPicPr>
            <a:picLocks noChangeAspect="1"/>
          </p:cNvPicPr>
          <p:nvPr/>
        </p:nvPicPr>
        <p:blipFill>
          <a:blip r:embed="rId2"/>
          <a:stretch>
            <a:fillRect/>
          </a:stretch>
        </p:blipFill>
        <p:spPr>
          <a:xfrm>
            <a:off x="0" y="0"/>
            <a:ext cx="10662146" cy="6858000"/>
          </a:xfrm>
          <a:prstGeom prst="rect">
            <a:avLst/>
          </a:prstGeom>
        </p:spPr>
      </p:pic>
    </p:spTree>
    <p:extLst>
      <p:ext uri="{BB962C8B-B14F-4D97-AF65-F5344CB8AC3E}">
        <p14:creationId xmlns:p14="http://schemas.microsoft.com/office/powerpoint/2010/main" val="22831641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xe">
  <a:themeElements>
    <a:clrScheme name="Paralaxe">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ax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axe">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otalTime>772</TotalTime>
  <Words>2360</Words>
  <Application>Microsoft Office PowerPoint</Application>
  <PresentationFormat>Widescreen</PresentationFormat>
  <Paragraphs>183</Paragraphs>
  <Slides>43</Slides>
  <Notes>0</Notes>
  <HiddenSlides>0</HiddenSlides>
  <MMClips>1</MMClips>
  <ScaleCrop>false</ScaleCrop>
  <HeadingPairs>
    <vt:vector size="8" baseType="variant">
      <vt:variant>
        <vt:lpstr>Fontes usadas</vt:lpstr>
      </vt:variant>
      <vt:variant>
        <vt:i4>6</vt:i4>
      </vt:variant>
      <vt:variant>
        <vt:lpstr>Tema</vt:lpstr>
      </vt:variant>
      <vt:variant>
        <vt:i4>1</vt:i4>
      </vt:variant>
      <vt:variant>
        <vt:lpstr>Servidores OLE inseridos</vt:lpstr>
      </vt:variant>
      <vt:variant>
        <vt:i4>1</vt:i4>
      </vt:variant>
      <vt:variant>
        <vt:lpstr>Títulos de slides</vt:lpstr>
      </vt:variant>
      <vt:variant>
        <vt:i4>43</vt:i4>
      </vt:variant>
    </vt:vector>
  </HeadingPairs>
  <TitlesOfParts>
    <vt:vector size="51" baseType="lpstr">
      <vt:lpstr>Arial</vt:lpstr>
      <vt:lpstr>Calibri</vt:lpstr>
      <vt:lpstr>Comic Sans MS</vt:lpstr>
      <vt:lpstr>Corbel</vt:lpstr>
      <vt:lpstr>Times New Roman</vt:lpstr>
      <vt:lpstr>Wingdings</vt:lpstr>
      <vt:lpstr>Paralaxe</vt:lpstr>
      <vt:lpstr>Document</vt:lpstr>
      <vt:lpstr>DAS LIGAÇÕES IÔNICAS ÀS LIGAÇOES COVALENTES</vt:lpstr>
      <vt:lpstr>Apresentação do PowerPoint</vt:lpstr>
      <vt:lpstr>Apresentação do PowerPoint</vt:lpstr>
      <vt:lpstr>Apresentação do PowerPoint</vt:lpstr>
      <vt:lpstr>https://www.youtube.com/watch?v=TxHi5FtMYKk&amp;t=14s</vt:lpstr>
      <vt:lpstr>ENERGIAS DE REDE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Teoria de valência</vt:lpstr>
      <vt:lpstr>  “um sistema sempre caminha, naturalmente, para um estado de menor energia e maior estabilidade”.</vt:lpstr>
      <vt:lpstr>Apresentação do PowerPoint</vt:lpstr>
      <vt:lpstr>Apresentação do PowerPoint</vt:lpstr>
      <vt:lpstr>Apresentação do PowerPoint</vt:lpstr>
      <vt:lpstr>TEORIA DOS ORBITAIS MOLECULARES</vt:lpstr>
      <vt:lpstr>TEORIA DOS ORBITAIS MOLECULARES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LIGAÇÕES IÔNICAS ÀS LIGAÇOES COVALENTES</dc:title>
  <dc:creator>Sistemas</dc:creator>
  <cp:lastModifiedBy>Sistemas</cp:lastModifiedBy>
  <cp:revision>27</cp:revision>
  <dcterms:created xsi:type="dcterms:W3CDTF">2021-04-20T02:42:02Z</dcterms:created>
  <dcterms:modified xsi:type="dcterms:W3CDTF">2021-04-21T00:50:59Z</dcterms:modified>
</cp:coreProperties>
</file>