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76" r:id="rId6"/>
    <p:sldId id="260" r:id="rId7"/>
    <p:sldId id="261" r:id="rId8"/>
    <p:sldId id="262" r:id="rId9"/>
    <p:sldId id="263" r:id="rId10"/>
    <p:sldId id="271" r:id="rId11"/>
    <p:sldId id="264" r:id="rId12"/>
    <p:sldId id="265" r:id="rId13"/>
    <p:sldId id="266" r:id="rId14"/>
    <p:sldId id="267" r:id="rId15"/>
    <p:sldId id="268" r:id="rId16"/>
    <p:sldId id="269" r:id="rId17"/>
    <p:sldId id="277" r:id="rId18"/>
    <p:sldId id="278" r:id="rId19"/>
    <p:sldId id="279" r:id="rId20"/>
    <p:sldId id="280" r:id="rId21"/>
    <p:sldId id="292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2" name="Subtítu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8B78F-0D9D-4394-9D81-FE4B7204DF11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20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480BE1-E2A9-4335-AA80-F4B2712E8A0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8B78F-0D9D-4394-9D81-FE4B7204DF11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480BE1-E2A9-4335-AA80-F4B2712E8A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8B78F-0D9D-4394-9D81-FE4B7204DF11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480BE1-E2A9-4335-AA80-F4B2712E8A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8B78F-0D9D-4394-9D81-FE4B7204DF11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480BE1-E2A9-4335-AA80-F4B2712E8A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8B78F-0D9D-4394-9D81-FE4B7204DF11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480BE1-E2A9-4335-AA80-F4B2712E8A0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Retângulo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8B78F-0D9D-4394-9D81-FE4B7204DF11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480BE1-E2A9-4335-AA80-F4B2712E8A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8B78F-0D9D-4394-9D81-FE4B7204DF11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480BE1-E2A9-4335-AA80-F4B2712E8A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8B78F-0D9D-4394-9D81-FE4B7204DF11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480BE1-E2A9-4335-AA80-F4B2712E8A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8B78F-0D9D-4394-9D81-FE4B7204DF11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480BE1-E2A9-4335-AA80-F4B2712E8A0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Retângulo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8B78F-0D9D-4394-9D81-FE4B7204DF11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480BE1-E2A9-4335-AA80-F4B2712E8A0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3D8B78F-0D9D-4394-9D81-FE4B7204DF11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480BE1-E2A9-4335-AA80-F4B2712E8A0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9" name="Fluxograma: Processo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uxograma: Processo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zz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sc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ço Reservado para Título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24" name="Espaço Reservado para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3D8B78F-0D9D-4394-9D81-FE4B7204DF11}" type="datetimeFigureOut">
              <a:rPr lang="pt-BR" smtClean="0"/>
              <a:pPr/>
              <a:t>27/08/2019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2480BE1-E2A9-4335-AA80-F4B2712E8A0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5" name="Retângulo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pt-BR" dirty="0" smtClean="0"/>
              <a:t>Mecânica Quântica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dirty="0" smtClean="0"/>
              <a:t>Cibele Maria </a:t>
            </a:r>
            <a:r>
              <a:rPr lang="pt-BR" dirty="0" err="1" smtClean="0"/>
              <a:t>Stivanin</a:t>
            </a:r>
            <a:r>
              <a:rPr lang="pt-BR" dirty="0" smtClean="0"/>
              <a:t> de Almeida</a:t>
            </a:r>
            <a:endParaRPr lang="pt-B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571744"/>
            <a:ext cx="5929354" cy="3024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285852" y="2714620"/>
            <a:ext cx="100013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3143240" y="2500306"/>
            <a:ext cx="45719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3740463" y="2500306"/>
            <a:ext cx="45719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3143240" y="3286124"/>
            <a:ext cx="45719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3740463" y="3286124"/>
            <a:ext cx="45719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4857752" y="2643182"/>
            <a:ext cx="1000132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4857752" y="3214686"/>
            <a:ext cx="1000132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7143768" y="2214554"/>
            <a:ext cx="45719" cy="1928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4" name="Conector reto 13"/>
          <p:cNvCxnSpPr>
            <a:stCxn id="4" idx="3"/>
          </p:cNvCxnSpPr>
          <p:nvPr/>
        </p:nvCxnSpPr>
        <p:spPr>
          <a:xfrm>
            <a:off x="2285984" y="3071810"/>
            <a:ext cx="38576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6143636" y="3071810"/>
            <a:ext cx="928694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 flipV="1">
            <a:off x="6000760" y="2714620"/>
            <a:ext cx="1071570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1214414" y="3857628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Forno</a:t>
            </a:r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3071802" y="3929066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Fendas</a:t>
            </a:r>
            <a:endParaRPr lang="pt-BR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4857752" y="3929066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Ímãs</a:t>
            </a:r>
            <a:endParaRPr lang="pt-BR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6715140" y="4357694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Tela</a:t>
            </a:r>
            <a:endParaRPr lang="pt-BR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5214942" y="228599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N</a:t>
            </a:r>
            <a:endParaRPr lang="pt-BR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5214942" y="3429000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S</a:t>
            </a:r>
            <a:endParaRPr lang="pt-BR" dirty="0"/>
          </a:p>
        </p:txBody>
      </p:sp>
      <p:cxnSp>
        <p:nvCxnSpPr>
          <p:cNvPr id="27" name="Conector de seta reta 26"/>
          <p:cNvCxnSpPr/>
          <p:nvPr/>
        </p:nvCxnSpPr>
        <p:spPr>
          <a:xfrm rot="5400000" flipH="1" flipV="1">
            <a:off x="5857884" y="2357430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/>
          <p:cNvSpPr txBox="1"/>
          <p:nvPr/>
        </p:nvSpPr>
        <p:spPr>
          <a:xfrm>
            <a:off x="5786446" y="857232"/>
            <a:ext cx="21431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Feixe de átomos neutros vaporizados</a:t>
            </a:r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Paramagnetismo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Em uma terminologia química, dois elétrons com spins em direções opostas são ditos spins antiparalelos.</a:t>
            </a:r>
          </a:p>
          <a:p>
            <a:pPr algn="just"/>
            <a:r>
              <a:rPr lang="pt-BR" dirty="0" smtClean="0"/>
              <a:t>Por causa do efeito magnético produzido pela presença de um elétron desemparelhado em um átomo, uma substância pode ser atraída em um campo magnético – </a:t>
            </a:r>
            <a:r>
              <a:rPr lang="pt-BR" dirty="0" err="1" smtClean="0"/>
              <a:t>paramagnetismo</a:t>
            </a:r>
            <a:r>
              <a:rPr lang="pt-BR" dirty="0" smtClean="0"/>
              <a:t>.</a:t>
            </a:r>
          </a:p>
          <a:p>
            <a:pPr algn="just"/>
            <a:r>
              <a:rPr lang="pt-BR" dirty="0" smtClean="0"/>
              <a:t>Esse resultado é utilizado na determinação do número de elétrons desemparelhados na substância.</a:t>
            </a:r>
            <a:endParaRPr lang="pt-B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285728"/>
            <a:ext cx="4286280" cy="3007916"/>
          </a:xfrm>
          <a:prstGeom prst="rect">
            <a:avLst/>
          </a:prstGeom>
        </p:spPr>
      </p:pic>
      <p:pic>
        <p:nvPicPr>
          <p:cNvPr id="5" name="Imagem 4" descr="sv12612699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5" y="3143248"/>
            <a:ext cx="3591256" cy="30584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Subcamadas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Os orbitais em um átomo são agrupados em conjuntos chamados subcamadas. </a:t>
            </a:r>
          </a:p>
          <a:p>
            <a:pPr algn="just"/>
            <a:r>
              <a:rPr lang="pt-BR" dirty="0" smtClean="0"/>
              <a:t>Na ausência de qualquer campo magnético aplicado externamente, todos os orbitais em uma dada subcamadas têm a mesma energia.</a:t>
            </a:r>
          </a:p>
          <a:p>
            <a:pPr algn="just"/>
            <a:r>
              <a:rPr lang="pt-BR" dirty="0" smtClean="0"/>
              <a:t>Em átomos no seu estado fundamental, quatro tipos de subcamadas são ocupadas pelos elétrons, </a:t>
            </a:r>
            <a:r>
              <a:rPr lang="pt-BR" b="1" i="1" dirty="0" smtClean="0"/>
              <a:t>s, p, d e f</a:t>
            </a:r>
            <a:r>
              <a:rPr lang="pt-BR" dirty="0" smtClean="0"/>
              <a:t> que consistem em 1, 3, 5 e 7 orbitais.</a:t>
            </a:r>
            <a:endParaRPr lang="pt-B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Camadas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Um agrupamento de subcamadas;</a:t>
            </a:r>
          </a:p>
          <a:p>
            <a:r>
              <a:rPr lang="pt-BR" dirty="0" smtClean="0"/>
              <a:t>Todos os elétrons em uma dada camada estão a mesma distância média do núcleo.</a:t>
            </a:r>
          </a:p>
          <a:p>
            <a:r>
              <a:rPr lang="pt-BR" dirty="0" smtClean="0"/>
              <a:t>Dois métodos equivalente são utilizados para a designação das camadas;</a:t>
            </a:r>
          </a:p>
          <a:p>
            <a:r>
              <a:rPr lang="pt-BR" dirty="0" smtClean="0"/>
              <a:t>Primeiro é a especificação do valor do número quântico principal, </a:t>
            </a:r>
            <a:r>
              <a:rPr lang="pt-BR" b="1" i="1" dirty="0" smtClean="0"/>
              <a:t>n.</a:t>
            </a:r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Camadas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De acordo com o método, a camada mais próxima do núcleo é </a:t>
            </a:r>
            <a:r>
              <a:rPr lang="pt-BR" b="1" i="1" dirty="0" smtClean="0"/>
              <a:t>n=1</a:t>
            </a:r>
            <a:r>
              <a:rPr lang="pt-BR" dirty="0" smtClean="0"/>
              <a:t>;</a:t>
            </a:r>
          </a:p>
          <a:p>
            <a:pPr algn="just"/>
            <a:r>
              <a:rPr lang="pt-BR" dirty="0" smtClean="0"/>
              <a:t>O segundo método utiliza letras na designação das camadas: </a:t>
            </a:r>
            <a:r>
              <a:rPr lang="pt-BR" b="1" i="1" dirty="0" smtClean="0"/>
              <a:t>K, L, M, N ...</a:t>
            </a:r>
            <a:r>
              <a:rPr lang="pt-BR" dirty="0" smtClean="0"/>
              <a:t>;</a:t>
            </a:r>
          </a:p>
          <a:p>
            <a:pPr algn="just"/>
            <a:r>
              <a:rPr lang="pt-BR" dirty="0" smtClean="0"/>
              <a:t>ENTÃO: </a:t>
            </a:r>
          </a:p>
          <a:p>
            <a:pPr algn="just"/>
            <a:r>
              <a:rPr lang="pt-BR" dirty="0" smtClean="0"/>
              <a:t>A PRIMEIRA CAMADA (</a:t>
            </a:r>
            <a:r>
              <a:rPr lang="pt-BR" b="1" dirty="0" smtClean="0"/>
              <a:t>n=1</a:t>
            </a:r>
            <a:r>
              <a:rPr lang="pt-BR" dirty="0" smtClean="0"/>
              <a:t>) É DENOMINADA K E ASSIM POR DIANTE!!!!!</a:t>
            </a:r>
          </a:p>
          <a:p>
            <a:pPr algn="just"/>
            <a:endParaRPr lang="pt-B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Camadas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00100" y="1571612"/>
            <a:ext cx="7586658" cy="4525963"/>
          </a:xfrm>
        </p:spPr>
        <p:txBody>
          <a:bodyPr/>
          <a:lstStyle/>
          <a:p>
            <a:pPr algn="just"/>
            <a:r>
              <a:rPr lang="pt-BR" dirty="0" smtClean="0"/>
              <a:t>NÃO EXISTEM DUAS CAMADAS DE UM MESMO ÁTOMO COM O MESMO NÚMERO DE SUBCAMADAS.</a:t>
            </a:r>
          </a:p>
          <a:p>
            <a:pPr algn="just"/>
            <a:r>
              <a:rPr lang="pt-BR" sz="1800" dirty="0" smtClean="0"/>
              <a:t>A camada K (n=1), consiste em apenas uma subcamada, a 1s.</a:t>
            </a:r>
          </a:p>
          <a:p>
            <a:pPr algn="just"/>
            <a:r>
              <a:rPr lang="pt-BR" sz="1800" dirty="0" smtClean="0"/>
              <a:t>A camada L (n=2), consiste em duas subcamadas a 2s e a 2p;</a:t>
            </a:r>
          </a:p>
          <a:p>
            <a:pPr algn="just"/>
            <a:r>
              <a:rPr lang="pt-BR" sz="1800" dirty="0" smtClean="0"/>
              <a:t>A camada M (n=3), consiste em três subcamadas a 3s, 3p e 3d; </a:t>
            </a:r>
            <a:endParaRPr lang="pt-BR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As partículas e as ondas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Caráter ondulatório do elétron;</a:t>
            </a:r>
          </a:p>
          <a:p>
            <a:pPr algn="just"/>
            <a:r>
              <a:rPr lang="pt-BR" dirty="0" smtClean="0"/>
              <a:t>Planck e </a:t>
            </a:r>
            <a:r>
              <a:rPr lang="pt-BR" dirty="0" err="1" smtClean="0"/>
              <a:t>Einsten</a:t>
            </a:r>
            <a:r>
              <a:rPr lang="pt-BR" dirty="0" smtClean="0"/>
              <a:t> mostraram que a energia é “acondicionada” em pequenos corpúsculos;</a:t>
            </a:r>
          </a:p>
          <a:p>
            <a:pPr algn="just"/>
            <a:r>
              <a:rPr lang="pt-BR" dirty="0" smtClean="0"/>
              <a:t>Esses são chamados de </a:t>
            </a:r>
            <a:r>
              <a:rPr lang="pt-BR" i="1" dirty="0" smtClean="0"/>
              <a:t>quanta;</a:t>
            </a:r>
          </a:p>
          <a:p>
            <a:pPr algn="just"/>
            <a:r>
              <a:rPr lang="pt-BR" i="1" dirty="0" smtClean="0"/>
              <a:t>Fóton é um quantum de qualquer espécie de energia radiante (eletromagnética), sendo a luz um exemplo;</a:t>
            </a:r>
          </a:p>
          <a:p>
            <a:pPr algn="just"/>
            <a:endParaRPr lang="pt-BR" i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Mas, a energia radiante tem uma natureza dualística;</a:t>
            </a:r>
          </a:p>
          <a:p>
            <a:pPr algn="just"/>
            <a:r>
              <a:rPr lang="pt-BR" dirty="0" smtClean="0"/>
              <a:t>Propriedades de um feixe de partículas (fótons);</a:t>
            </a:r>
          </a:p>
          <a:p>
            <a:pPr algn="just"/>
            <a:r>
              <a:rPr lang="pt-BR" dirty="0" smtClean="0"/>
              <a:t>Ondas;</a:t>
            </a:r>
          </a:p>
          <a:p>
            <a:pPr algn="just"/>
            <a:r>
              <a:rPr lang="pt-BR" dirty="0" smtClean="0"/>
              <a:t>A dualidade da partícula-onda da energia eletromagnética é similar à dualidade dos elétrons.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As partículas e as ondas</a:t>
            </a:r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2976" y="1447800"/>
            <a:ext cx="7786742" cy="4800600"/>
          </a:xfrm>
        </p:spPr>
        <p:txBody>
          <a:bodyPr/>
          <a:lstStyle/>
          <a:p>
            <a:pPr algn="just"/>
            <a:r>
              <a:rPr lang="pt-BR" dirty="0" smtClean="0"/>
              <a:t>Como partículas: </a:t>
            </a:r>
          </a:p>
          <a:p>
            <a:pPr algn="just"/>
            <a:r>
              <a:rPr lang="pt-BR" dirty="0" smtClean="0"/>
              <a:t>A energia total E de qualquer partícula está relacionada com a sua massa m pela equação de </a:t>
            </a:r>
            <a:r>
              <a:rPr lang="pt-BR" dirty="0" err="1" smtClean="0"/>
              <a:t>Einsten</a:t>
            </a:r>
            <a:r>
              <a:rPr lang="pt-BR" dirty="0" smtClean="0"/>
              <a:t>: E=mc</a:t>
            </a:r>
            <a:r>
              <a:rPr lang="pt-BR" baseline="30000" dirty="0" smtClean="0"/>
              <a:t>2 </a:t>
            </a:r>
            <a:r>
              <a:rPr lang="pt-BR" dirty="0" smtClean="0"/>
              <a:t>;</a:t>
            </a:r>
          </a:p>
          <a:p>
            <a:pPr algn="just"/>
            <a:r>
              <a:rPr lang="pt-BR" sz="1800" dirty="0" smtClean="0"/>
              <a:t>C= velocidade da luz no vácuo (constante)</a:t>
            </a:r>
          </a:p>
          <a:p>
            <a:pPr algn="just"/>
            <a:r>
              <a:rPr lang="pt-BR" dirty="0" smtClean="0"/>
              <a:t>Como onda: </a:t>
            </a:r>
          </a:p>
          <a:p>
            <a:pPr algn="just"/>
            <a:r>
              <a:rPr lang="pt-BR" dirty="0" smtClean="0"/>
              <a:t>A expressão de Planck, relaciona a energia da onda com a sua </a:t>
            </a:r>
            <a:r>
              <a:rPr lang="pt-BR" dirty="0" err="1" smtClean="0"/>
              <a:t>frequencia</a:t>
            </a:r>
            <a:r>
              <a:rPr lang="pt-BR" dirty="0" smtClean="0"/>
              <a:t>: E= h</a:t>
            </a:r>
            <a:r>
              <a:rPr lang="el-GR" dirty="0" smtClean="0">
                <a:latin typeface="Century Schoolbook"/>
              </a:rPr>
              <a:t>υ</a:t>
            </a:r>
            <a:endParaRPr lang="pt-BR" dirty="0" smtClean="0">
              <a:latin typeface="Century Schoolbook"/>
            </a:endParaRPr>
          </a:p>
          <a:p>
            <a:pPr algn="just"/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As partículas e as ondas</a:t>
            </a: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Insucesso da mecânica clássica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Mecânica Clássica: mecânica newtoniana</a:t>
            </a:r>
          </a:p>
          <a:p>
            <a:pPr algn="just"/>
            <a:r>
              <a:rPr lang="pt-BR" dirty="0" smtClean="0"/>
              <a:t>Falhou principalmente da descrição do movimento de pequenas partículas;</a:t>
            </a:r>
          </a:p>
          <a:p>
            <a:pPr algn="just"/>
            <a:r>
              <a:rPr lang="pt-BR" dirty="0" smtClean="0"/>
              <a:t>Mecânica quântica: refere-se a quantização da energia.</a:t>
            </a:r>
          </a:p>
          <a:p>
            <a:pPr algn="just"/>
            <a:r>
              <a:rPr lang="pt-BR" dirty="0" smtClean="0"/>
              <a:t>Mecânica ondulatória.</a:t>
            </a:r>
            <a:endParaRPr lang="pt-B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Em 1924, Louis De Broglie, combinou as expressões anteriores e, relacionou os dois aspectos da natureza dualística da luz:</a:t>
            </a:r>
          </a:p>
          <a:p>
            <a:pPr algn="just"/>
            <a:r>
              <a:rPr lang="pt-BR" dirty="0" smtClean="0"/>
              <a:t>mc</a:t>
            </a:r>
            <a:r>
              <a:rPr lang="pt-BR" baseline="30000" dirty="0" smtClean="0"/>
              <a:t>2</a:t>
            </a:r>
            <a:r>
              <a:rPr lang="pt-BR" dirty="0" smtClean="0"/>
              <a:t>= h</a:t>
            </a:r>
            <a:r>
              <a:rPr lang="el-GR" dirty="0" smtClean="0">
                <a:latin typeface="Century Schoolbook"/>
              </a:rPr>
              <a:t>υ</a:t>
            </a:r>
            <a:r>
              <a:rPr lang="pt-BR" dirty="0" smtClean="0">
                <a:latin typeface="Century Schoolbook"/>
              </a:rPr>
              <a:t>, isolando m:</a:t>
            </a:r>
          </a:p>
          <a:p>
            <a:pPr algn="just"/>
            <a:r>
              <a:rPr lang="pt-BR" dirty="0" smtClean="0">
                <a:latin typeface="Century Schoolbook"/>
              </a:rPr>
              <a:t>m = </a:t>
            </a:r>
            <a:r>
              <a:rPr lang="pt-BR" dirty="0" smtClean="0"/>
              <a:t>h</a:t>
            </a:r>
            <a:r>
              <a:rPr lang="el-GR" dirty="0" smtClean="0">
                <a:latin typeface="Century Schoolbook"/>
              </a:rPr>
              <a:t>υ</a:t>
            </a:r>
            <a:r>
              <a:rPr lang="pt-BR" dirty="0" smtClean="0">
                <a:latin typeface="Century Schoolbook"/>
              </a:rPr>
              <a:t>/</a:t>
            </a:r>
            <a:r>
              <a:rPr lang="pt-BR" dirty="0" smtClean="0"/>
              <a:t>c</a:t>
            </a:r>
            <a:r>
              <a:rPr lang="pt-BR" baseline="30000" dirty="0" smtClean="0"/>
              <a:t>2</a:t>
            </a:r>
            <a:r>
              <a:rPr lang="pt-BR" dirty="0" smtClean="0"/>
              <a:t>; como </a:t>
            </a:r>
            <a:r>
              <a:rPr lang="el-GR" dirty="0" smtClean="0">
                <a:latin typeface="Century Schoolbook"/>
              </a:rPr>
              <a:t>υλ</a:t>
            </a:r>
            <a:r>
              <a:rPr lang="pt-BR" dirty="0" smtClean="0">
                <a:latin typeface="Century Schoolbook"/>
              </a:rPr>
              <a:t>=c (</a:t>
            </a:r>
            <a:r>
              <a:rPr lang="el-GR" dirty="0" smtClean="0">
                <a:latin typeface="Century Schoolbook"/>
              </a:rPr>
              <a:t>υ</a:t>
            </a:r>
            <a:r>
              <a:rPr lang="pt-BR" dirty="0" smtClean="0">
                <a:latin typeface="Century Schoolbook"/>
              </a:rPr>
              <a:t>=c/</a:t>
            </a:r>
            <a:r>
              <a:rPr lang="el-GR" dirty="0" smtClean="0">
                <a:latin typeface="Century Schoolbook"/>
              </a:rPr>
              <a:t>λ</a:t>
            </a:r>
            <a:r>
              <a:rPr lang="pt-BR" dirty="0" smtClean="0">
                <a:latin typeface="Century Schoolbook"/>
              </a:rPr>
              <a:t>):</a:t>
            </a:r>
          </a:p>
          <a:p>
            <a:pPr algn="just"/>
            <a:r>
              <a:rPr lang="pt-BR" dirty="0" smtClean="0">
                <a:latin typeface="Century Schoolbook"/>
              </a:rPr>
              <a:t>m= h/</a:t>
            </a:r>
            <a:r>
              <a:rPr lang="el-GR" dirty="0" smtClean="0">
                <a:latin typeface="Century Schoolbook"/>
              </a:rPr>
              <a:t>λ</a:t>
            </a:r>
            <a:r>
              <a:rPr lang="az-Cyrl-AZ" dirty="0" smtClean="0">
                <a:latin typeface="Century Schoolbook"/>
              </a:rPr>
              <a:t>с</a:t>
            </a:r>
            <a:r>
              <a:rPr lang="pt-BR" dirty="0" smtClean="0">
                <a:latin typeface="Century Schoolbook"/>
              </a:rPr>
              <a:t>; </a:t>
            </a:r>
            <a:r>
              <a:rPr lang="pt-BR" sz="1800" dirty="0" smtClean="0">
                <a:latin typeface="Century Schoolbook"/>
              </a:rPr>
              <a:t>onde </a:t>
            </a:r>
            <a:r>
              <a:rPr lang="el-GR" sz="1800" dirty="0" smtClean="0">
                <a:latin typeface="Century Schoolbook"/>
              </a:rPr>
              <a:t>λ</a:t>
            </a:r>
            <a:r>
              <a:rPr lang="pt-BR" sz="1800" dirty="0" smtClean="0">
                <a:latin typeface="Century Schoolbook"/>
              </a:rPr>
              <a:t>= comprimento de onda.</a:t>
            </a:r>
            <a:endParaRPr lang="pt-BR" sz="1800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As partículas e as ondas</a:t>
            </a:r>
            <a:endParaRPr lang="pt-B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fbcdn-sphotos-e-a.akamaihd.net/hphotos-ak-xfp1/v/t1.0-9/10958704_489882434486178_6006637935077115496_n.jpg?oh=ca21caf69b385d9927b48f8c249d7c34&amp;oe=562443D5&amp;__gda__=1445627996_644a2a83849fb35427176ca5dfd9bdf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5" name="Imagem 4" descr="10958704_489882434486178_6006637935077115496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714356"/>
            <a:ext cx="7000892" cy="5250669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3143240" y="1000108"/>
            <a:ext cx="4357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  <a:latin typeface="Chiller" pitchFamily="82" charset="0"/>
              </a:rPr>
              <a:t>Louis de Broglie </a:t>
            </a:r>
            <a:r>
              <a:rPr lang="pt-BR" sz="3200" b="1" dirty="0" err="1" smtClean="0">
                <a:solidFill>
                  <a:schemeClr val="bg1"/>
                </a:solidFill>
                <a:latin typeface="Chiller" pitchFamily="82" charset="0"/>
              </a:rPr>
              <a:t>Stivanin</a:t>
            </a:r>
            <a:r>
              <a:rPr lang="pt-BR" sz="3200" b="1" dirty="0" smtClean="0">
                <a:solidFill>
                  <a:schemeClr val="bg1"/>
                </a:solidFill>
                <a:latin typeface="Chiller" pitchFamily="82" charset="0"/>
              </a:rPr>
              <a:t> </a:t>
            </a:r>
            <a:r>
              <a:rPr lang="pt-BR" sz="3200" b="1" dirty="0" err="1" smtClean="0">
                <a:solidFill>
                  <a:schemeClr val="bg1"/>
                </a:solidFill>
                <a:latin typeface="Chiller" pitchFamily="82" charset="0"/>
              </a:rPr>
              <a:t>Ezura</a:t>
            </a:r>
            <a:endParaRPr lang="pt-BR" sz="3200" b="1" dirty="0">
              <a:solidFill>
                <a:schemeClr val="bg1"/>
              </a:solidFill>
              <a:latin typeface="Chiller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De Broglie tentou associar a natureza dualística da luz ao comportamento do elétron;</a:t>
            </a:r>
          </a:p>
          <a:p>
            <a:pPr algn="just"/>
            <a:r>
              <a:rPr lang="pt-BR" dirty="0" smtClean="0"/>
              <a:t>Os elétrons movimentam-se em diferentes velocidades;</a:t>
            </a:r>
          </a:p>
          <a:p>
            <a:pPr algn="just"/>
            <a:r>
              <a:rPr lang="pt-BR" dirty="0" smtClean="0"/>
              <a:t>A substituição de </a:t>
            </a:r>
            <a:r>
              <a:rPr lang="az-Cyrl-AZ" dirty="0" smtClean="0">
                <a:latin typeface="Century Schoolbook"/>
              </a:rPr>
              <a:t>с</a:t>
            </a:r>
            <a:r>
              <a:rPr lang="pt-BR" dirty="0" smtClean="0">
                <a:latin typeface="Century Schoolbook"/>
              </a:rPr>
              <a:t> (velocidade da luz) por </a:t>
            </a:r>
            <a:r>
              <a:rPr lang="el-GR" dirty="0" smtClean="0">
                <a:latin typeface="Century Schoolbook"/>
              </a:rPr>
              <a:t>ν</a:t>
            </a:r>
            <a:r>
              <a:rPr lang="pt-BR" dirty="0" smtClean="0">
                <a:latin typeface="Century Schoolbook"/>
              </a:rPr>
              <a:t> (velocidade do elétron) na equação: m= h/</a:t>
            </a:r>
            <a:r>
              <a:rPr lang="el-GR" dirty="0" smtClean="0">
                <a:latin typeface="Century Schoolbook"/>
              </a:rPr>
              <a:t>λν</a:t>
            </a:r>
            <a:endParaRPr lang="pt-BR" dirty="0" smtClean="0">
              <a:latin typeface="Century Schoolbook"/>
            </a:endParaRPr>
          </a:p>
          <a:p>
            <a:pPr algn="just"/>
            <a:r>
              <a:rPr lang="el-GR" dirty="0" smtClean="0">
                <a:latin typeface="Century Schoolbook"/>
              </a:rPr>
              <a:t>λ</a:t>
            </a:r>
            <a:r>
              <a:rPr lang="pt-BR" dirty="0" smtClean="0">
                <a:latin typeface="Century Schoolbook"/>
              </a:rPr>
              <a:t>= h/m</a:t>
            </a:r>
            <a:r>
              <a:rPr lang="el-GR" dirty="0" smtClean="0">
                <a:latin typeface="Century Schoolbook"/>
              </a:rPr>
              <a:t>ν</a:t>
            </a:r>
            <a:endParaRPr lang="pt-BR" dirty="0" smtClean="0">
              <a:latin typeface="Century Schoolbook"/>
            </a:endParaRPr>
          </a:p>
          <a:p>
            <a:pPr algn="just"/>
            <a:r>
              <a:rPr lang="pt-BR" sz="1800" dirty="0" smtClean="0">
                <a:latin typeface="Century Schoolbook"/>
              </a:rPr>
              <a:t>Admitindo-se que um elétron tem propriedades ondulatórias, de acordo com esta equação, seu comprimento de onda depende da sua velocidade</a:t>
            </a:r>
            <a:endParaRPr lang="pt-BR" sz="1800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As partículas e as ondas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A sustentação da hipótese de Broglie foi obtida por dois grupos de físicos: C. Davisson e L. H. </a:t>
            </a:r>
            <a:r>
              <a:rPr lang="pt-BR" dirty="0" err="1" smtClean="0"/>
              <a:t>Germer</a:t>
            </a:r>
            <a:r>
              <a:rPr lang="pt-BR" dirty="0" smtClean="0"/>
              <a:t> nos EUA e G. P. Thompson e A. </a:t>
            </a:r>
            <a:r>
              <a:rPr lang="pt-BR" dirty="0" err="1" smtClean="0"/>
              <a:t>Reid</a:t>
            </a:r>
            <a:r>
              <a:rPr lang="pt-BR" dirty="0" smtClean="0"/>
              <a:t> na Escócia;</a:t>
            </a:r>
          </a:p>
          <a:p>
            <a:pPr algn="just"/>
            <a:r>
              <a:rPr lang="pt-BR" dirty="0" smtClean="0"/>
              <a:t>Os dois grupos mostraram que é possível conseguir a difração dos elétrons;</a:t>
            </a:r>
          </a:p>
          <a:p>
            <a:pPr algn="just"/>
            <a:r>
              <a:rPr lang="pt-BR" dirty="0" smtClean="0"/>
              <a:t>A difração da luz já era conhecida;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As partículas e as ondas</a:t>
            </a:r>
            <a:endParaRPr lang="pt-B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/>
          <p:nvPr/>
        </p:nvSpPr>
        <p:spPr>
          <a:xfrm>
            <a:off x="6357950" y="4929198"/>
            <a:ext cx="278605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6429388" y="4857760"/>
            <a:ext cx="257176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 descr="slide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28596" y="2071678"/>
            <a:ext cx="35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Grade de difração: série de linhas próximas umas das outras</a:t>
            </a:r>
            <a:endParaRPr lang="pt-BR" dirty="0"/>
          </a:p>
        </p:txBody>
      </p:sp>
      <p:cxnSp>
        <p:nvCxnSpPr>
          <p:cNvPr id="7" name="Conector de seta reta 6"/>
          <p:cNvCxnSpPr/>
          <p:nvPr/>
        </p:nvCxnSpPr>
        <p:spPr>
          <a:xfrm rot="16200000" flipH="1">
            <a:off x="1607323" y="2750339"/>
            <a:ext cx="785818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6357918" y="4929198"/>
            <a:ext cx="2786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O ângulo da difração depende do comprimento de onda da luz</a:t>
            </a:r>
            <a:endParaRPr lang="pt-BR" dirty="0"/>
          </a:p>
        </p:txBody>
      </p:sp>
      <p:cxnSp>
        <p:nvCxnSpPr>
          <p:cNvPr id="10" name="Conector de seta reta 9"/>
          <p:cNvCxnSpPr/>
          <p:nvPr/>
        </p:nvCxnSpPr>
        <p:spPr>
          <a:xfrm rot="5400000">
            <a:off x="6535751" y="4179099"/>
            <a:ext cx="135732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tângulo 12"/>
          <p:cNvSpPr/>
          <p:nvPr/>
        </p:nvSpPr>
        <p:spPr>
          <a:xfrm>
            <a:off x="428596" y="1928802"/>
            <a:ext cx="3571900" cy="7858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6286512" y="4929198"/>
            <a:ext cx="2786050" cy="9286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latin typeface="Century Schoolbook"/>
              </a:rPr>
              <a:t>λ</a:t>
            </a:r>
            <a:r>
              <a:rPr lang="pt-BR" dirty="0" smtClean="0">
                <a:latin typeface="Century Schoolbook"/>
              </a:rPr>
              <a:t>= h/m</a:t>
            </a:r>
            <a:r>
              <a:rPr lang="el-GR" dirty="0" smtClean="0">
                <a:latin typeface="Century Schoolbook"/>
              </a:rPr>
              <a:t>ν</a:t>
            </a:r>
            <a:endParaRPr lang="pt-BR" dirty="0" smtClean="0">
              <a:latin typeface="Century Schoolbook"/>
            </a:endParaRPr>
          </a:p>
          <a:p>
            <a:pPr algn="just"/>
            <a:r>
              <a:rPr lang="pt-BR" sz="2400" dirty="0" smtClean="0"/>
              <a:t>pode ser usada na previsão da distância entre as linhas de uma grade de difração, quando o feixe é de elétrons difratados.</a:t>
            </a:r>
          </a:p>
          <a:p>
            <a:pPr algn="just"/>
            <a:r>
              <a:rPr lang="pt-BR" sz="2400" dirty="0" smtClean="0"/>
              <a:t>h= constante de Planck = 6,63 x 10</a:t>
            </a:r>
            <a:r>
              <a:rPr lang="pt-BR" sz="2400" baseline="30000" dirty="0" smtClean="0"/>
              <a:t>-34</a:t>
            </a:r>
            <a:r>
              <a:rPr lang="pt-BR" sz="2400" dirty="0" smtClean="0"/>
              <a:t> </a:t>
            </a:r>
            <a:r>
              <a:rPr lang="pt-BR" sz="2400" dirty="0" err="1" smtClean="0"/>
              <a:t>Js</a:t>
            </a:r>
            <a:r>
              <a:rPr lang="pt-BR" sz="2400" dirty="0" smtClean="0"/>
              <a:t>;</a:t>
            </a:r>
          </a:p>
          <a:p>
            <a:pPr algn="just"/>
            <a:r>
              <a:rPr lang="pt-BR" sz="2400" dirty="0" smtClean="0"/>
              <a:t>1J = kg m</a:t>
            </a:r>
            <a:r>
              <a:rPr lang="pt-BR" sz="2400" baseline="30000" dirty="0" smtClean="0"/>
              <a:t>2</a:t>
            </a:r>
            <a:r>
              <a:rPr lang="pt-BR" sz="2400" dirty="0" smtClean="0"/>
              <a:t> s</a:t>
            </a:r>
            <a:r>
              <a:rPr lang="pt-BR" sz="2400" baseline="30000" dirty="0" smtClean="0"/>
              <a:t>-2</a:t>
            </a:r>
            <a:r>
              <a:rPr lang="pt-BR" sz="2400" dirty="0" smtClean="0"/>
              <a:t>, h= 6,63 x 10</a:t>
            </a:r>
            <a:r>
              <a:rPr lang="pt-BR" sz="2400" baseline="30000" dirty="0" smtClean="0"/>
              <a:t>-34</a:t>
            </a:r>
            <a:r>
              <a:rPr lang="pt-BR" sz="2400" dirty="0" smtClean="0"/>
              <a:t> kg m</a:t>
            </a:r>
            <a:r>
              <a:rPr lang="pt-BR" sz="2400" baseline="30000" dirty="0" smtClean="0"/>
              <a:t>2</a:t>
            </a:r>
            <a:r>
              <a:rPr lang="pt-BR" sz="2400" dirty="0" smtClean="0"/>
              <a:t> s</a:t>
            </a:r>
            <a:r>
              <a:rPr lang="pt-BR" sz="2400" baseline="30000" dirty="0" smtClean="0"/>
              <a:t>-1</a:t>
            </a:r>
            <a:r>
              <a:rPr lang="pt-BR" sz="2400" dirty="0" smtClean="0"/>
              <a:t>;</a:t>
            </a:r>
          </a:p>
          <a:p>
            <a:pPr algn="just"/>
            <a:r>
              <a:rPr lang="pt-BR" sz="2400" dirty="0" smtClean="0"/>
              <a:t>a massa m de um elétron = 9,1 x 10</a:t>
            </a:r>
            <a:r>
              <a:rPr lang="pt-BR" sz="2400" baseline="30000" dirty="0" smtClean="0"/>
              <a:t>-31 </a:t>
            </a:r>
            <a:r>
              <a:rPr lang="pt-BR" sz="2400" dirty="0" smtClean="0"/>
              <a:t>Kg;</a:t>
            </a:r>
          </a:p>
          <a:p>
            <a:pPr algn="just"/>
            <a:r>
              <a:rPr lang="pt-BR" sz="2400" dirty="0" smtClean="0"/>
              <a:t>velocidade de um elétron no feixe = 4 x 10</a:t>
            </a:r>
            <a:r>
              <a:rPr lang="pt-BR" sz="2400" baseline="30000" dirty="0" smtClean="0"/>
              <a:t>6</a:t>
            </a:r>
            <a:r>
              <a:rPr lang="pt-BR" sz="2400" dirty="0" smtClean="0"/>
              <a:t> </a:t>
            </a:r>
            <a:r>
              <a:rPr lang="pt-BR" sz="2400" dirty="0" err="1" smtClean="0"/>
              <a:t>ms</a:t>
            </a:r>
            <a:r>
              <a:rPr lang="pt-BR" sz="2400" baseline="30000" dirty="0" smtClean="0"/>
              <a:t>-1</a:t>
            </a:r>
            <a:endParaRPr lang="pt-BR" sz="2400" dirty="0" smtClean="0"/>
          </a:p>
          <a:p>
            <a:pPr algn="just"/>
            <a:r>
              <a:rPr lang="el-GR" sz="2400" dirty="0" smtClean="0">
                <a:latin typeface="Century Schoolbook"/>
              </a:rPr>
              <a:t>λ</a:t>
            </a:r>
            <a:r>
              <a:rPr lang="pt-BR" sz="2400" dirty="0" smtClean="0">
                <a:latin typeface="Century Schoolbook"/>
              </a:rPr>
              <a:t>= h/m</a:t>
            </a:r>
            <a:r>
              <a:rPr lang="el-GR" sz="2400" dirty="0" smtClean="0">
                <a:latin typeface="Century Schoolbook"/>
              </a:rPr>
              <a:t>ν</a:t>
            </a:r>
            <a:endParaRPr lang="pt-BR" sz="2400" dirty="0" smtClean="0">
              <a:latin typeface="Century Schoolbook"/>
            </a:endParaRPr>
          </a:p>
          <a:p>
            <a:pPr algn="just"/>
            <a:r>
              <a:rPr lang="el-GR" sz="2400" dirty="0" smtClean="0">
                <a:latin typeface="Century Schoolbook"/>
              </a:rPr>
              <a:t>λ</a:t>
            </a:r>
            <a:r>
              <a:rPr lang="pt-BR" sz="2400" dirty="0" smtClean="0">
                <a:latin typeface="Century Schoolbook"/>
              </a:rPr>
              <a:t>= 2 x 10</a:t>
            </a:r>
            <a:r>
              <a:rPr lang="pt-BR" sz="2400" baseline="30000" dirty="0" smtClean="0">
                <a:latin typeface="Century Schoolbook"/>
              </a:rPr>
              <a:t>-10 </a:t>
            </a:r>
            <a:r>
              <a:rPr lang="pt-BR" sz="2400" dirty="0" smtClean="0">
                <a:latin typeface="Century Schoolbook"/>
              </a:rPr>
              <a:t>m</a:t>
            </a:r>
          </a:p>
          <a:p>
            <a:pPr algn="just"/>
            <a:endParaRPr lang="pt-BR" sz="2400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As partículas e as ondas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785918" y="5429264"/>
            <a:ext cx="2357454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4429124" y="5072074"/>
            <a:ext cx="42148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Se um elétron tem esse comprimento de onda, é possível difratar um feixe de elétrons com o uso de uma grade de linhas distanciadas a 0,2 </a:t>
            </a:r>
            <a:r>
              <a:rPr lang="pt-BR" dirty="0" err="1" smtClean="0"/>
              <a:t>nm</a:t>
            </a: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4429124" y="5000636"/>
            <a:ext cx="4286280" cy="14287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a direita 9"/>
          <p:cNvSpPr/>
          <p:nvPr/>
        </p:nvSpPr>
        <p:spPr>
          <a:xfrm>
            <a:off x="3929058" y="5500702"/>
            <a:ext cx="571504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Como a difração somente pode ser explicada em termos do movimento de ondas, ou seja, houve uma sustentação da controvérsia de Broglie: os elétrons tem propriedades ondulatórias! 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As partículas e as ondas</a:t>
            </a:r>
            <a:endParaRPr lang="pt-B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t-BR" dirty="0" smtClean="0"/>
              <a:t>Comprimentos de onda de várias partículas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571472" y="1500174"/>
          <a:ext cx="8356608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9152"/>
                <a:gridCol w="2089152"/>
                <a:gridCol w="2089152"/>
                <a:gridCol w="20891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Partícula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Massa, kg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Velocidade,</a:t>
                      </a:r>
                      <a:r>
                        <a:rPr lang="pt-BR" baseline="0" dirty="0" smtClean="0"/>
                        <a:t> </a:t>
                      </a:r>
                      <a:r>
                        <a:rPr lang="pt-BR" baseline="0" dirty="0" err="1" smtClean="0"/>
                        <a:t>ms</a:t>
                      </a:r>
                      <a:r>
                        <a:rPr lang="pt-BR" baseline="30000" dirty="0" smtClean="0"/>
                        <a:t>-1</a:t>
                      </a:r>
                      <a:endParaRPr lang="pt-B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Comprimento</a:t>
                      </a:r>
                      <a:r>
                        <a:rPr lang="pt-BR" baseline="0" dirty="0" smtClean="0"/>
                        <a:t> de onda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Elétron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9,1 x 10</a:t>
                      </a:r>
                      <a:r>
                        <a:rPr lang="pt-BR" baseline="30000" dirty="0" smtClean="0"/>
                        <a:t>-31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4,0 x 10</a:t>
                      </a:r>
                      <a:r>
                        <a:rPr lang="pt-BR" baseline="30000" dirty="0" smtClean="0"/>
                        <a:t>6</a:t>
                      </a:r>
                      <a:endParaRPr lang="pt-B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0,18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Próton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1,7 x 10</a:t>
                      </a:r>
                      <a:r>
                        <a:rPr lang="pt-BR" baseline="30000" dirty="0" smtClean="0"/>
                        <a:t>-27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2,0 x 10</a:t>
                      </a:r>
                      <a:r>
                        <a:rPr lang="pt-BR" baseline="30000" dirty="0" smtClean="0"/>
                        <a:t>5</a:t>
                      </a:r>
                      <a:endParaRPr lang="pt-B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2,0 x 10</a:t>
                      </a:r>
                      <a:r>
                        <a:rPr lang="pt-BR" baseline="30000" dirty="0" smtClean="0"/>
                        <a:t>-3</a:t>
                      </a:r>
                      <a:endParaRPr lang="pt-BR" baseline="30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Molécula de N</a:t>
                      </a:r>
                      <a:r>
                        <a:rPr lang="pt-BR" baseline="-25000" dirty="0" smtClean="0"/>
                        <a:t>2</a:t>
                      </a:r>
                      <a:endParaRPr lang="pt-B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4,7 x 10</a:t>
                      </a:r>
                      <a:r>
                        <a:rPr lang="pt-BR" baseline="30000" dirty="0" smtClean="0"/>
                        <a:t>-26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5,0 x 10</a:t>
                      </a:r>
                      <a:r>
                        <a:rPr lang="pt-BR" baseline="30000" dirty="0" smtClean="0"/>
                        <a:t>2</a:t>
                      </a:r>
                      <a:endParaRPr lang="pt-B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2,8 x 10</a:t>
                      </a:r>
                      <a:r>
                        <a:rPr lang="pt-BR" baseline="30000" dirty="0" smtClean="0"/>
                        <a:t>-2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Bala de fuzil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6,0 x 10</a:t>
                      </a:r>
                      <a:r>
                        <a:rPr lang="pt-BR" baseline="30000" dirty="0" smtClean="0"/>
                        <a:t>-3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1,0 x 10</a:t>
                      </a:r>
                      <a:r>
                        <a:rPr lang="pt-BR" baseline="30000" dirty="0" smtClean="0"/>
                        <a:t>3</a:t>
                      </a:r>
                      <a:endParaRPr lang="pt-B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1,1 x 10</a:t>
                      </a:r>
                      <a:r>
                        <a:rPr lang="pt-BR" baseline="30000" dirty="0" smtClean="0"/>
                        <a:t>-25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Bola de beisebol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0,15</a:t>
                      </a:r>
                      <a:endParaRPr lang="pt-BR" baseline="30000" dirty="0" smtClean="0"/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4,5 x 10</a:t>
                      </a:r>
                      <a:r>
                        <a:rPr lang="pt-BR" baseline="30000" dirty="0" smtClean="0"/>
                        <a:t>1</a:t>
                      </a:r>
                      <a:endParaRPr lang="pt-B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9,8 x 10</a:t>
                      </a:r>
                      <a:r>
                        <a:rPr lang="pt-BR" baseline="30000" dirty="0" smtClean="0"/>
                        <a:t>-26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Tartaruga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2,2</a:t>
                      </a:r>
                      <a:endParaRPr lang="pt-BR" baseline="30000" dirty="0" smtClean="0"/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1,0 x 10</a:t>
                      </a:r>
                      <a:r>
                        <a:rPr lang="pt-BR" baseline="30000" dirty="0" smtClean="0"/>
                        <a:t>-2</a:t>
                      </a:r>
                      <a:endParaRPr lang="pt-BR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3,0 x 10</a:t>
                      </a:r>
                      <a:r>
                        <a:rPr lang="pt-BR" baseline="30000" dirty="0" smtClean="0"/>
                        <a:t>-23</a:t>
                      </a:r>
                    </a:p>
                    <a:p>
                      <a:pPr algn="ctr"/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57158" y="6357958"/>
            <a:ext cx="8786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/>
              <a:t>Comprimentos de onda extremamente pequenos. Caráter ondulatório é desprezível</a:t>
            </a:r>
            <a:endParaRPr lang="pt-BR" dirty="0"/>
          </a:p>
        </p:txBody>
      </p:sp>
      <p:sp>
        <p:nvSpPr>
          <p:cNvPr id="6" name="Seta para baixo 5"/>
          <p:cNvSpPr/>
          <p:nvPr/>
        </p:nvSpPr>
        <p:spPr>
          <a:xfrm>
            <a:off x="7429520" y="5786454"/>
            <a:ext cx="14287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As ondas estacionárias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 comportamento de um elétron em um átomo é semelhante ao de uma onda estacionária tridimensional;</a:t>
            </a:r>
          </a:p>
          <a:p>
            <a:r>
              <a:rPr lang="pt-BR" dirty="0" smtClean="0"/>
              <a:t>Vibração de uma corda de violão</a:t>
            </a:r>
          </a:p>
        </p:txBody>
      </p:sp>
      <p:pic>
        <p:nvPicPr>
          <p:cNvPr id="4" name="Imagem 3" descr="foto2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3624282"/>
            <a:ext cx="5072098" cy="301942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072066" y="3571876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Nós</a:t>
            </a:r>
            <a:endParaRPr lang="pt-BR" dirty="0"/>
          </a:p>
        </p:txBody>
      </p:sp>
      <p:cxnSp>
        <p:nvCxnSpPr>
          <p:cNvPr id="7" name="Conector de seta reta 6"/>
          <p:cNvCxnSpPr/>
          <p:nvPr/>
        </p:nvCxnSpPr>
        <p:spPr>
          <a:xfrm rot="10800000" flipV="1">
            <a:off x="4572000" y="3929066"/>
            <a:ext cx="50006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>
            <a:stCxn id="5" idx="2"/>
          </p:cNvCxnSpPr>
          <p:nvPr/>
        </p:nvCxnSpPr>
        <p:spPr>
          <a:xfrm rot="16200000" flipH="1">
            <a:off x="5471046" y="3899418"/>
            <a:ext cx="916552" cy="1000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 rot="16200000" flipH="1">
            <a:off x="5250661" y="4321975"/>
            <a:ext cx="1571636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 rot="16200000" flipH="1">
            <a:off x="4750595" y="4464851"/>
            <a:ext cx="114300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14414" y="1447800"/>
            <a:ext cx="7719274" cy="48006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Quantização: as vibrações de uma corda esticada podem ser ditas quantizadas, pois somente certos modos de vibração são específicos;</a:t>
            </a:r>
          </a:p>
          <a:p>
            <a:pPr algn="just"/>
            <a:r>
              <a:rPr lang="pt-BR" dirty="0" smtClean="0"/>
              <a:t>Os modos permitidos podem ser: n=1,2,3...;</a:t>
            </a:r>
          </a:p>
          <a:p>
            <a:pPr algn="just"/>
            <a:r>
              <a:rPr lang="pt-BR" dirty="0" smtClean="0"/>
              <a:t>Cada modo de vibração tem uma energia característica;</a:t>
            </a:r>
          </a:p>
          <a:p>
            <a:pPr algn="just"/>
            <a:r>
              <a:rPr lang="pt-BR" dirty="0" smtClean="0"/>
              <a:t>Quanto maior for o valor de n, tanto maior será a energia de vibração.</a:t>
            </a:r>
            <a:endParaRPr lang="pt-BR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As ondas estacionárias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Princípio da incerteza de Heisenberg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dirty="0" smtClean="0"/>
              <a:t>Em 1927, desenvolveu uma relação importante que mostra a existência de uma limitação em nossa capacidade de aprender a descrever o movimento de partículas extremamente pequenas;</a:t>
            </a:r>
          </a:p>
          <a:p>
            <a:pPr algn="just"/>
            <a:r>
              <a:rPr lang="pt-BR" i="1" dirty="0" smtClean="0"/>
              <a:t>Impossível conhecer simultaneamente e com certeza a posição e momento de uma pequenas partícula, tal como o elétron.</a:t>
            </a:r>
          </a:p>
          <a:p>
            <a:pPr algn="just"/>
            <a:r>
              <a:rPr lang="pt-BR" sz="2400" i="1" dirty="0" smtClean="0"/>
              <a:t>Momento: m x v</a:t>
            </a:r>
            <a:endParaRPr lang="pt-BR" sz="2400" i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4414" y="274638"/>
            <a:ext cx="771927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>As ondas estacionárias bidimensionais</a:t>
            </a:r>
            <a:endParaRPr lang="pt-BR" dirty="0"/>
          </a:p>
        </p:txBody>
      </p:sp>
      <p:pic>
        <p:nvPicPr>
          <p:cNvPr id="4" name="Espaço Reservado para Conteúdo 3" descr="Fig3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4612" y="1643050"/>
            <a:ext cx="4960620" cy="4800600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As equações de onda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É possível descrever qualquer movimento ondulatório por um tipo de equação matemática;</a:t>
            </a:r>
          </a:p>
          <a:p>
            <a:pPr algn="just"/>
            <a:r>
              <a:rPr lang="pt-BR" dirty="0" smtClean="0"/>
              <a:t>Em 1926, o físico Erwin </a:t>
            </a:r>
            <a:r>
              <a:rPr lang="pt-BR" dirty="0" err="1" smtClean="0"/>
              <a:t>Schrödinger</a:t>
            </a:r>
            <a:r>
              <a:rPr lang="pt-BR" dirty="0" smtClean="0"/>
              <a:t>, que juntamente com Heisenberg é considerado co-fundador da mecânica quântica;</a:t>
            </a:r>
          </a:p>
          <a:p>
            <a:pPr algn="just"/>
            <a:r>
              <a:rPr lang="pt-BR" dirty="0" smtClean="0"/>
              <a:t>Escreveu uma equação de onda para descrever o elétron num átomo de hidrogênio.</a:t>
            </a:r>
          </a:p>
          <a:p>
            <a:pPr algn="just"/>
            <a:r>
              <a:rPr lang="pt-BR" b="1" u="sng" dirty="0" smtClean="0"/>
              <a:t>Equação de </a:t>
            </a:r>
            <a:r>
              <a:rPr lang="pt-BR" b="1" u="sng" dirty="0" err="1" smtClean="0"/>
              <a:t>Schrödinger</a:t>
            </a:r>
            <a:endParaRPr lang="pt-BR" b="1" u="sng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0034" y="428604"/>
            <a:ext cx="8433654" cy="581979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É uma equação diferencial;</a:t>
            </a:r>
          </a:p>
          <a:p>
            <a:pPr algn="just"/>
            <a:r>
              <a:rPr lang="pt-BR" dirty="0" smtClean="0"/>
              <a:t>Tem uma série e até mesmo um número infinito de soluções;</a:t>
            </a:r>
          </a:p>
          <a:p>
            <a:pPr algn="just"/>
            <a:r>
              <a:rPr lang="pt-BR" dirty="0" smtClean="0"/>
              <a:t>Cada solução da equação de onda para uma onda estacionária, corresponde a um modo de vibração normal e dá informações como </a:t>
            </a:r>
            <a:r>
              <a:rPr lang="pt-BR" dirty="0" err="1" smtClean="0"/>
              <a:t>frequência</a:t>
            </a:r>
            <a:r>
              <a:rPr lang="pt-BR" dirty="0" smtClean="0"/>
              <a:t>, comprimento de onda, energia, número de nós e </a:t>
            </a:r>
            <a:r>
              <a:rPr lang="pt-BR" dirty="0" err="1" smtClean="0"/>
              <a:t>antinós</a:t>
            </a:r>
            <a:r>
              <a:rPr lang="pt-BR" dirty="0" smtClean="0"/>
              <a:t> para esse modelo;</a:t>
            </a:r>
          </a:p>
          <a:p>
            <a:pPr algn="just"/>
            <a:r>
              <a:rPr lang="pt-BR" dirty="0" smtClean="0"/>
              <a:t>Cada solução da equação de onda, para o elétron em um átomo de hidrogênio, corresponde a um nível quantizado de energia e o uso dessa solução possibilita a determinação das propriedades ondulatórias do elétron naquele nível;</a:t>
            </a:r>
          </a:p>
          <a:p>
            <a:pPr algn="just"/>
            <a:endParaRPr lang="pt-BR" dirty="0"/>
          </a:p>
        </p:txBody>
      </p:sp>
      <p:sp>
        <p:nvSpPr>
          <p:cNvPr id="2050" name="AutoShape 2" descr=" H(t) \left| \psi (t) \right\rangle = i \hbar \frac{d} {dt} \left| \psi (t) \right\rangle"/>
          <p:cNvSpPr>
            <a:spLocks noChangeAspect="1" noChangeArrowheads="1"/>
          </p:cNvSpPr>
          <p:nvPr/>
        </p:nvSpPr>
        <p:spPr bwMode="auto">
          <a:xfrm>
            <a:off x="288925" y="160338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1538" y="357166"/>
            <a:ext cx="7862150" cy="5891234"/>
          </a:xfrm>
        </p:spPr>
        <p:txBody>
          <a:bodyPr/>
          <a:lstStyle/>
          <a:p>
            <a:r>
              <a:rPr lang="pt-BR" dirty="0" smtClean="0"/>
              <a:t>Na mecânica quântica não é necessário admitir a quantização dos níveis de energia, como foi no caso da teoria de Bohr;</a:t>
            </a:r>
          </a:p>
          <a:p>
            <a:r>
              <a:rPr lang="pt-BR" dirty="0" smtClean="0"/>
              <a:t>A energia quantizada de um elétron ocorre como uma </a:t>
            </a:r>
            <a:r>
              <a:rPr lang="pt-BR" dirty="0" err="1" smtClean="0"/>
              <a:t>consequência</a:t>
            </a:r>
            <a:r>
              <a:rPr lang="pt-BR" dirty="0" smtClean="0"/>
              <a:t> natural de seu caráter ondulatório;</a:t>
            </a:r>
          </a:p>
          <a:p>
            <a:r>
              <a:rPr lang="pt-BR" dirty="0" smtClean="0"/>
              <a:t>Cada solução da equação é chamada de função de onda é </a:t>
            </a:r>
            <a:r>
              <a:rPr lang="pt-BR" dirty="0" smtClean="0"/>
              <a:t>representada </a:t>
            </a:r>
            <a:r>
              <a:rPr lang="pt-BR" dirty="0" smtClean="0"/>
              <a:t>pela letra grega </a:t>
            </a:r>
            <a:r>
              <a:rPr lang="pt-BR" dirty="0" err="1" smtClean="0"/>
              <a:t>psi</a:t>
            </a:r>
            <a:r>
              <a:rPr lang="pt-BR" dirty="0" smtClean="0"/>
              <a:t>, </a:t>
            </a:r>
            <a:endParaRPr lang="pt-BR" dirty="0"/>
          </a:p>
        </p:txBody>
      </p:sp>
      <p:pic>
        <p:nvPicPr>
          <p:cNvPr id="4" name="Imagem 3" descr="lm7Ha 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306" y="4929198"/>
            <a:ext cx="3038095" cy="92381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1538" y="928670"/>
            <a:ext cx="7862150" cy="5319730"/>
          </a:xfrm>
        </p:spPr>
        <p:txBody>
          <a:bodyPr/>
          <a:lstStyle/>
          <a:p>
            <a:pPr algn="just"/>
            <a:r>
              <a:rPr lang="pt-BR" dirty="0" smtClean="0"/>
              <a:t>A probabilidade de encontrar um elétron numa estreita região específica do espaço;</a:t>
            </a:r>
          </a:p>
          <a:p>
            <a:pPr algn="just"/>
            <a:r>
              <a:rPr lang="pt-BR" dirty="0" smtClean="0"/>
              <a:t>Não há conflito com o princípio da incerteza de Heisenberg;</a:t>
            </a:r>
          </a:p>
          <a:p>
            <a:pPr algn="just"/>
            <a:r>
              <a:rPr lang="pt-BR" dirty="0" smtClean="0"/>
              <a:t>A teoria fornece probabilidades de encontrar um elétron em várias posições;</a:t>
            </a:r>
          </a:p>
          <a:p>
            <a:pPr algn="just"/>
            <a:r>
              <a:rPr lang="pt-BR" dirty="0" smtClean="0"/>
              <a:t>Densidade de probabilidade.</a:t>
            </a:r>
          </a:p>
          <a:p>
            <a:pPr algn="just"/>
            <a:r>
              <a:rPr lang="pt-BR" sz="1800" dirty="0" smtClean="0"/>
              <a:t>Densidade= massa x volume</a:t>
            </a:r>
            <a:endParaRPr lang="pt-BR" sz="1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Orbital 1s</a:t>
            </a:r>
            <a:endParaRPr lang="pt-BR" dirty="0"/>
          </a:p>
        </p:txBody>
      </p:sp>
      <p:pic>
        <p:nvPicPr>
          <p:cNvPr id="4" name="Espaço Reservado para Conteúdo 3" descr="s-orbital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357298"/>
            <a:ext cx="7500990" cy="2507473"/>
          </a:xfrm>
        </p:spPr>
      </p:pic>
      <p:sp>
        <p:nvSpPr>
          <p:cNvPr id="5" name="CaixaDeTexto 4"/>
          <p:cNvSpPr txBox="1"/>
          <p:nvPr/>
        </p:nvSpPr>
        <p:spPr>
          <a:xfrm>
            <a:off x="1142976" y="4143380"/>
            <a:ext cx="76438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 smtClean="0"/>
              <a:t>A probabilidade de se encontrar este elétron é grande nas proximidades do núcleo e decresce com o aumento da distância ao núcleo;</a:t>
            </a:r>
          </a:p>
          <a:p>
            <a:pPr algn="just"/>
            <a:r>
              <a:rPr lang="pt-BR" sz="2000" dirty="0" smtClean="0"/>
              <a:t>A probabilidade de encontrar 1 elétron 1 s diminui com a distância do núcleo, da mesma maneira, em todas as direções;</a:t>
            </a:r>
          </a:p>
          <a:p>
            <a:pPr algn="just"/>
            <a:r>
              <a:rPr lang="pt-BR" sz="2000" dirty="0" smtClean="0"/>
              <a:t>Portanto, podemos dizer que a distribuição da densidade de probabilidade para um elétron 1 s é esfericamente simétrica.</a:t>
            </a:r>
          </a:p>
          <a:p>
            <a:pPr algn="just"/>
            <a:endParaRPr lang="pt-BR" sz="2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Os orbitais 2 p e 3 p</a:t>
            </a:r>
            <a:endParaRPr lang="pt-BR" dirty="0"/>
          </a:p>
        </p:txBody>
      </p:sp>
      <p:pic>
        <p:nvPicPr>
          <p:cNvPr id="4" name="Espaço Reservado para Conteúdo 3" descr="Es-Orbitales_p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4480" y="1428736"/>
            <a:ext cx="6162675" cy="2000250"/>
          </a:xfrm>
        </p:spPr>
      </p:pic>
      <p:sp>
        <p:nvSpPr>
          <p:cNvPr id="5" name="CaixaDeTexto 4"/>
          <p:cNvSpPr txBox="1"/>
          <p:nvPr/>
        </p:nvSpPr>
        <p:spPr>
          <a:xfrm>
            <a:off x="1000100" y="3786190"/>
            <a:ext cx="76438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 smtClean="0"/>
              <a:t>A subcamada 2p de um átomo contém três orbitais;</a:t>
            </a:r>
          </a:p>
          <a:p>
            <a:pPr algn="just"/>
            <a:r>
              <a:rPr lang="pt-BR" sz="2000" dirty="0" smtClean="0"/>
              <a:t>Os elétrons nestes orbitais </a:t>
            </a:r>
            <a:r>
              <a:rPr lang="pt-BR" sz="2000" dirty="0" err="1" smtClean="0"/>
              <a:t>tê</a:t>
            </a:r>
            <a:r>
              <a:rPr lang="pt-BR" sz="2000" dirty="0" smtClean="0"/>
              <a:t> a mesma energia no átomo isolado e a forma da distribuição densidade-probabilidade da nuvem eletrônica é a mesma para os três orbitais;</a:t>
            </a:r>
          </a:p>
          <a:p>
            <a:pPr algn="just"/>
            <a:r>
              <a:rPr lang="pt-BR" sz="2000" dirty="0" smtClean="0"/>
              <a:t>As duas partes de um orbital 2p são chamadas lobos, e estão separadas por um nó angular;</a:t>
            </a:r>
          </a:p>
          <a:p>
            <a:pPr algn="just"/>
            <a:r>
              <a:rPr lang="pt-BR" sz="2000" dirty="0" smtClean="0"/>
              <a:t>Os três orbitais 2p diferem entre si quanto à sua orientação no espaço.</a:t>
            </a:r>
          </a:p>
          <a:p>
            <a:pPr algn="just"/>
            <a:endParaRPr lang="pt-BR" sz="2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Os orbitais 3d</a:t>
            </a:r>
            <a:endParaRPr lang="pt-BR" dirty="0"/>
          </a:p>
        </p:txBody>
      </p:sp>
      <p:pic>
        <p:nvPicPr>
          <p:cNvPr id="4" name="Espaço Reservado para Conteúdo 3" descr="Orbitales_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414" y="1285860"/>
            <a:ext cx="7500990" cy="4445000"/>
          </a:xfrm>
        </p:spPr>
      </p:pic>
      <p:sp>
        <p:nvSpPr>
          <p:cNvPr id="5" name="CaixaDeTexto 4"/>
          <p:cNvSpPr txBox="1"/>
          <p:nvPr/>
        </p:nvSpPr>
        <p:spPr>
          <a:xfrm>
            <a:off x="1071538" y="5857892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 subcamada 3 d consiste em um grupo de cinco orbitais.</a:t>
            </a:r>
            <a:endParaRPr lang="pt-B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Os orbitais f</a:t>
            </a:r>
            <a:endParaRPr lang="pt-BR" dirty="0"/>
          </a:p>
        </p:txBody>
      </p:sp>
      <p:pic>
        <p:nvPicPr>
          <p:cNvPr id="4" name="Espaço Reservado para Conteúdo 3" descr="img0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357166"/>
            <a:ext cx="7787351" cy="4800600"/>
          </a:xfrm>
        </p:spPr>
      </p:pic>
      <p:sp>
        <p:nvSpPr>
          <p:cNvPr id="5" name="CaixaDeTexto 4"/>
          <p:cNvSpPr txBox="1"/>
          <p:nvPr/>
        </p:nvSpPr>
        <p:spPr>
          <a:xfrm>
            <a:off x="1000100" y="5214950"/>
            <a:ext cx="75724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Os orbitais f são ainda mais complexos que os orbitais d.</a:t>
            </a:r>
          </a:p>
          <a:p>
            <a:r>
              <a:rPr lang="pt-BR" sz="2400" dirty="0" smtClean="0"/>
              <a:t>São importantes para a química dos elementos dos </a:t>
            </a:r>
            <a:r>
              <a:rPr lang="pt-BR" sz="2400" dirty="0" err="1" smtClean="0"/>
              <a:t>lantanóides</a:t>
            </a:r>
            <a:r>
              <a:rPr lang="pt-BR" sz="2400" dirty="0" smtClean="0"/>
              <a:t> e </a:t>
            </a:r>
            <a:r>
              <a:rPr lang="pt-BR" sz="2400" dirty="0" err="1" smtClean="0"/>
              <a:t>actinóides</a:t>
            </a:r>
            <a:r>
              <a:rPr lang="pt-BR" sz="2400" dirty="0" smtClean="0"/>
              <a:t>.</a:t>
            </a:r>
            <a:endParaRPr lang="pt-BR" sz="2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Orbitais</a:t>
            </a:r>
            <a:endParaRPr lang="pt-BR" dirty="0"/>
          </a:p>
        </p:txBody>
      </p:sp>
      <p:pic>
        <p:nvPicPr>
          <p:cNvPr id="4" name="Espaço Reservado para Conteúdo 3" descr="spdf electron orbital models - inverted pyramidal stacking char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70" y="1714488"/>
            <a:ext cx="5715040" cy="4171979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Princípio da incerteza de Heisenberg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Nenhum instrumento pode “sentir” ou “ver” um elétron sem influenciar intensamente e seu movimento.</a:t>
            </a:r>
          </a:p>
          <a:p>
            <a:pPr algn="just"/>
            <a:r>
              <a:rPr lang="pt-BR" dirty="0" smtClean="0"/>
              <a:t>O princípio da incerteza pode ser assim interpretado: quanto mais perto tentarmos olhar uma pequena partícula diminuta, tanto mais difusa se torna a visão da mesma.</a:t>
            </a:r>
            <a:endParaRPr lang="pt-BR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57290" y="285728"/>
            <a:ext cx="7498080" cy="1143000"/>
          </a:xfrm>
        </p:spPr>
        <p:txBody>
          <a:bodyPr/>
          <a:lstStyle/>
          <a:p>
            <a:pPr algn="ctr"/>
            <a:r>
              <a:rPr lang="pt-BR" dirty="0" smtClean="0"/>
              <a:t>Os números quânticos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Servem para designar:</a:t>
            </a:r>
          </a:p>
          <a:p>
            <a:r>
              <a:rPr lang="pt-BR" dirty="0" smtClean="0"/>
              <a:t>Camada;</a:t>
            </a:r>
          </a:p>
          <a:p>
            <a:r>
              <a:rPr lang="pt-BR" dirty="0" smtClean="0"/>
              <a:t>Subcamada;</a:t>
            </a:r>
          </a:p>
          <a:p>
            <a:r>
              <a:rPr lang="pt-BR" dirty="0" smtClean="0"/>
              <a:t>Orbital;</a:t>
            </a:r>
            <a:endParaRPr lang="pt-B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Número quântico principal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Representado pela letra </a:t>
            </a:r>
            <a:r>
              <a:rPr lang="pt-BR" b="1" dirty="0" smtClean="0"/>
              <a:t>n</a:t>
            </a:r>
            <a:r>
              <a:rPr lang="pt-BR" dirty="0" smtClean="0"/>
              <a:t>;</a:t>
            </a:r>
          </a:p>
          <a:p>
            <a:pPr algn="just"/>
            <a:r>
              <a:rPr lang="pt-BR" dirty="0" smtClean="0"/>
              <a:t>Este número designa a camada em que o elétron se encontra;</a:t>
            </a:r>
          </a:p>
          <a:p>
            <a:pPr algn="just"/>
            <a:r>
              <a:rPr lang="pt-BR" dirty="0" smtClean="0"/>
              <a:t>Os valores permitidos para n são números inteiro positivos: 1,2,3,4,5,6 e 7.</a:t>
            </a:r>
          </a:p>
          <a:p>
            <a:pPr algn="just"/>
            <a:r>
              <a:rPr lang="pt-BR" dirty="0" smtClean="0"/>
              <a:t>O valor do número quântico principal indica para o elétrons a sua distância média do núcleo.</a:t>
            </a:r>
            <a:endParaRPr lang="pt-B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Número quântico azimutal, 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Especifica a camada e, assim o orbital;</a:t>
            </a:r>
          </a:p>
          <a:p>
            <a:r>
              <a:rPr lang="pt-BR" dirty="0" smtClean="0"/>
              <a:t>Pode apresentar valores inteiros de zero até -1;</a:t>
            </a:r>
          </a:p>
          <a:p>
            <a:r>
              <a:rPr lang="pt-BR" dirty="0" smtClean="0"/>
              <a:t>l = 0 designa uma subcamada s;</a:t>
            </a:r>
          </a:p>
          <a:p>
            <a:r>
              <a:rPr lang="pt-BR" dirty="0" smtClean="0"/>
              <a:t>l = 1 designa uma subcamada p;</a:t>
            </a:r>
          </a:p>
          <a:p>
            <a:r>
              <a:rPr lang="pt-BR" dirty="0" smtClean="0"/>
              <a:t>l = 2 designa uma subcamada d;</a:t>
            </a:r>
          </a:p>
          <a:p>
            <a:r>
              <a:rPr lang="pt-BR" dirty="0" smtClean="0"/>
              <a:t>l = 3 designa uma subcamada f;</a:t>
            </a:r>
            <a:endParaRPr lang="pt-B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Número quântico magnético, m</a:t>
            </a:r>
            <a:r>
              <a:rPr lang="pt-BR" baseline="-25000" dirty="0" smtClean="0"/>
              <a:t>1</a:t>
            </a:r>
            <a:endParaRPr lang="pt-BR" baseline="-25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Fornece informações sobre a orientação de um orbital no espaço;</a:t>
            </a:r>
          </a:p>
          <a:p>
            <a:r>
              <a:rPr lang="pt-BR" dirty="0" smtClean="0"/>
              <a:t>Pode assumir valores inteiros no intervalo de -2 a +2;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Número quântico spin, </a:t>
            </a:r>
            <a:r>
              <a:rPr lang="pt-BR" dirty="0" err="1" smtClean="0"/>
              <a:t>m</a:t>
            </a:r>
            <a:r>
              <a:rPr lang="pt-BR" baseline="-25000" dirty="0" err="1" smtClean="0"/>
              <a:t>s</a:t>
            </a:r>
            <a:endParaRPr lang="pt-BR" baseline="-25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Especifica o spin do elétron;</a:t>
            </a:r>
          </a:p>
          <a:p>
            <a:r>
              <a:rPr lang="pt-BR" dirty="0" smtClean="0"/>
              <a:t>Possui  um valor de -1/2 e +1/2;</a:t>
            </a:r>
            <a:endParaRPr lang="pt-B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/>
              <a:t>Resumo</a:t>
            </a:r>
            <a:endParaRPr lang="pt-BR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1357290" y="1643050"/>
          <a:ext cx="7499350" cy="320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9870"/>
                <a:gridCol w="1071898"/>
                <a:gridCol w="1927842"/>
                <a:gridCol w="1499870"/>
                <a:gridCol w="149987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Nome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Símbolo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Característica especificada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Informação fornecida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Valores possíveis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Principal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mtClean="0"/>
                        <a:t>n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Camada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Distância média do núcleo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 até 7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Azimutal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Subcamada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Forma do orbital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0,1,2 (n-1)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Magnético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</a:t>
                      </a:r>
                      <a:r>
                        <a:rPr lang="pt-BR" baseline="-25000" dirty="0" smtClean="0"/>
                        <a:t>1</a:t>
                      </a:r>
                      <a:endParaRPr lang="pt-B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Orbital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Orientação do orbital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-2 até +2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Spin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</a:t>
                      </a:r>
                      <a:r>
                        <a:rPr lang="pt-BR" baseline="-25000" dirty="0" smtClean="0"/>
                        <a:t>2</a:t>
                      </a:r>
                      <a:endParaRPr lang="pt-B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Spin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Spin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+1/2 e -1/2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Princípio da exclusão de </a:t>
            </a:r>
            <a:r>
              <a:rPr lang="pt-BR" dirty="0" err="1" smtClean="0"/>
              <a:t>Pauli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Não podem existir dois elétrons num dado átomo no mesmo estado;</a:t>
            </a:r>
          </a:p>
          <a:p>
            <a:pPr algn="just"/>
            <a:r>
              <a:rPr lang="pt-BR" dirty="0" smtClean="0"/>
              <a:t>Não existem dois elétrons num átomo que possuam os mesmo valores para todos os números quânticos.</a:t>
            </a:r>
            <a:endParaRPr lang="pt-BR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1435100" y="71414"/>
          <a:ext cx="7499350" cy="667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9870"/>
                <a:gridCol w="1499870"/>
                <a:gridCol w="1499870"/>
                <a:gridCol w="1499870"/>
                <a:gridCol w="149987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Elétrons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n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l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</a:t>
                      </a:r>
                      <a:r>
                        <a:rPr lang="pt-BR" baseline="-25000" dirty="0" smtClean="0"/>
                        <a:t>1</a:t>
                      </a:r>
                      <a:endParaRPr lang="pt-BR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</a:t>
                      </a:r>
                      <a:r>
                        <a:rPr lang="pt-BR" baseline="-25000" dirty="0" smtClean="0"/>
                        <a:t>2</a:t>
                      </a:r>
                      <a:endParaRPr lang="pt-BR" baseline="-25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+1/2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-1/2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+1/2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-1/2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+1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+1/2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+1/2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+1/2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+1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-1/2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-1/2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-1/2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+1/2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-1/2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+1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+1/2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14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+1/2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15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+1/2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16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+1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-1/2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17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-1/2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have direita 4"/>
          <p:cNvSpPr/>
          <p:nvPr/>
        </p:nvSpPr>
        <p:spPr>
          <a:xfrm>
            <a:off x="5286380" y="500042"/>
            <a:ext cx="142876" cy="5715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have direita 5"/>
          <p:cNvSpPr/>
          <p:nvPr/>
        </p:nvSpPr>
        <p:spPr>
          <a:xfrm>
            <a:off x="5286380" y="1285860"/>
            <a:ext cx="142876" cy="5715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have direita 6"/>
          <p:cNvSpPr/>
          <p:nvPr/>
        </p:nvSpPr>
        <p:spPr>
          <a:xfrm>
            <a:off x="5286380" y="2071678"/>
            <a:ext cx="214314" cy="207170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have direita 7"/>
          <p:cNvSpPr/>
          <p:nvPr/>
        </p:nvSpPr>
        <p:spPr>
          <a:xfrm>
            <a:off x="5357818" y="5000636"/>
            <a:ext cx="142876" cy="178595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have direita 8"/>
          <p:cNvSpPr/>
          <p:nvPr/>
        </p:nvSpPr>
        <p:spPr>
          <a:xfrm>
            <a:off x="5286380" y="4214818"/>
            <a:ext cx="142876" cy="5715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5572132" y="642918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5572132" y="1345156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572132" y="434555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572132" y="2916792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5572132" y="5643578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</a:t>
            </a:r>
            <a:endParaRPr lang="pt-BR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Os números quânticos e os nós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2976" y="1447800"/>
            <a:ext cx="7790712" cy="4800600"/>
          </a:xfrm>
        </p:spPr>
        <p:txBody>
          <a:bodyPr/>
          <a:lstStyle/>
          <a:p>
            <a:pPr algn="just"/>
            <a:r>
              <a:rPr lang="pt-BR" dirty="0" smtClean="0"/>
              <a:t>Os valores dos números quânticos principal e azimutal são relativos ao número de nós, ou à distribuição da densidade de probabilidade da nuvem eletrônica;</a:t>
            </a:r>
          </a:p>
          <a:p>
            <a:pPr algn="just"/>
            <a:r>
              <a:rPr lang="pt-BR" dirty="0" smtClean="0"/>
              <a:t>O número quântico principal especifica o número total de nós na nuvem eletrônica;</a:t>
            </a:r>
          </a:p>
          <a:p>
            <a:pPr algn="just"/>
            <a:r>
              <a:rPr lang="pt-BR" dirty="0" smtClean="0"/>
              <a:t>O número quântico azimutal especifica o número de nós angulares.</a:t>
            </a:r>
            <a:endParaRPr lang="pt-BR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ABAAABv-EAA-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84" y="1571612"/>
            <a:ext cx="5072098" cy="407301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640px-Light_dispersion_of_a_mercury-vapor_lamp_with_a_flint_glass_prism_IPNr°01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40" y="1428736"/>
            <a:ext cx="3219741" cy="392909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Princípio da incerteza de Heisenberg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Para um elétron: </a:t>
            </a:r>
            <a:r>
              <a:rPr lang="pt-BR" i="1" dirty="0" smtClean="0"/>
              <a:t> somos forçados a concluir que qualquer retrato físico ou qualquer modelo mental da estrutura eletrônica do átomo não poderá precisa e simultaneamente (1) localizar o elétron e (2) descrever o seu movimento.</a:t>
            </a:r>
          </a:p>
          <a:p>
            <a:pPr algn="just"/>
            <a:r>
              <a:rPr lang="pt-BR" dirty="0" smtClean="0"/>
              <a:t>Não se encontrou um modelo fisicamente concreto do átomo, que descreva exatamente qual a posição e como é o movimento do elétron!</a:t>
            </a:r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Níveis eletrônicos de energia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Segundo a teoria de Bohr, a mecânica quântica descreve (realmente deduz) um conjunto de níveis de energias eletrônicas quantizadas, </a:t>
            </a:r>
            <a:r>
              <a:rPr lang="pt-BR" u="sng" dirty="0" smtClean="0"/>
              <a:t>quantidades discretas e específicas de energia, que um elétron em um átomo pode possuir.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Orbitais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Correspondem aos estados individuais que podem ser ocupados por um elétron em um átomo.</a:t>
            </a:r>
          </a:p>
          <a:p>
            <a:pPr algn="just"/>
            <a:r>
              <a:rPr lang="pt-BR" dirty="0" smtClean="0"/>
              <a:t>É conveniente imaginar um orbital simplesmente como um nível de energia.</a:t>
            </a:r>
          </a:p>
          <a:p>
            <a:pPr algn="just"/>
            <a:r>
              <a:rPr lang="pt-BR" dirty="0" smtClean="0"/>
              <a:t>Cada orbital no átomo acomoda no máximo </a:t>
            </a:r>
            <a:r>
              <a:rPr lang="pt-BR" b="1" u="sng" dirty="0" smtClean="0"/>
              <a:t>dois elétrons </a:t>
            </a:r>
            <a:r>
              <a:rPr lang="pt-BR" dirty="0" smtClean="0"/>
              <a:t>e, quando dois elétrons ocupam o mesmo orbital, são ditos emparelhados.</a:t>
            </a:r>
            <a:endParaRPr lang="pt-B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Spin eletrônico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/>
              <a:t>O spin é uma propriedade possuída pelos elétrons.</a:t>
            </a:r>
          </a:p>
          <a:p>
            <a:pPr algn="just"/>
            <a:r>
              <a:rPr lang="pt-BR" dirty="0" smtClean="0"/>
              <a:t>Evidências de que o elétron se comporta como se pudesse apresentar spin em qualquer das duas direções opostas foram obtidas em 1921 pelos físicos Otto Stern e Walther Gerlach.</a:t>
            </a:r>
            <a:endParaRPr lang="pt-B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ício">
  <a:themeElements>
    <a:clrScheme name="Cívico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Solstí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í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336</TotalTime>
  <Words>2232</Words>
  <Application>Microsoft Office PowerPoint</Application>
  <PresentationFormat>Apresentação na tela (4:3)</PresentationFormat>
  <Paragraphs>325</Paragraphs>
  <Slides>50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50</vt:i4>
      </vt:variant>
    </vt:vector>
  </HeadingPairs>
  <TitlesOfParts>
    <vt:vector size="51" baseType="lpstr">
      <vt:lpstr>Solstício</vt:lpstr>
      <vt:lpstr>Mecânica Quântica</vt:lpstr>
      <vt:lpstr>Insucesso da mecânica clássica</vt:lpstr>
      <vt:lpstr>Princípio da incerteza de Heisenberg</vt:lpstr>
      <vt:lpstr>Princípio da incerteza de Heisenberg</vt:lpstr>
      <vt:lpstr>Apresentação do PowerPoint</vt:lpstr>
      <vt:lpstr>Princípio da incerteza de Heisenberg</vt:lpstr>
      <vt:lpstr>Níveis eletrônicos de energia</vt:lpstr>
      <vt:lpstr>Orbitais</vt:lpstr>
      <vt:lpstr>Spin eletrônico</vt:lpstr>
      <vt:lpstr>Apresentação do PowerPoint</vt:lpstr>
      <vt:lpstr>Paramagnetismo</vt:lpstr>
      <vt:lpstr>Apresentação do PowerPoint</vt:lpstr>
      <vt:lpstr>Subcamadas</vt:lpstr>
      <vt:lpstr>Camadas</vt:lpstr>
      <vt:lpstr>Camadas</vt:lpstr>
      <vt:lpstr>Camadas</vt:lpstr>
      <vt:lpstr>As partículas e as ondas</vt:lpstr>
      <vt:lpstr>As partículas e as ondas</vt:lpstr>
      <vt:lpstr>As partículas e as ondas</vt:lpstr>
      <vt:lpstr>As partículas e as ondas</vt:lpstr>
      <vt:lpstr>Apresentação do PowerPoint</vt:lpstr>
      <vt:lpstr>As partículas e as ondas</vt:lpstr>
      <vt:lpstr>As partículas e as ondas</vt:lpstr>
      <vt:lpstr>Apresentação do PowerPoint</vt:lpstr>
      <vt:lpstr>As partículas e as ondas</vt:lpstr>
      <vt:lpstr>As partículas e as ondas</vt:lpstr>
      <vt:lpstr>Comprimentos de onda de várias partículas</vt:lpstr>
      <vt:lpstr>As ondas estacionárias</vt:lpstr>
      <vt:lpstr>As ondas estacionárias</vt:lpstr>
      <vt:lpstr>As ondas estacionárias bidimensionais</vt:lpstr>
      <vt:lpstr>As equações de onda</vt:lpstr>
      <vt:lpstr>Apresentação do PowerPoint</vt:lpstr>
      <vt:lpstr>Apresentação do PowerPoint</vt:lpstr>
      <vt:lpstr>Apresentação do PowerPoint</vt:lpstr>
      <vt:lpstr>Orbital 1s</vt:lpstr>
      <vt:lpstr>Os orbitais 2 p e 3 p</vt:lpstr>
      <vt:lpstr>Os orbitais 3d</vt:lpstr>
      <vt:lpstr>Os orbitais f</vt:lpstr>
      <vt:lpstr>Orbitais</vt:lpstr>
      <vt:lpstr>Os números quânticos</vt:lpstr>
      <vt:lpstr>Número quântico principal</vt:lpstr>
      <vt:lpstr>Número quântico azimutal, l</vt:lpstr>
      <vt:lpstr>Número quântico magnético, m1</vt:lpstr>
      <vt:lpstr>Número quântico spin, ms</vt:lpstr>
      <vt:lpstr>Resumo</vt:lpstr>
      <vt:lpstr>Princípio da exclusão de Pauli</vt:lpstr>
      <vt:lpstr>Apresentação do PowerPoint</vt:lpstr>
      <vt:lpstr>Os números quânticos e os nós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Usuario</dc:creator>
  <cp:lastModifiedBy>Cibele</cp:lastModifiedBy>
  <cp:revision>45</cp:revision>
  <dcterms:created xsi:type="dcterms:W3CDTF">2015-07-01T12:29:05Z</dcterms:created>
  <dcterms:modified xsi:type="dcterms:W3CDTF">2019-08-27T19:43:57Z</dcterms:modified>
</cp:coreProperties>
</file>