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8" r:id="rId19"/>
    <p:sldId id="279" r:id="rId20"/>
    <p:sldId id="280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D8B78F-0D9D-4394-9D81-FE4B7204DF11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480BE1-E2A9-4335-AA80-F4B2712E8A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Mecânica Quântica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Cibele Maria </a:t>
            </a:r>
            <a:r>
              <a:rPr lang="pt-BR" dirty="0" err="1" smtClean="0"/>
              <a:t>Stivanin</a:t>
            </a:r>
            <a:r>
              <a:rPr lang="pt-BR" dirty="0" smtClean="0"/>
              <a:t> de Almeida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929354" cy="302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714620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43240" y="2500306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40463" y="2500306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143240" y="3286124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40463" y="3286124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857752" y="2643182"/>
            <a:ext cx="100013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857752" y="3214686"/>
            <a:ext cx="100013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143768" y="2214554"/>
            <a:ext cx="45719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4" idx="3"/>
          </p:cNvCxnSpPr>
          <p:nvPr/>
        </p:nvCxnSpPr>
        <p:spPr>
          <a:xfrm>
            <a:off x="2285984" y="3071810"/>
            <a:ext cx="38576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143636" y="3071810"/>
            <a:ext cx="92869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6000760" y="2714620"/>
            <a:ext cx="107157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214414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Forno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71802" y="39290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Fendas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57752" y="39290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Ímãs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715140" y="43576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Tela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214942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214942" y="3429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cxnSp>
        <p:nvCxnSpPr>
          <p:cNvPr id="27" name="Conector de seta reta 26"/>
          <p:cNvCxnSpPr/>
          <p:nvPr/>
        </p:nvCxnSpPr>
        <p:spPr>
          <a:xfrm rot="5400000" flipH="1" flipV="1">
            <a:off x="5857884" y="235743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5786446" y="85723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Feixe de átomos neutros vaporizados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Paramagnetismo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Em uma terminologia química, dois elétrons com spins em direções opostas são ditos spins antiparalelos.</a:t>
            </a:r>
          </a:p>
          <a:p>
            <a:pPr algn="just"/>
            <a:r>
              <a:rPr lang="pt-BR" dirty="0" smtClean="0"/>
              <a:t>Por causa do efeito magnético produzido pela presença de um elétron desemparelhado em um átomo, uma substância pode ser atraída em um campo magnético – </a:t>
            </a:r>
            <a:r>
              <a:rPr lang="pt-BR" dirty="0" err="1" smtClean="0"/>
              <a:t>paramagnetismo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Esse resultado é utilizado na determinação do número de elétrons desemparelhados na substância.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4286280" cy="3007916"/>
          </a:xfrm>
          <a:prstGeom prst="rect">
            <a:avLst/>
          </a:prstGeom>
        </p:spPr>
      </p:pic>
      <p:pic>
        <p:nvPicPr>
          <p:cNvPr id="5" name="Imagem 4" descr="sv126126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3143248"/>
            <a:ext cx="3591256" cy="3058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Os orbitais em um átomo são agrupados em conjuntos chamados subcamadas. </a:t>
            </a:r>
          </a:p>
          <a:p>
            <a:pPr algn="just"/>
            <a:r>
              <a:rPr lang="pt-BR" dirty="0" smtClean="0"/>
              <a:t>Na ausência de qualquer campo magnético aplicado externamente, todos os orbitais em uma dada subcamadas têm a mesma energia.</a:t>
            </a:r>
          </a:p>
          <a:p>
            <a:pPr algn="just"/>
            <a:r>
              <a:rPr lang="pt-BR" dirty="0" smtClean="0"/>
              <a:t>Em átomos no seu estado fundamental, quatro tipos de subcamadas são ocupadas pelos elétrons, </a:t>
            </a:r>
            <a:r>
              <a:rPr lang="pt-BR" b="1" i="1" dirty="0" smtClean="0"/>
              <a:t>s, p, d e f</a:t>
            </a:r>
            <a:r>
              <a:rPr lang="pt-BR" dirty="0" smtClean="0"/>
              <a:t> que consistem em 1, 3, 5 e 7 orbitais.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agrupamento de subcamadas;</a:t>
            </a:r>
          </a:p>
          <a:p>
            <a:r>
              <a:rPr lang="pt-BR" dirty="0" smtClean="0"/>
              <a:t>Todos os elétrons em uma dada camada estão a mesma distância média do núcleo.</a:t>
            </a:r>
          </a:p>
          <a:p>
            <a:r>
              <a:rPr lang="pt-BR" dirty="0" smtClean="0"/>
              <a:t>Dois métodos equivalente são utilizados para a designação das camadas;</a:t>
            </a:r>
          </a:p>
          <a:p>
            <a:r>
              <a:rPr lang="pt-BR" dirty="0" smtClean="0"/>
              <a:t>Primeiro é a especificação do valor do número quântico principal, </a:t>
            </a:r>
            <a:r>
              <a:rPr lang="pt-BR" b="1" i="1" dirty="0" smtClean="0"/>
              <a:t>n.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 acordo com o método, a camada mais próxima do núcleo é </a:t>
            </a:r>
            <a:r>
              <a:rPr lang="pt-BR" b="1" i="1" dirty="0" smtClean="0"/>
              <a:t>n=1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O segundo método utiliza letras na designação das camadas: </a:t>
            </a:r>
            <a:r>
              <a:rPr lang="pt-BR" b="1" i="1" dirty="0" smtClean="0"/>
              <a:t>K, L, M, N ...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ENTÃO: </a:t>
            </a:r>
          </a:p>
          <a:p>
            <a:pPr algn="just"/>
            <a:r>
              <a:rPr lang="pt-BR" dirty="0" smtClean="0"/>
              <a:t>A PRIMEIRA CAMADA (</a:t>
            </a:r>
            <a:r>
              <a:rPr lang="pt-BR" b="1" dirty="0" smtClean="0"/>
              <a:t>n=1</a:t>
            </a:r>
            <a:r>
              <a:rPr lang="pt-BR" dirty="0" smtClean="0"/>
              <a:t>) É DENOMINADA K E ASSIM POR DIANTE!!!!!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571612"/>
            <a:ext cx="7586658" cy="4525963"/>
          </a:xfrm>
        </p:spPr>
        <p:txBody>
          <a:bodyPr/>
          <a:lstStyle/>
          <a:p>
            <a:pPr algn="just"/>
            <a:r>
              <a:rPr lang="pt-BR" dirty="0" smtClean="0"/>
              <a:t>NÃO EXISTEM DUAS CAMADAS DE UM MESMO ÁTOMO COM O MESMO NÚMERO DE SUBCAMADAS.</a:t>
            </a:r>
          </a:p>
          <a:p>
            <a:pPr algn="just"/>
            <a:r>
              <a:rPr lang="pt-BR" sz="1800" dirty="0" smtClean="0"/>
              <a:t>A camada K (n=1), consiste em apenas uma subcamada, a 1s.</a:t>
            </a:r>
          </a:p>
          <a:p>
            <a:pPr algn="just"/>
            <a:r>
              <a:rPr lang="pt-BR" sz="1800" dirty="0" smtClean="0"/>
              <a:t>A camada L (n=2), consiste em duas subcamadas a 2s e a 2p;</a:t>
            </a:r>
          </a:p>
          <a:p>
            <a:pPr algn="just"/>
            <a:r>
              <a:rPr lang="pt-BR" sz="1800" dirty="0" smtClean="0"/>
              <a:t>A camada M (n=3), consiste em três subcamadas a 3s, 3p e 3d; </a:t>
            </a:r>
            <a:endParaRPr lang="pt-BR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Caráter ondulatório do elétron;</a:t>
            </a:r>
          </a:p>
          <a:p>
            <a:pPr algn="just"/>
            <a:r>
              <a:rPr lang="pt-BR" dirty="0" smtClean="0"/>
              <a:t>Planck e </a:t>
            </a:r>
            <a:r>
              <a:rPr lang="pt-BR" dirty="0" err="1" smtClean="0"/>
              <a:t>Einsten</a:t>
            </a:r>
            <a:r>
              <a:rPr lang="pt-BR" dirty="0" smtClean="0"/>
              <a:t> mostraram que a energia é “acondicionada” em pequenos corpúsculos;</a:t>
            </a:r>
          </a:p>
          <a:p>
            <a:pPr algn="just"/>
            <a:r>
              <a:rPr lang="pt-BR" dirty="0" smtClean="0"/>
              <a:t>Esses são chamados de </a:t>
            </a:r>
            <a:r>
              <a:rPr lang="pt-BR" i="1" dirty="0" smtClean="0"/>
              <a:t>quanta;</a:t>
            </a:r>
          </a:p>
          <a:p>
            <a:pPr algn="just"/>
            <a:r>
              <a:rPr lang="pt-BR" i="1" dirty="0" smtClean="0"/>
              <a:t>Fóton é um quantum de qualquer espécie de energia radiante (eletromagnética), sendo a luz um exemplo;</a:t>
            </a:r>
          </a:p>
          <a:p>
            <a:pPr algn="just"/>
            <a:endParaRPr lang="pt-BR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Mas, a energia radiante tem uma natureza dualística;</a:t>
            </a:r>
          </a:p>
          <a:p>
            <a:pPr algn="just"/>
            <a:r>
              <a:rPr lang="pt-BR" dirty="0" smtClean="0"/>
              <a:t>Propriedades de um feixe de partículas (fótons);</a:t>
            </a:r>
          </a:p>
          <a:p>
            <a:pPr algn="just"/>
            <a:r>
              <a:rPr lang="pt-BR" dirty="0" smtClean="0"/>
              <a:t>Ondas;</a:t>
            </a:r>
          </a:p>
          <a:p>
            <a:pPr algn="just"/>
            <a:r>
              <a:rPr lang="pt-BR" dirty="0" smtClean="0"/>
              <a:t>A dualidade da partícula-onda da energia eletromagnética é similar à dualidade dos elétrons.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447800"/>
            <a:ext cx="7786742" cy="4800600"/>
          </a:xfrm>
        </p:spPr>
        <p:txBody>
          <a:bodyPr/>
          <a:lstStyle/>
          <a:p>
            <a:pPr algn="just"/>
            <a:r>
              <a:rPr lang="pt-BR" dirty="0" smtClean="0"/>
              <a:t>Como partículas: </a:t>
            </a:r>
          </a:p>
          <a:p>
            <a:pPr algn="just"/>
            <a:r>
              <a:rPr lang="pt-BR" dirty="0" smtClean="0"/>
              <a:t>A energia total E de qualquer partícula está relacionada com a sua massa m pela equação de </a:t>
            </a:r>
            <a:r>
              <a:rPr lang="pt-BR" dirty="0" err="1" smtClean="0"/>
              <a:t>Einsten</a:t>
            </a:r>
            <a:r>
              <a:rPr lang="pt-BR" dirty="0" smtClean="0"/>
              <a:t>: E=mc</a:t>
            </a:r>
            <a:r>
              <a:rPr lang="pt-BR" baseline="30000" dirty="0" smtClean="0"/>
              <a:t>2 </a:t>
            </a:r>
            <a:r>
              <a:rPr lang="pt-BR" dirty="0" smtClean="0"/>
              <a:t>;</a:t>
            </a:r>
          </a:p>
          <a:p>
            <a:pPr algn="just"/>
            <a:r>
              <a:rPr lang="pt-BR" sz="1800" dirty="0" smtClean="0"/>
              <a:t>C= velocidade da luz no vácuo (constante)</a:t>
            </a:r>
          </a:p>
          <a:p>
            <a:pPr algn="just"/>
            <a:r>
              <a:rPr lang="pt-BR" dirty="0" smtClean="0"/>
              <a:t>Como onda: </a:t>
            </a:r>
          </a:p>
          <a:p>
            <a:pPr algn="just"/>
            <a:r>
              <a:rPr lang="pt-BR" dirty="0" smtClean="0"/>
              <a:t>A expressão de Planck, relaciona a energia da onda com a sua </a:t>
            </a:r>
            <a:r>
              <a:rPr lang="pt-BR" dirty="0" err="1" smtClean="0"/>
              <a:t>frequencia</a:t>
            </a:r>
            <a:r>
              <a:rPr lang="pt-BR" dirty="0" smtClean="0"/>
              <a:t>: E= h</a:t>
            </a:r>
            <a:r>
              <a:rPr lang="el-GR" dirty="0" smtClean="0">
                <a:latin typeface="Century Schoolbook"/>
              </a:rPr>
              <a:t>υ</a:t>
            </a:r>
            <a:endParaRPr lang="pt-BR" dirty="0" smtClean="0">
              <a:latin typeface="Century Schoolbook"/>
            </a:endParaRP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Insucesso da mecânica clássica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Mecânica Clássica: mecânica newtoniana</a:t>
            </a:r>
          </a:p>
          <a:p>
            <a:pPr algn="just"/>
            <a:r>
              <a:rPr lang="pt-BR" dirty="0" smtClean="0"/>
              <a:t>Falhou principalmente da descrição do movimento de pequenas partículas;</a:t>
            </a:r>
          </a:p>
          <a:p>
            <a:pPr algn="just"/>
            <a:r>
              <a:rPr lang="pt-BR" dirty="0" smtClean="0"/>
              <a:t>Mecânica quântica: refere-se a quantização da energia.</a:t>
            </a:r>
          </a:p>
          <a:p>
            <a:pPr algn="just"/>
            <a:r>
              <a:rPr lang="pt-BR" dirty="0" smtClean="0"/>
              <a:t>Mecânica ondulatória.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1924, Louis De Broglie, combinou as expressões anteriores e, relacionou os dois aspectos da natureza dualística da luz:</a:t>
            </a:r>
          </a:p>
          <a:p>
            <a:pPr algn="just"/>
            <a:r>
              <a:rPr lang="pt-BR" dirty="0" smtClean="0"/>
              <a:t>mc</a:t>
            </a:r>
            <a:r>
              <a:rPr lang="pt-BR" baseline="30000" dirty="0" smtClean="0"/>
              <a:t>2</a:t>
            </a:r>
            <a:r>
              <a:rPr lang="pt-BR" dirty="0" smtClean="0"/>
              <a:t>= h</a:t>
            </a:r>
            <a:r>
              <a:rPr lang="el-GR" dirty="0" smtClean="0">
                <a:latin typeface="Century Schoolbook"/>
              </a:rPr>
              <a:t>υ</a:t>
            </a:r>
            <a:r>
              <a:rPr lang="pt-BR" dirty="0" smtClean="0">
                <a:latin typeface="Century Schoolbook"/>
              </a:rPr>
              <a:t>, isolando m:</a:t>
            </a:r>
          </a:p>
          <a:p>
            <a:pPr algn="just"/>
            <a:r>
              <a:rPr lang="pt-BR" dirty="0" smtClean="0">
                <a:latin typeface="Century Schoolbook"/>
              </a:rPr>
              <a:t>m = </a:t>
            </a:r>
            <a:r>
              <a:rPr lang="pt-BR" dirty="0" smtClean="0"/>
              <a:t>h</a:t>
            </a:r>
            <a:r>
              <a:rPr lang="el-GR" dirty="0" smtClean="0">
                <a:latin typeface="Century Schoolbook"/>
              </a:rPr>
              <a:t>υ</a:t>
            </a:r>
            <a:r>
              <a:rPr lang="pt-BR" dirty="0" smtClean="0">
                <a:latin typeface="Century Schoolbook"/>
              </a:rPr>
              <a:t>/</a:t>
            </a:r>
            <a:r>
              <a:rPr lang="pt-BR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; como </a:t>
            </a:r>
            <a:r>
              <a:rPr lang="el-GR" dirty="0" smtClean="0">
                <a:latin typeface="Century Schoolbook"/>
              </a:rPr>
              <a:t>υλ</a:t>
            </a:r>
            <a:r>
              <a:rPr lang="pt-BR" dirty="0" smtClean="0">
                <a:latin typeface="Century Schoolbook"/>
              </a:rPr>
              <a:t>=c (</a:t>
            </a:r>
            <a:r>
              <a:rPr lang="el-GR" dirty="0" smtClean="0">
                <a:latin typeface="Century Schoolbook"/>
              </a:rPr>
              <a:t>υ</a:t>
            </a:r>
            <a:r>
              <a:rPr lang="pt-BR" dirty="0" smtClean="0">
                <a:latin typeface="Century Schoolbook"/>
              </a:rPr>
              <a:t>=c/</a:t>
            </a:r>
            <a:r>
              <a:rPr lang="el-GR" dirty="0" smtClean="0">
                <a:latin typeface="Century Schoolbook"/>
              </a:rPr>
              <a:t>λ</a:t>
            </a:r>
            <a:r>
              <a:rPr lang="pt-BR" dirty="0" smtClean="0">
                <a:latin typeface="Century Schoolbook"/>
              </a:rPr>
              <a:t>):</a:t>
            </a:r>
          </a:p>
          <a:p>
            <a:pPr algn="just"/>
            <a:r>
              <a:rPr lang="pt-BR" dirty="0" smtClean="0">
                <a:latin typeface="Century Schoolbook"/>
              </a:rPr>
              <a:t>m= h/</a:t>
            </a:r>
            <a:r>
              <a:rPr lang="el-GR" dirty="0" smtClean="0">
                <a:latin typeface="Century Schoolbook"/>
              </a:rPr>
              <a:t>λ</a:t>
            </a:r>
            <a:r>
              <a:rPr lang="az-Cyrl-AZ" dirty="0" smtClean="0">
                <a:latin typeface="Century Schoolbook"/>
              </a:rPr>
              <a:t>с</a:t>
            </a:r>
            <a:r>
              <a:rPr lang="pt-BR" dirty="0" smtClean="0">
                <a:latin typeface="Century Schoolbook"/>
              </a:rPr>
              <a:t>; </a:t>
            </a:r>
            <a:r>
              <a:rPr lang="pt-BR" sz="1800" dirty="0" smtClean="0">
                <a:latin typeface="Century Schoolbook"/>
              </a:rPr>
              <a:t>onde </a:t>
            </a:r>
            <a:r>
              <a:rPr lang="el-GR" sz="1800" dirty="0" smtClean="0">
                <a:latin typeface="Century Schoolbook"/>
              </a:rPr>
              <a:t>λ</a:t>
            </a:r>
            <a:r>
              <a:rPr lang="pt-BR" sz="1800" dirty="0" smtClean="0">
                <a:latin typeface="Century Schoolbook"/>
              </a:rPr>
              <a:t>= comprimento de onda.</a:t>
            </a:r>
            <a:endParaRPr lang="pt-BR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bcdn-sphotos-e-a.akamaihd.net/hphotos-ak-xfp1/v/t1.0-9/10958704_489882434486178_6006637935077115496_n.jpg?oh=ca21caf69b385d9927b48f8c249d7c34&amp;oe=562443D5&amp;__gda__=1445627996_644a2a83849fb35427176ca5dfd9bd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10958704_489882434486178_6006637935077115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7000892" cy="52506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43240" y="100010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Chiller" pitchFamily="82" charset="0"/>
              </a:rPr>
              <a:t>Louis de Broglie </a:t>
            </a:r>
            <a:r>
              <a:rPr lang="pt-BR" sz="3200" b="1" dirty="0" err="1" smtClean="0">
                <a:solidFill>
                  <a:schemeClr val="bg1"/>
                </a:solidFill>
                <a:latin typeface="Chiller" pitchFamily="82" charset="0"/>
              </a:rPr>
              <a:t>Stivanin</a:t>
            </a:r>
            <a:r>
              <a:rPr lang="pt-BR" sz="32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hiller" pitchFamily="82" charset="0"/>
              </a:rPr>
              <a:t>Ezura</a:t>
            </a:r>
            <a:endParaRPr lang="pt-BR" sz="32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De Broglie tentou associar a natureza dualística da luz ao comportamento do elétron;</a:t>
            </a:r>
          </a:p>
          <a:p>
            <a:pPr algn="just"/>
            <a:r>
              <a:rPr lang="pt-BR" dirty="0" smtClean="0"/>
              <a:t>Os elétrons movimentam-se em diferentes velocidades;</a:t>
            </a:r>
          </a:p>
          <a:p>
            <a:pPr algn="just"/>
            <a:r>
              <a:rPr lang="pt-BR" dirty="0" smtClean="0"/>
              <a:t>A substituição de </a:t>
            </a:r>
            <a:r>
              <a:rPr lang="az-Cyrl-AZ" dirty="0" smtClean="0">
                <a:latin typeface="Century Schoolbook"/>
              </a:rPr>
              <a:t>с</a:t>
            </a:r>
            <a:r>
              <a:rPr lang="pt-BR" dirty="0" smtClean="0">
                <a:latin typeface="Century Schoolbook"/>
              </a:rPr>
              <a:t> (velocidade da luz) por </a:t>
            </a:r>
            <a:r>
              <a:rPr lang="el-GR" dirty="0" smtClean="0">
                <a:latin typeface="Century Schoolbook"/>
              </a:rPr>
              <a:t>ν</a:t>
            </a:r>
            <a:r>
              <a:rPr lang="pt-BR" dirty="0" smtClean="0">
                <a:latin typeface="Century Schoolbook"/>
              </a:rPr>
              <a:t> (velocidade do elétron) na equação: m= h/</a:t>
            </a:r>
            <a:r>
              <a:rPr lang="el-GR" dirty="0" smtClean="0">
                <a:latin typeface="Century Schoolbook"/>
              </a:rPr>
              <a:t>λν</a:t>
            </a:r>
            <a:endParaRPr lang="pt-BR" dirty="0" smtClean="0">
              <a:latin typeface="Century Schoolbook"/>
            </a:endParaRPr>
          </a:p>
          <a:p>
            <a:pPr algn="just"/>
            <a:r>
              <a:rPr lang="el-GR" dirty="0" smtClean="0">
                <a:latin typeface="Century Schoolbook"/>
              </a:rPr>
              <a:t>λ</a:t>
            </a:r>
            <a:r>
              <a:rPr lang="pt-BR" dirty="0" smtClean="0">
                <a:latin typeface="Century Schoolbook"/>
              </a:rPr>
              <a:t>= h/m</a:t>
            </a:r>
            <a:r>
              <a:rPr lang="el-GR" dirty="0" smtClean="0">
                <a:latin typeface="Century Schoolbook"/>
              </a:rPr>
              <a:t>ν</a:t>
            </a:r>
            <a:endParaRPr lang="pt-BR" dirty="0" smtClean="0">
              <a:latin typeface="Century Schoolbook"/>
            </a:endParaRPr>
          </a:p>
          <a:p>
            <a:pPr algn="just"/>
            <a:r>
              <a:rPr lang="pt-BR" sz="1800" dirty="0" smtClean="0">
                <a:latin typeface="Century Schoolbook"/>
              </a:rPr>
              <a:t>Admitindo-se que um elétron tem propriedades ondulatórias, de acordo com esta equação, seu comprimento de onda depende da sua velocidade</a:t>
            </a:r>
            <a:endParaRPr lang="pt-BR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sustentação da hipótese de Broglie foi obtida por dois grupos de físicos: C. Davisson e L. H. </a:t>
            </a:r>
            <a:r>
              <a:rPr lang="pt-BR" dirty="0" err="1" smtClean="0"/>
              <a:t>Germer</a:t>
            </a:r>
            <a:r>
              <a:rPr lang="pt-BR" dirty="0" smtClean="0"/>
              <a:t> nos EUA e G. P. Thompson e A. </a:t>
            </a:r>
            <a:r>
              <a:rPr lang="pt-BR" dirty="0" err="1" smtClean="0"/>
              <a:t>Reid</a:t>
            </a:r>
            <a:r>
              <a:rPr lang="pt-BR" dirty="0" smtClean="0"/>
              <a:t> na Escócia;</a:t>
            </a:r>
          </a:p>
          <a:p>
            <a:pPr algn="just"/>
            <a:r>
              <a:rPr lang="pt-BR" dirty="0" smtClean="0"/>
              <a:t>Os dois grupos mostraram que é possível conseguir a difração dos elétrons;</a:t>
            </a:r>
          </a:p>
          <a:p>
            <a:pPr algn="just"/>
            <a:r>
              <a:rPr lang="pt-BR" dirty="0" smtClean="0"/>
              <a:t>A difração da luz já era conhecida;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6357950" y="4929198"/>
            <a:ext cx="27860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429388" y="4857760"/>
            <a:ext cx="257176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sli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20716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Grade de difração: série de linhas próximas umas das outras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rot="16200000" flipH="1">
            <a:off x="1607323" y="2750339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357918" y="492919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ângulo da difração depende do comprimento de onda da luz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6535751" y="4179099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28596" y="1928802"/>
            <a:ext cx="357190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286512" y="4929198"/>
            <a:ext cx="2786050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entury Schoolbook"/>
              </a:rPr>
              <a:t>λ</a:t>
            </a:r>
            <a:r>
              <a:rPr lang="pt-BR" dirty="0" smtClean="0">
                <a:latin typeface="Century Schoolbook"/>
              </a:rPr>
              <a:t>= h/m</a:t>
            </a:r>
            <a:r>
              <a:rPr lang="el-GR" dirty="0" smtClean="0">
                <a:latin typeface="Century Schoolbook"/>
              </a:rPr>
              <a:t>ν</a:t>
            </a:r>
            <a:endParaRPr lang="pt-BR" dirty="0" smtClean="0">
              <a:latin typeface="Century Schoolbook"/>
            </a:endParaRPr>
          </a:p>
          <a:p>
            <a:pPr algn="just"/>
            <a:r>
              <a:rPr lang="pt-BR" sz="2400" dirty="0" smtClean="0"/>
              <a:t>pode ser usada na previsão da distância entre as linhas de uma grade de difração, quando o feixe é de elétrons difratados.</a:t>
            </a:r>
          </a:p>
          <a:p>
            <a:pPr algn="just"/>
            <a:r>
              <a:rPr lang="pt-BR" sz="2400" dirty="0" smtClean="0"/>
              <a:t>h= constante de Planck = 6,63 x 10</a:t>
            </a:r>
            <a:r>
              <a:rPr lang="pt-BR" sz="2400" baseline="30000" dirty="0" smtClean="0"/>
              <a:t>-34</a:t>
            </a:r>
            <a:r>
              <a:rPr lang="pt-BR" sz="2400" dirty="0" smtClean="0"/>
              <a:t> </a:t>
            </a:r>
            <a:r>
              <a:rPr lang="pt-BR" sz="2400" dirty="0" err="1" smtClean="0"/>
              <a:t>Js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1J = kg m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s</a:t>
            </a:r>
            <a:r>
              <a:rPr lang="pt-BR" sz="2400" baseline="30000" dirty="0" smtClean="0"/>
              <a:t>-2</a:t>
            </a:r>
            <a:r>
              <a:rPr lang="pt-BR" sz="2400" dirty="0" smtClean="0"/>
              <a:t>, h= 6,63 x 10</a:t>
            </a:r>
            <a:r>
              <a:rPr lang="pt-BR" sz="2400" baseline="30000" dirty="0" smtClean="0"/>
              <a:t>-34</a:t>
            </a:r>
            <a:r>
              <a:rPr lang="pt-BR" sz="2400" dirty="0" smtClean="0"/>
              <a:t> kg m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s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a massa m de um elétron = 9,1 x 10</a:t>
            </a:r>
            <a:r>
              <a:rPr lang="pt-BR" sz="2400" baseline="30000" dirty="0" smtClean="0"/>
              <a:t>-31 </a:t>
            </a:r>
            <a:r>
              <a:rPr lang="pt-BR" sz="2400" dirty="0" smtClean="0"/>
              <a:t>Kg;</a:t>
            </a:r>
          </a:p>
          <a:p>
            <a:pPr algn="just"/>
            <a:r>
              <a:rPr lang="pt-BR" sz="2400" dirty="0" smtClean="0"/>
              <a:t>velocidade de um elétron no feixe = 4 x 10</a:t>
            </a:r>
            <a:r>
              <a:rPr lang="pt-BR" sz="2400" baseline="30000" dirty="0" smtClean="0"/>
              <a:t>6</a:t>
            </a:r>
            <a:r>
              <a:rPr lang="pt-BR" sz="2400" dirty="0" smtClean="0"/>
              <a:t> </a:t>
            </a:r>
            <a:r>
              <a:rPr lang="pt-BR" sz="2400" dirty="0" err="1" smtClean="0"/>
              <a:t>ms</a:t>
            </a:r>
            <a:r>
              <a:rPr lang="pt-BR" sz="2400" baseline="30000" dirty="0" smtClean="0"/>
              <a:t>-1</a:t>
            </a:r>
            <a:endParaRPr lang="pt-BR" sz="2400" dirty="0" smtClean="0"/>
          </a:p>
          <a:p>
            <a:pPr algn="just"/>
            <a:r>
              <a:rPr lang="el-GR" sz="2400" dirty="0" smtClean="0">
                <a:latin typeface="Century Schoolbook"/>
              </a:rPr>
              <a:t>λ</a:t>
            </a:r>
            <a:r>
              <a:rPr lang="pt-BR" sz="2400" dirty="0" smtClean="0">
                <a:latin typeface="Century Schoolbook"/>
              </a:rPr>
              <a:t>= h/m</a:t>
            </a:r>
            <a:r>
              <a:rPr lang="el-GR" sz="2400" dirty="0" smtClean="0">
                <a:latin typeface="Century Schoolbook"/>
              </a:rPr>
              <a:t>ν</a:t>
            </a:r>
            <a:endParaRPr lang="pt-BR" sz="2400" dirty="0" smtClean="0">
              <a:latin typeface="Century Schoolbook"/>
            </a:endParaRPr>
          </a:p>
          <a:p>
            <a:pPr algn="just"/>
            <a:r>
              <a:rPr lang="el-GR" sz="2400" dirty="0" smtClean="0">
                <a:latin typeface="Century Schoolbook"/>
              </a:rPr>
              <a:t>λ</a:t>
            </a:r>
            <a:r>
              <a:rPr lang="pt-BR" sz="2400" dirty="0" smtClean="0">
                <a:latin typeface="Century Schoolbook"/>
              </a:rPr>
              <a:t>= 2 x 10</a:t>
            </a:r>
            <a:r>
              <a:rPr lang="pt-BR" sz="2400" baseline="30000" dirty="0" smtClean="0">
                <a:latin typeface="Century Schoolbook"/>
              </a:rPr>
              <a:t>-10 </a:t>
            </a:r>
            <a:r>
              <a:rPr lang="pt-BR" sz="2400" dirty="0" smtClean="0">
                <a:latin typeface="Century Schoolbook"/>
              </a:rPr>
              <a:t>m</a:t>
            </a:r>
          </a:p>
          <a:p>
            <a:pPr algn="just"/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85918" y="5429264"/>
            <a:ext cx="235745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29124" y="507207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Se um elétron tem esse comprimento de onda, é possível difratar um feixe de elétrons com o uso de uma grade de linhas distanciadas a 0,2 </a:t>
            </a:r>
            <a:r>
              <a:rPr lang="pt-BR" dirty="0" err="1" smtClean="0"/>
              <a:t>nm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29124" y="5000636"/>
            <a:ext cx="4286280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929058" y="550070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Como a difração somente pode ser explicada em termos do movimento de ondas, ou seja, houve uma sustentação da controvérsia de Broglie: os elétrons tem propriedades ondulatórias!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partículas e as ondas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Comprimentos de onda de várias partículas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35660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152"/>
                <a:gridCol w="2089152"/>
                <a:gridCol w="2089152"/>
                <a:gridCol w="2089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Partícula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Massa, kg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Velocidade,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ms</a:t>
                      </a:r>
                      <a:r>
                        <a:rPr lang="pt-BR" baseline="30000" dirty="0" smtClean="0"/>
                        <a:t>-1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Comprimento</a:t>
                      </a:r>
                      <a:r>
                        <a:rPr lang="pt-BR" baseline="0" dirty="0" smtClean="0"/>
                        <a:t> de onda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Elétron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9,1 x 10</a:t>
                      </a:r>
                      <a:r>
                        <a:rPr lang="pt-BR" baseline="30000" dirty="0" smtClean="0"/>
                        <a:t>-31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 x 10</a:t>
                      </a:r>
                      <a:r>
                        <a:rPr lang="pt-BR" baseline="30000" dirty="0" smtClean="0"/>
                        <a:t>6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Próton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1,7 x 10</a:t>
                      </a:r>
                      <a:r>
                        <a:rPr lang="pt-BR" baseline="30000" dirty="0" smtClean="0"/>
                        <a:t>-27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x 10</a:t>
                      </a:r>
                      <a:r>
                        <a:rPr lang="pt-BR" baseline="30000" dirty="0" smtClean="0"/>
                        <a:t>5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 x 10</a:t>
                      </a:r>
                      <a:r>
                        <a:rPr lang="pt-BR" baseline="30000" dirty="0" smtClean="0"/>
                        <a:t>-3</a:t>
                      </a:r>
                      <a:endParaRPr lang="pt-B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Molécula de N</a:t>
                      </a:r>
                      <a:r>
                        <a:rPr lang="pt-BR" baseline="-25000" dirty="0" smtClean="0"/>
                        <a:t>2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4,7 x 10</a:t>
                      </a:r>
                      <a:r>
                        <a:rPr lang="pt-BR" baseline="30000" dirty="0" smtClean="0"/>
                        <a:t>-26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5,0 x 10</a:t>
                      </a:r>
                      <a:r>
                        <a:rPr lang="pt-BR" baseline="30000" dirty="0" smtClean="0"/>
                        <a:t>2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2,8 x 10</a:t>
                      </a:r>
                      <a:r>
                        <a:rPr lang="pt-BR" baseline="30000" dirty="0" smtClean="0"/>
                        <a:t>-2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Bala de fuzil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6,0 x 10</a:t>
                      </a:r>
                      <a:r>
                        <a:rPr lang="pt-BR" baseline="30000" dirty="0" smtClean="0"/>
                        <a:t>-3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 x 10</a:t>
                      </a:r>
                      <a:r>
                        <a:rPr lang="pt-BR" baseline="30000" dirty="0" smtClean="0"/>
                        <a:t>3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1,1 x 10</a:t>
                      </a:r>
                      <a:r>
                        <a:rPr lang="pt-BR" baseline="30000" dirty="0" smtClean="0"/>
                        <a:t>-25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Bola de beisebol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0,15</a:t>
                      </a:r>
                      <a:endParaRPr lang="pt-BR" baseline="30000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4,5 x 10</a:t>
                      </a:r>
                      <a:r>
                        <a:rPr lang="pt-BR" baseline="30000" dirty="0" smtClean="0"/>
                        <a:t>1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9,8 x 10</a:t>
                      </a:r>
                      <a:r>
                        <a:rPr lang="pt-BR" baseline="30000" dirty="0" smtClean="0"/>
                        <a:t>-26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Tartaruga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2,2</a:t>
                      </a:r>
                      <a:endParaRPr lang="pt-BR" baseline="30000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 x 10</a:t>
                      </a:r>
                      <a:r>
                        <a:rPr lang="pt-BR" baseline="30000" dirty="0" smtClean="0"/>
                        <a:t>-2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3,0 x 10</a:t>
                      </a:r>
                      <a:r>
                        <a:rPr lang="pt-BR" baseline="30000" dirty="0" smtClean="0"/>
                        <a:t>-23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7158" y="635795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Comprimentos de onda extremamente pequenos. Caráter ondulatório é desprezível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7429520" y="5786454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ondas estacionárias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comportamento de um elétron em um átomo é semelhante ao de uma onda estacionária tridimensional;</a:t>
            </a:r>
          </a:p>
          <a:p>
            <a:r>
              <a:rPr lang="pt-BR" dirty="0" smtClean="0"/>
              <a:t>Vibração de uma corda de violão</a:t>
            </a:r>
          </a:p>
        </p:txBody>
      </p:sp>
      <p:pic>
        <p:nvPicPr>
          <p:cNvPr id="4" name="Imagem 3" descr="foto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624282"/>
            <a:ext cx="5072098" cy="30194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72066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Nós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rot="10800000" flipV="1">
            <a:off x="4572000" y="392906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5" idx="2"/>
          </p:cNvCxnSpPr>
          <p:nvPr/>
        </p:nvCxnSpPr>
        <p:spPr>
          <a:xfrm rot="16200000" flipH="1">
            <a:off x="5471046" y="3899418"/>
            <a:ext cx="91655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H="1">
            <a:off x="5250661" y="4321975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6200000" flipH="1">
            <a:off x="4750595" y="4464851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Quantização: as vibrações de uma corda esticada podem ser ditas quantizadas, pois somente certos modos de vibração são específicos;</a:t>
            </a:r>
          </a:p>
          <a:p>
            <a:pPr algn="just"/>
            <a:r>
              <a:rPr lang="pt-BR" dirty="0" smtClean="0"/>
              <a:t>Os modos permitidos podem ser: n=1,2,3...;</a:t>
            </a:r>
          </a:p>
          <a:p>
            <a:pPr algn="just"/>
            <a:r>
              <a:rPr lang="pt-BR" dirty="0" smtClean="0"/>
              <a:t>Cada modo de vibração tem uma energia característica;</a:t>
            </a:r>
          </a:p>
          <a:p>
            <a:pPr algn="just"/>
            <a:r>
              <a:rPr lang="pt-BR" dirty="0" smtClean="0"/>
              <a:t>Quanto maior for o valor de n, tanto maior será a energia de vibração.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ondas estacionárias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Princípio da incerteza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Em 1927, desenvolveu uma relação importante que mostra a existência de uma limitação em nossa capacidade de aprender a descrever o movimento de partículas extremamente pequenas;</a:t>
            </a:r>
          </a:p>
          <a:p>
            <a:pPr algn="just"/>
            <a:r>
              <a:rPr lang="pt-BR" i="1" dirty="0" smtClean="0"/>
              <a:t>Impossível conhecer simultaneamente e com certeza a posição e momento de uma pequenas partícula, tal como o elétron.</a:t>
            </a:r>
          </a:p>
          <a:p>
            <a:pPr algn="just"/>
            <a:r>
              <a:rPr lang="pt-BR" sz="2400" i="1" dirty="0" smtClean="0"/>
              <a:t>Momento: m x v</a:t>
            </a:r>
            <a:endParaRPr lang="pt-BR" sz="24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As ondas estacionárias bidimensionais</a:t>
            </a:r>
            <a:endParaRPr lang="pt-BR" dirty="0"/>
          </a:p>
        </p:txBody>
      </p:sp>
      <p:pic>
        <p:nvPicPr>
          <p:cNvPr id="4" name="Espaço Reservado para Conteúdo 3" descr="Fig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4960620" cy="4800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equações de onda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É possível descrever qualquer movimento ondulatório por um tipo de equação matemática;</a:t>
            </a:r>
          </a:p>
          <a:p>
            <a:pPr algn="just"/>
            <a:r>
              <a:rPr lang="pt-BR" dirty="0" smtClean="0"/>
              <a:t>Em 1926, o físico Erwin </a:t>
            </a:r>
            <a:r>
              <a:rPr lang="pt-BR" dirty="0" err="1" smtClean="0"/>
              <a:t>Schrödinger</a:t>
            </a:r>
            <a:r>
              <a:rPr lang="pt-BR" dirty="0" smtClean="0"/>
              <a:t>, que juntamente com Heisenberg é considerado co-fundador da mecânica quântica;</a:t>
            </a:r>
          </a:p>
          <a:p>
            <a:pPr algn="just"/>
            <a:r>
              <a:rPr lang="pt-BR" dirty="0" smtClean="0"/>
              <a:t>Escreveu uma equação de onda para descrever o elétron num átomo de hidrogênio.</a:t>
            </a:r>
          </a:p>
          <a:p>
            <a:pPr algn="just"/>
            <a:r>
              <a:rPr lang="pt-BR" b="1" u="sng" dirty="0" smtClean="0"/>
              <a:t>Equação de </a:t>
            </a:r>
            <a:r>
              <a:rPr lang="pt-BR" b="1" u="sng" dirty="0" err="1" smtClean="0"/>
              <a:t>Schrödinger</a:t>
            </a:r>
            <a:endParaRPr lang="pt-BR" b="1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433654" cy="58197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É uma equação diferencial;</a:t>
            </a:r>
          </a:p>
          <a:p>
            <a:pPr algn="just"/>
            <a:r>
              <a:rPr lang="pt-BR" dirty="0" smtClean="0"/>
              <a:t>Tem uma série e até mesmo um número infinito de soluções;</a:t>
            </a:r>
          </a:p>
          <a:p>
            <a:pPr algn="just"/>
            <a:r>
              <a:rPr lang="pt-BR" dirty="0" smtClean="0"/>
              <a:t>Cada solução da equação de onda para uma onda estacionária, corresponde a um modo de vibração normal e dá informações como </a:t>
            </a:r>
            <a:r>
              <a:rPr lang="pt-BR" dirty="0" err="1" smtClean="0"/>
              <a:t>frequência</a:t>
            </a:r>
            <a:r>
              <a:rPr lang="pt-BR" dirty="0" smtClean="0"/>
              <a:t>, comprimento de onda, energia, número de nós e </a:t>
            </a:r>
            <a:r>
              <a:rPr lang="pt-BR" dirty="0" err="1" smtClean="0"/>
              <a:t>antinós</a:t>
            </a:r>
            <a:r>
              <a:rPr lang="pt-BR" dirty="0" smtClean="0"/>
              <a:t> para esse modelo;</a:t>
            </a:r>
          </a:p>
          <a:p>
            <a:pPr algn="just"/>
            <a:r>
              <a:rPr lang="pt-BR" dirty="0" smtClean="0"/>
              <a:t>Cada solução da equação de onda, para o elétron em um átomo de hidrogênio, corresponde a um nível quantizado de energia e o uso dessa solução possibilita a determinação das propriedades ondulatórias do elétron naquele nível;</a:t>
            </a:r>
          </a:p>
          <a:p>
            <a:pPr algn="just"/>
            <a:endParaRPr lang="pt-BR" dirty="0"/>
          </a:p>
        </p:txBody>
      </p:sp>
      <p:sp>
        <p:nvSpPr>
          <p:cNvPr id="2050" name="AutoShape 2" descr=" H(t) \left| \psi (t) \right\rangle = i \hbar \frac{d} {dt} \left| \psi (t) \right\rangle"/>
          <p:cNvSpPr>
            <a:spLocks noChangeAspect="1" noChangeArrowheads="1"/>
          </p:cNvSpPr>
          <p:nvPr/>
        </p:nvSpPr>
        <p:spPr bwMode="auto">
          <a:xfrm>
            <a:off x="288925" y="160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5891234"/>
          </a:xfrm>
        </p:spPr>
        <p:txBody>
          <a:bodyPr/>
          <a:lstStyle/>
          <a:p>
            <a:r>
              <a:rPr lang="pt-BR" dirty="0" smtClean="0"/>
              <a:t>Na mecânica quântica não é necessário admitir a quantização dos níveis de energia, como foi no caso da teoria de Bohr;</a:t>
            </a:r>
          </a:p>
          <a:p>
            <a:r>
              <a:rPr lang="pt-BR" dirty="0" smtClean="0"/>
              <a:t>A energia quantizada de um elétron ocorre como uma </a:t>
            </a:r>
            <a:r>
              <a:rPr lang="pt-BR" dirty="0" err="1" smtClean="0"/>
              <a:t>consequência</a:t>
            </a:r>
            <a:r>
              <a:rPr lang="pt-BR" dirty="0" smtClean="0"/>
              <a:t> natural de seu caráter ondulatório;</a:t>
            </a:r>
          </a:p>
          <a:p>
            <a:r>
              <a:rPr lang="pt-BR" dirty="0" smtClean="0"/>
              <a:t>Cada solução da equação é chamada de função de onda é </a:t>
            </a:r>
            <a:r>
              <a:rPr lang="pt-BR" dirty="0" smtClean="0"/>
              <a:t>representada </a:t>
            </a:r>
            <a:r>
              <a:rPr lang="pt-BR" dirty="0" smtClean="0"/>
              <a:t>pela letra grega </a:t>
            </a:r>
            <a:r>
              <a:rPr lang="pt-BR" dirty="0" err="1" smtClean="0"/>
              <a:t>psi</a:t>
            </a:r>
            <a:r>
              <a:rPr lang="pt-BR" dirty="0" smtClean="0"/>
              <a:t>, </a:t>
            </a:r>
            <a:endParaRPr lang="pt-BR" dirty="0"/>
          </a:p>
        </p:txBody>
      </p:sp>
      <p:pic>
        <p:nvPicPr>
          <p:cNvPr id="4" name="Imagem 3" descr="lm7Ha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929198"/>
            <a:ext cx="3038095" cy="9238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928670"/>
            <a:ext cx="7862150" cy="5319730"/>
          </a:xfrm>
        </p:spPr>
        <p:txBody>
          <a:bodyPr/>
          <a:lstStyle/>
          <a:p>
            <a:pPr algn="just"/>
            <a:r>
              <a:rPr lang="pt-BR" dirty="0" smtClean="0"/>
              <a:t>A probabilidade de encontrar um elétron numa estreita região específica do espaço;</a:t>
            </a:r>
          </a:p>
          <a:p>
            <a:pPr algn="just"/>
            <a:r>
              <a:rPr lang="pt-BR" dirty="0" smtClean="0"/>
              <a:t>Não há conflito com o princípio da incerteza de Heisenberg;</a:t>
            </a:r>
          </a:p>
          <a:p>
            <a:pPr algn="just"/>
            <a:r>
              <a:rPr lang="pt-BR" dirty="0" smtClean="0"/>
              <a:t>A teoria fornece probabilidades de encontrar um elétron em várias posições;</a:t>
            </a:r>
          </a:p>
          <a:p>
            <a:pPr algn="just"/>
            <a:r>
              <a:rPr lang="pt-BR" dirty="0" smtClean="0"/>
              <a:t>Densidade de probabilidade.</a:t>
            </a:r>
          </a:p>
          <a:p>
            <a:pPr algn="just"/>
            <a:r>
              <a:rPr lang="pt-BR" sz="1800" dirty="0" smtClean="0"/>
              <a:t>Densidade= massa x volume</a:t>
            </a:r>
            <a:endParaRPr lang="pt-BR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Orbital 1s</a:t>
            </a:r>
            <a:endParaRPr lang="pt-BR" dirty="0"/>
          </a:p>
        </p:txBody>
      </p:sp>
      <p:pic>
        <p:nvPicPr>
          <p:cNvPr id="4" name="Espaço Reservado para Conteúdo 3" descr="s-orbita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500990" cy="2507473"/>
          </a:xfrm>
        </p:spPr>
      </p:pic>
      <p:sp>
        <p:nvSpPr>
          <p:cNvPr id="5" name="CaixaDeTexto 4"/>
          <p:cNvSpPr txBox="1"/>
          <p:nvPr/>
        </p:nvSpPr>
        <p:spPr>
          <a:xfrm>
            <a:off x="1142976" y="4143380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probabilidade de se encontrar este elétron é grande nas proximidades do núcleo e decresce com o aumento da distância ao núcleo;</a:t>
            </a:r>
          </a:p>
          <a:p>
            <a:pPr algn="just"/>
            <a:r>
              <a:rPr lang="pt-BR" sz="2000" dirty="0" smtClean="0"/>
              <a:t>A probabilidade de encontrar 1 elétron 1 s diminui com a distância do núcleo, da mesma maneira, em todas as direções;</a:t>
            </a:r>
          </a:p>
          <a:p>
            <a:pPr algn="just"/>
            <a:r>
              <a:rPr lang="pt-BR" sz="2000" dirty="0" smtClean="0"/>
              <a:t>Portanto, podemos dizer que a distribuição da densidade de probabilidade para um elétron 1 s é esfericamente simétrica.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 orbitais 2 p e 3 p</a:t>
            </a:r>
            <a:endParaRPr lang="pt-BR" dirty="0"/>
          </a:p>
        </p:txBody>
      </p:sp>
      <p:pic>
        <p:nvPicPr>
          <p:cNvPr id="4" name="Espaço Reservado para Conteúdo 3" descr="Es-Orbitales_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28736"/>
            <a:ext cx="6162675" cy="2000250"/>
          </a:xfrm>
        </p:spPr>
      </p:pic>
      <p:sp>
        <p:nvSpPr>
          <p:cNvPr id="5" name="CaixaDeTexto 4"/>
          <p:cNvSpPr txBox="1"/>
          <p:nvPr/>
        </p:nvSpPr>
        <p:spPr>
          <a:xfrm>
            <a:off x="1000100" y="3786190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subcamada 2p de um átomo contém três orbitais;</a:t>
            </a:r>
          </a:p>
          <a:p>
            <a:pPr algn="just"/>
            <a:r>
              <a:rPr lang="pt-BR" sz="2000" dirty="0" smtClean="0"/>
              <a:t>Os elétrons nestes orbitais </a:t>
            </a:r>
            <a:r>
              <a:rPr lang="pt-BR" sz="2000" dirty="0" err="1" smtClean="0"/>
              <a:t>tê</a:t>
            </a:r>
            <a:r>
              <a:rPr lang="pt-BR" sz="2000" dirty="0" smtClean="0"/>
              <a:t> a mesma energia no átomo isolado e a forma da distribuição densidade-probabilidade da nuvem eletrônica é a mesma para os três orbitais;</a:t>
            </a:r>
          </a:p>
          <a:p>
            <a:pPr algn="just"/>
            <a:r>
              <a:rPr lang="pt-BR" sz="2000" dirty="0" smtClean="0"/>
              <a:t>As duas partes de um orbital 2p são chamadas lobos, e estão separadas por um nó angular;</a:t>
            </a:r>
          </a:p>
          <a:p>
            <a:pPr algn="just"/>
            <a:r>
              <a:rPr lang="pt-BR" sz="2000" dirty="0" smtClean="0"/>
              <a:t>Os três orbitais 2p diferem entre si quanto à sua orientação no espaço.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 orbitais 3d</a:t>
            </a:r>
            <a:endParaRPr lang="pt-BR" dirty="0"/>
          </a:p>
        </p:txBody>
      </p:sp>
      <p:pic>
        <p:nvPicPr>
          <p:cNvPr id="4" name="Espaço Reservado para Conteúdo 3" descr="Orbitales_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7500990" cy="4445000"/>
          </a:xfrm>
        </p:spPr>
      </p:pic>
      <p:sp>
        <p:nvSpPr>
          <p:cNvPr id="5" name="CaixaDeTexto 4"/>
          <p:cNvSpPr txBox="1"/>
          <p:nvPr/>
        </p:nvSpPr>
        <p:spPr>
          <a:xfrm>
            <a:off x="1071538" y="585789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subcamada 3 d consiste em um grupo de cinco orbitais.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 orbitais f</a:t>
            </a:r>
            <a:endParaRPr lang="pt-BR" dirty="0"/>
          </a:p>
        </p:txBody>
      </p:sp>
      <p:pic>
        <p:nvPicPr>
          <p:cNvPr id="4" name="Espaço Reservado para Conteúdo 3" descr="img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7787351" cy="4800600"/>
          </a:xfrm>
        </p:spPr>
      </p:pic>
      <p:sp>
        <p:nvSpPr>
          <p:cNvPr id="5" name="CaixaDeTexto 4"/>
          <p:cNvSpPr txBox="1"/>
          <p:nvPr/>
        </p:nvSpPr>
        <p:spPr>
          <a:xfrm>
            <a:off x="1000100" y="521495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orbitais f são ainda mais complexos que os orbitais d.</a:t>
            </a:r>
          </a:p>
          <a:p>
            <a:r>
              <a:rPr lang="pt-BR" sz="2400" dirty="0" smtClean="0"/>
              <a:t>São importantes para a química dos elementos dos </a:t>
            </a:r>
            <a:r>
              <a:rPr lang="pt-BR" sz="2400" dirty="0" err="1" smtClean="0"/>
              <a:t>lantanóides</a:t>
            </a:r>
            <a:r>
              <a:rPr lang="pt-BR" sz="2400" dirty="0" smtClean="0"/>
              <a:t> e </a:t>
            </a:r>
            <a:r>
              <a:rPr lang="pt-BR" sz="2400" dirty="0" err="1" smtClean="0"/>
              <a:t>actinóides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Orbitais</a:t>
            </a:r>
            <a:endParaRPr lang="pt-BR" dirty="0"/>
          </a:p>
        </p:txBody>
      </p:sp>
      <p:pic>
        <p:nvPicPr>
          <p:cNvPr id="4" name="Espaço Reservado para Conteúdo 3" descr="spdf electron orbital models - inverted pyramidal stacking ch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14488"/>
            <a:ext cx="5715040" cy="41719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Princípio da incerteza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Nenhum instrumento pode “sentir” ou “ver” um elétron sem influenciar intensamente e seu movimento.</a:t>
            </a:r>
          </a:p>
          <a:p>
            <a:pPr algn="just"/>
            <a:r>
              <a:rPr lang="pt-BR" dirty="0" smtClean="0"/>
              <a:t>O princípio da incerteza pode ser assim interpretado: quanto mais perto tentarmos olhar uma pequena partícula diminuta, tanto mais difusa se torna a visão da mesma.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Os números quânticos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Servem para designar:</a:t>
            </a:r>
          </a:p>
          <a:p>
            <a:r>
              <a:rPr lang="pt-BR" dirty="0" smtClean="0"/>
              <a:t>Camada;</a:t>
            </a:r>
          </a:p>
          <a:p>
            <a:r>
              <a:rPr lang="pt-BR" dirty="0" smtClean="0"/>
              <a:t>Subcamada;</a:t>
            </a:r>
          </a:p>
          <a:p>
            <a:r>
              <a:rPr lang="pt-BR" dirty="0" smtClean="0"/>
              <a:t>Orbital;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Número quântico principal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Representado pela letra </a:t>
            </a:r>
            <a:r>
              <a:rPr lang="pt-BR" b="1" dirty="0" smtClean="0"/>
              <a:t>n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Este número designa a camada em que o elétron se encontra;</a:t>
            </a:r>
          </a:p>
          <a:p>
            <a:pPr algn="just"/>
            <a:r>
              <a:rPr lang="pt-BR" dirty="0" smtClean="0"/>
              <a:t>Os valores permitidos para n são números inteiro positivos: 1,2,3,4,5,6 e 7.</a:t>
            </a:r>
          </a:p>
          <a:p>
            <a:pPr algn="just"/>
            <a:r>
              <a:rPr lang="pt-BR" dirty="0" smtClean="0"/>
              <a:t>O valor do número quântico principal indica para o elétrons a sua distância média do núcleo.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 quântico azimutal, 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Especifica a camada e, assim o orbital;</a:t>
            </a:r>
          </a:p>
          <a:p>
            <a:r>
              <a:rPr lang="pt-BR" dirty="0" smtClean="0"/>
              <a:t>Pode apresentar valores inteiros de zero até -1;</a:t>
            </a:r>
          </a:p>
          <a:p>
            <a:r>
              <a:rPr lang="pt-BR" dirty="0" smtClean="0"/>
              <a:t>l = 0 designa uma subcamada s;</a:t>
            </a:r>
          </a:p>
          <a:p>
            <a:r>
              <a:rPr lang="pt-BR" dirty="0" smtClean="0"/>
              <a:t>l = 1 designa uma subcamada p;</a:t>
            </a:r>
          </a:p>
          <a:p>
            <a:r>
              <a:rPr lang="pt-BR" dirty="0" smtClean="0"/>
              <a:t>l = 2 designa uma subcamada d;</a:t>
            </a:r>
          </a:p>
          <a:p>
            <a:r>
              <a:rPr lang="pt-BR" dirty="0" smtClean="0"/>
              <a:t>l = 3 designa uma subcamada f;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 quântico magnético, m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Fornece informações sobre a orientação de um orbital no espaço;</a:t>
            </a:r>
          </a:p>
          <a:p>
            <a:r>
              <a:rPr lang="pt-BR" dirty="0" smtClean="0"/>
              <a:t>Pode assumir valores inteiros no intervalo de -2 a +2;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 quântico spin,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</a:t>
            </a:r>
            <a:endParaRPr lang="pt-BR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Especifica o spin do elétron;</a:t>
            </a:r>
          </a:p>
          <a:p>
            <a:r>
              <a:rPr lang="pt-BR" dirty="0" smtClean="0"/>
              <a:t>Possui  um valor de -1/2 e +1/2;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Resumo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357290" y="1643050"/>
          <a:ext cx="749935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071898"/>
                <a:gridCol w="1927842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Nome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Símbolo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Característica especificada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Informação fornecida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Valores possíveis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Principal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Camada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Distância média do núcleo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até 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Azimutal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Subcamada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Forma do orbital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0,1,2 (n-1)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Magnético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r>
                        <a:rPr lang="pt-BR" baseline="-25000" dirty="0" smtClean="0"/>
                        <a:t>1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Orbital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Orientação do orbital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-2 até +2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Spin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r>
                        <a:rPr lang="pt-BR" baseline="-25000" dirty="0" smtClean="0"/>
                        <a:t>2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Spin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Spin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 e -1/2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da exclusão de </a:t>
            </a:r>
            <a:r>
              <a:rPr lang="pt-BR" dirty="0" err="1" smtClean="0"/>
              <a:t>Pauli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Não podem existir dois elétrons num dado átomo no mesmo estado;</a:t>
            </a:r>
          </a:p>
          <a:p>
            <a:pPr algn="just"/>
            <a:r>
              <a:rPr lang="pt-BR" dirty="0" smtClean="0"/>
              <a:t>Não existem dois elétrons num átomo que possuam os mesmo valores para todos os números quânticos.</a:t>
            </a:r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35100" y="71414"/>
          <a:ext cx="749935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Elétrons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r>
                        <a:rPr lang="pt-BR" baseline="-25000" dirty="0" smtClean="0"/>
                        <a:t>1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r>
                        <a:rPr lang="pt-BR" baseline="-25000" dirty="0" smtClean="0"/>
                        <a:t>2</a:t>
                      </a:r>
                      <a:endParaRPr lang="pt-BR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-1/2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have direita 4"/>
          <p:cNvSpPr/>
          <p:nvPr/>
        </p:nvSpPr>
        <p:spPr>
          <a:xfrm>
            <a:off x="5286380" y="500042"/>
            <a:ext cx="14287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5286380" y="1285860"/>
            <a:ext cx="14287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/>
          <p:cNvSpPr/>
          <p:nvPr/>
        </p:nvSpPr>
        <p:spPr>
          <a:xfrm>
            <a:off x="5286380" y="2071678"/>
            <a:ext cx="214314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/>
          <p:cNvSpPr/>
          <p:nvPr/>
        </p:nvSpPr>
        <p:spPr>
          <a:xfrm>
            <a:off x="5357818" y="5000636"/>
            <a:ext cx="142876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>
            <a:off x="5286380" y="4214818"/>
            <a:ext cx="14287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572132" y="6429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72132" y="13451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72132" y="43455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72132" y="29167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72132" y="56435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números quânticos e os nós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pPr algn="just"/>
            <a:r>
              <a:rPr lang="pt-BR" dirty="0" smtClean="0"/>
              <a:t>Os valores dos números quânticos principal e azimutal são relativos ao número de nós, ou à distribuição da densidade de probabilidade da nuvem eletrônica;</a:t>
            </a:r>
          </a:p>
          <a:p>
            <a:pPr algn="just"/>
            <a:r>
              <a:rPr lang="pt-BR" dirty="0" smtClean="0"/>
              <a:t>O número quântico principal especifica o número total de nós na nuvem eletrônica;</a:t>
            </a:r>
          </a:p>
          <a:p>
            <a:pPr algn="just"/>
            <a:r>
              <a:rPr lang="pt-BR" dirty="0" smtClean="0"/>
              <a:t>O número quântico azimutal especifica o número de nós angulares.</a:t>
            </a: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BAAABv-EAA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5072098" cy="40730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640px-Light_dispersion_of_a_mercury-vapor_lamp_with_a_flint_glass_prism_IPNr°0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428736"/>
            <a:ext cx="321974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Princípio da incerteza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Para um elétron: </a:t>
            </a:r>
            <a:r>
              <a:rPr lang="pt-BR" i="1" dirty="0" smtClean="0"/>
              <a:t> somos forçados a concluir que qualquer retrato físico ou qualquer modelo mental da estrutura eletrônica do átomo não poderá precisa e simultaneamente (1) localizar o elétron e (2) descrever o seu movimento.</a:t>
            </a:r>
          </a:p>
          <a:p>
            <a:pPr algn="just"/>
            <a:r>
              <a:rPr lang="pt-BR" dirty="0" smtClean="0"/>
              <a:t>Não se encontrou um modelo fisicamente concreto do átomo, que descreva exatamente qual a posição e como é o movimento do elétron!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eletrônicos de 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Segundo a teoria de Bohr, a mecânica quântica descreve (realmente deduz) um conjunto de níveis de energias eletrônicas quantizadas, </a:t>
            </a:r>
            <a:r>
              <a:rPr lang="pt-BR" u="sng" dirty="0" smtClean="0"/>
              <a:t>quantidades discretas e específicas de energia, que um elétron em um átomo pode possuir.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Orbitais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Correspondem aos estados individuais que podem ser ocupados por um elétron em um átomo.</a:t>
            </a:r>
          </a:p>
          <a:p>
            <a:pPr algn="just"/>
            <a:r>
              <a:rPr lang="pt-BR" dirty="0" smtClean="0"/>
              <a:t>É conveniente imaginar um orbital simplesmente como um nível de energia.</a:t>
            </a:r>
          </a:p>
          <a:p>
            <a:pPr algn="just"/>
            <a:r>
              <a:rPr lang="pt-BR" dirty="0" smtClean="0"/>
              <a:t>Cada orbital no átomo acomoda no máximo </a:t>
            </a:r>
            <a:r>
              <a:rPr lang="pt-BR" b="1" u="sng" dirty="0" smtClean="0"/>
              <a:t>dois elétrons </a:t>
            </a:r>
            <a:r>
              <a:rPr lang="pt-BR" dirty="0" smtClean="0"/>
              <a:t>e, quando dois elétrons ocupam o mesmo orbital, são ditos emparelhados.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Spin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spin é uma propriedade possuída pelos elétrons.</a:t>
            </a:r>
          </a:p>
          <a:p>
            <a:pPr algn="just"/>
            <a:r>
              <a:rPr lang="pt-BR" dirty="0" smtClean="0"/>
              <a:t>Evidências de que o elétron se comporta como se pudesse apresentar spin em qualquer das duas direções opostas foram obtidas em 1921 pelos físicos Otto Stern e Walther Gerlach.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2232</Words>
  <Application>Microsoft Office PowerPoint</Application>
  <PresentationFormat>Apresentação na tela (4:3)</PresentationFormat>
  <Paragraphs>325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Solstício</vt:lpstr>
      <vt:lpstr>Mecânica Quântica</vt:lpstr>
      <vt:lpstr>Insucesso da mecânica clássica</vt:lpstr>
      <vt:lpstr>Princípio da incerteza de Heisenberg</vt:lpstr>
      <vt:lpstr>Princípio da incerteza de Heisenberg</vt:lpstr>
      <vt:lpstr>Apresentação do PowerPoint</vt:lpstr>
      <vt:lpstr>Princípio da incerteza de Heisenberg</vt:lpstr>
      <vt:lpstr>Níveis eletrônicos de energia</vt:lpstr>
      <vt:lpstr>Orbitais</vt:lpstr>
      <vt:lpstr>Spin eletrônico</vt:lpstr>
      <vt:lpstr>Apresentação do PowerPoint</vt:lpstr>
      <vt:lpstr>Paramagnetismo</vt:lpstr>
      <vt:lpstr>Apresentação do PowerPoint</vt:lpstr>
      <vt:lpstr>Subcamadas</vt:lpstr>
      <vt:lpstr>Camadas</vt:lpstr>
      <vt:lpstr>Camadas</vt:lpstr>
      <vt:lpstr>Camadas</vt:lpstr>
      <vt:lpstr>As partículas e as ondas</vt:lpstr>
      <vt:lpstr>As partículas e as ondas</vt:lpstr>
      <vt:lpstr>As partículas e as ondas</vt:lpstr>
      <vt:lpstr>As partículas e as ondas</vt:lpstr>
      <vt:lpstr>Apresentação do PowerPoint</vt:lpstr>
      <vt:lpstr>As partículas e as ondas</vt:lpstr>
      <vt:lpstr>As partículas e as ondas</vt:lpstr>
      <vt:lpstr>Apresentação do PowerPoint</vt:lpstr>
      <vt:lpstr>As partículas e as ondas</vt:lpstr>
      <vt:lpstr>As partículas e as ondas</vt:lpstr>
      <vt:lpstr>Comprimentos de onda de várias partículas</vt:lpstr>
      <vt:lpstr>As ondas estacionárias</vt:lpstr>
      <vt:lpstr>As ondas estacionárias</vt:lpstr>
      <vt:lpstr>As ondas estacionárias bidimensionais</vt:lpstr>
      <vt:lpstr>As equações de onda</vt:lpstr>
      <vt:lpstr>Apresentação do PowerPoint</vt:lpstr>
      <vt:lpstr>Apresentação do PowerPoint</vt:lpstr>
      <vt:lpstr>Apresentação do PowerPoint</vt:lpstr>
      <vt:lpstr>Orbital 1s</vt:lpstr>
      <vt:lpstr>Os orbitais 2 p e 3 p</vt:lpstr>
      <vt:lpstr>Os orbitais 3d</vt:lpstr>
      <vt:lpstr>Os orbitais f</vt:lpstr>
      <vt:lpstr>Orbitais</vt:lpstr>
      <vt:lpstr>Os números quânticos</vt:lpstr>
      <vt:lpstr>Número quântico principal</vt:lpstr>
      <vt:lpstr>Número quântico azimutal, l</vt:lpstr>
      <vt:lpstr>Número quântico magnético, m1</vt:lpstr>
      <vt:lpstr>Número quântico spin, ms</vt:lpstr>
      <vt:lpstr>Resumo</vt:lpstr>
      <vt:lpstr>Princípio da exclusão de Pauli</vt:lpstr>
      <vt:lpstr>Apresentação do PowerPoint</vt:lpstr>
      <vt:lpstr>Os números quânticos e os nós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Cibele</cp:lastModifiedBy>
  <cp:revision>45</cp:revision>
  <dcterms:created xsi:type="dcterms:W3CDTF">2015-07-01T12:29:05Z</dcterms:created>
  <dcterms:modified xsi:type="dcterms:W3CDTF">2019-08-27T19:43:57Z</dcterms:modified>
</cp:coreProperties>
</file>