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png"/>
  <Override PartName="/ppt/media/image8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9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499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148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267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05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96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965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183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580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980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071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299465-8E58-4D65-90CD-D9F783444F4F}" type="datetimeFigureOut">
              <a:rPr lang="pt-PT" smtClean="0"/>
              <a:t>16/08/2016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AAD47B-E300-47F2-80C4-69C8CEA49F6E}" type="slidenum">
              <a:rPr lang="pt-PT" smtClean="0"/>
              <a:t>‹nº›</a:t>
            </a:fld>
            <a:endParaRPr lang="pt-P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92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5.jpg"/><Relationship Id="rId7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6069"/>
            <a:ext cx="12192000" cy="5801932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0" y="77275"/>
            <a:ext cx="12192000" cy="9787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4800" dirty="0" smtClean="0">
                <a:solidFill>
                  <a:schemeClr val="tx1"/>
                </a:solidFill>
              </a:rPr>
              <a:t>Geometria Molecular e Ligação Covalente Dativa</a:t>
            </a:r>
            <a:endParaRPr lang="pt-PT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04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912" y="167425"/>
            <a:ext cx="9295970" cy="810081"/>
          </a:xfrm>
        </p:spPr>
        <p:txBody>
          <a:bodyPr/>
          <a:lstStyle/>
          <a:p>
            <a:r>
              <a:rPr lang="pt-PT" dirty="0" smtClean="0"/>
              <a:t>Vamos praticar?</a:t>
            </a:r>
            <a:endParaRPr lang="pt-PT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58" y="1725288"/>
            <a:ext cx="10491255" cy="21991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57200" y="1306286"/>
            <a:ext cx="11338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2400" dirty="0" smtClean="0"/>
              <a:t>Utilizando a Teoria de Repulsão de Pares de Elétrons </a:t>
            </a:r>
            <a:r>
              <a:rPr lang="pt-BR" sz="2400" smtClean="0"/>
              <a:t>de Valência </a:t>
            </a:r>
            <a:r>
              <a:rPr lang="pt-BR" sz="2400" dirty="0" smtClean="0"/>
              <a:t>determine a geometria de IF</a:t>
            </a:r>
            <a:r>
              <a:rPr lang="pt-BR" sz="2400" baseline="-25000" dirty="0" smtClean="0"/>
              <a:t>5</a:t>
            </a:r>
            <a:r>
              <a:rPr lang="pt-BR" sz="2400" dirty="0" smtClean="0"/>
              <a:t>. É uma exceção à regra do octeto? </a:t>
            </a:r>
          </a:p>
          <a:p>
            <a:pPr marL="342900" indent="-342900">
              <a:buAutoNum type="arabicPeriod"/>
            </a:pPr>
            <a:endParaRPr lang="pt-BR" sz="2400" dirty="0"/>
          </a:p>
          <a:p>
            <a:pPr marL="342900" indent="-342900">
              <a:buAutoNum type="arabicPeriod"/>
            </a:pPr>
            <a:endParaRPr lang="pt-BR" sz="2400" dirty="0" smtClean="0"/>
          </a:p>
          <a:p>
            <a:pPr marL="342900" indent="-342900">
              <a:buAutoNum type="arabicPeriod"/>
            </a:pPr>
            <a:r>
              <a:rPr lang="pt-BR" sz="2400" dirty="0" smtClean="0"/>
              <a:t>E qual a geometria de SO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e BF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? Por que dizemos que em SO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há ligação covalente dativa, e por </a:t>
            </a:r>
            <a:r>
              <a:rPr lang="pt-BR" sz="2400" dirty="0"/>
              <a:t>que </a:t>
            </a:r>
            <a:r>
              <a:rPr lang="pt-BR" sz="2400" dirty="0" smtClean="0"/>
              <a:t>BF</a:t>
            </a:r>
            <a:r>
              <a:rPr lang="pt-BR" sz="2400" baseline="-25000" dirty="0" smtClean="0"/>
              <a:t>3 </a:t>
            </a:r>
            <a:r>
              <a:rPr lang="pt-BR" sz="2400" dirty="0" smtClean="0"/>
              <a:t>representa uma exceção a regra do octeto?</a:t>
            </a:r>
          </a:p>
          <a:p>
            <a:pPr marL="342900" indent="-342900">
              <a:buAutoNum type="arabicPeriod"/>
            </a:pPr>
            <a:endParaRPr lang="pt-BR" sz="2400" dirty="0"/>
          </a:p>
          <a:p>
            <a:pPr marL="342900" indent="-342900">
              <a:buAutoNum type="arabicPeriod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66820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58" y="1725288"/>
            <a:ext cx="10491255" cy="21991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50306" y="1725288"/>
            <a:ext cx="10212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1) Fróis, </a:t>
            </a:r>
            <a:r>
              <a:rPr lang="pt-PT" sz="2800" dirty="0" err="1" smtClean="0"/>
              <a:t>Sergio</a:t>
            </a:r>
            <a:r>
              <a:rPr lang="pt-PT" sz="2800" dirty="0" smtClean="0"/>
              <a:t>. Química: 1º ano. Brasília. </a:t>
            </a:r>
            <a:r>
              <a:rPr lang="pt-PT" sz="2800" dirty="0" err="1" smtClean="0"/>
              <a:t>Edebe</a:t>
            </a:r>
            <a:r>
              <a:rPr lang="pt-PT" sz="2800" dirty="0" smtClean="0"/>
              <a:t> Brasil, 2014 </a:t>
            </a:r>
          </a:p>
          <a:p>
            <a:r>
              <a:rPr lang="pt-PT" sz="2800" dirty="0" smtClean="0"/>
              <a:t>2</a:t>
            </a:r>
            <a:r>
              <a:rPr lang="pt-PT" sz="2800" dirty="0" smtClean="0"/>
              <a:t>) </a:t>
            </a:r>
            <a:r>
              <a:rPr lang="pt-PT" sz="2800" dirty="0"/>
              <a:t>http://alunosonline.uol.com.br/quimica/ligacao-covalente-dativa-ou-coordenada.html</a:t>
            </a:r>
          </a:p>
          <a:p>
            <a:r>
              <a:rPr lang="pt-PT" sz="2800" dirty="0" smtClean="0"/>
              <a:t>3</a:t>
            </a:r>
            <a:r>
              <a:rPr lang="pt-PT" sz="2800" dirty="0"/>
              <a:t>) http://pt.depositphotos.com/39109425/stock-illustration-crazy-professor.html</a:t>
            </a:r>
            <a:endParaRPr lang="pt-PT" sz="2800" dirty="0" smtClean="0"/>
          </a:p>
          <a:p>
            <a:endParaRPr lang="pt-PT" sz="2800" dirty="0" smtClean="0"/>
          </a:p>
          <a:p>
            <a:endParaRPr lang="pt-PT" sz="2800" dirty="0"/>
          </a:p>
          <a:p>
            <a:r>
              <a:rPr lang="pt-PT" sz="2800" dirty="0" smtClean="0"/>
              <a:t>Aluna: Suzana Aparecida Silva Queiroz</a:t>
            </a:r>
          </a:p>
          <a:p>
            <a:r>
              <a:rPr lang="pt-PT" sz="2800" dirty="0" smtClean="0"/>
              <a:t>UENF – Disciplina: TDIC </a:t>
            </a:r>
            <a:endParaRPr lang="pt-PT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8941" y="334851"/>
            <a:ext cx="59877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dirty="0" smtClean="0"/>
              <a:t>Referências Bibliográficas</a:t>
            </a:r>
            <a:endParaRPr lang="pt-PT" sz="4400" dirty="0"/>
          </a:p>
        </p:txBody>
      </p:sp>
    </p:spTree>
    <p:extLst>
      <p:ext uri="{BB962C8B-B14F-4D97-AF65-F5344CB8AC3E}">
        <p14:creationId xmlns:p14="http://schemas.microsoft.com/office/powerpoint/2010/main" val="318094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40" y="1676609"/>
            <a:ext cx="10392516" cy="217846"/>
          </a:xfrm>
          <a:prstGeom prst="rect">
            <a:avLst/>
          </a:prstGeom>
        </p:spPr>
      </p:pic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32653" y="798491"/>
            <a:ext cx="6546088" cy="4928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800" dirty="0" smtClean="0"/>
              <a:t>Na última aula nós vimos que o Boro é uma exceção à regra do octeto, vocês se lembram? Será que existem outros átomos que também fogem dessa regra?</a:t>
            </a:r>
          </a:p>
          <a:p>
            <a:pPr marL="0" indent="0">
              <a:buNone/>
            </a:pPr>
            <a:endParaRPr lang="pt-PT" sz="2800" dirty="0" smtClean="0"/>
          </a:p>
          <a:p>
            <a:pPr marL="0" indent="0">
              <a:buNone/>
            </a:pPr>
            <a:endParaRPr lang="pt-PT" sz="2800" dirty="0"/>
          </a:p>
          <a:p>
            <a:pPr marL="0" indent="0">
              <a:buNone/>
            </a:pPr>
            <a:r>
              <a:rPr lang="pt-PT" sz="2800" dirty="0" smtClean="0"/>
              <a:t>Alguns átomos possuem a capacidade de contrair o octeto e outros de expandi-los.</a:t>
            </a:r>
            <a:endParaRPr lang="pt-PT" sz="2800" dirty="0"/>
          </a:p>
        </p:txBody>
      </p:sp>
      <p:pic>
        <p:nvPicPr>
          <p:cNvPr id="5" name="Marcador de Posição de Conteú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54" y="1676609"/>
            <a:ext cx="4795295" cy="462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36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40" y="1676609"/>
            <a:ext cx="10392516" cy="21784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3033" y="280334"/>
            <a:ext cx="9952793" cy="874475"/>
          </a:xfrm>
        </p:spPr>
        <p:txBody>
          <a:bodyPr/>
          <a:lstStyle/>
          <a:p>
            <a:r>
              <a:rPr lang="pt-PT" dirty="0" smtClean="0"/>
              <a:t>Contração do Octeto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91971" y="1304821"/>
            <a:ext cx="11408107" cy="18247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800" dirty="0" smtClean="0"/>
              <a:t>Alguns átomos são capazes de contrair o octeto, ou seja, se estabilizam com menos de 8 </a:t>
            </a:r>
            <a:r>
              <a:rPr lang="pt-PT" sz="2800" dirty="0" err="1" smtClean="0"/>
              <a:t>elétrons</a:t>
            </a:r>
            <a:r>
              <a:rPr lang="pt-PT" sz="2800" dirty="0" smtClean="0"/>
              <a:t> na sua camada de valência. Essa propriedade é característica dos elementos do 2º período em diante, principalmente quando formam moléculas com o boro e o berílio. </a:t>
            </a:r>
            <a:endParaRPr lang="pt-PT" sz="2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03" y="3915110"/>
            <a:ext cx="4716455" cy="1287955"/>
          </a:xfrm>
          <a:prstGeom prst="rect">
            <a:avLst/>
          </a:prstGeom>
        </p:spPr>
      </p:pic>
      <p:sp>
        <p:nvSpPr>
          <p:cNvPr id="7" name="Seta curvada para cima 6"/>
          <p:cNvSpPr/>
          <p:nvPr/>
        </p:nvSpPr>
        <p:spPr>
          <a:xfrm>
            <a:off x="4984491" y="5100034"/>
            <a:ext cx="2125014" cy="785611"/>
          </a:xfrm>
          <a:prstGeom prst="curved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675" y="4071356"/>
            <a:ext cx="2712214" cy="1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7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40" y="1676609"/>
            <a:ext cx="10392516" cy="21784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911" y="283335"/>
            <a:ext cx="9656579" cy="762209"/>
          </a:xfrm>
        </p:spPr>
        <p:txBody>
          <a:bodyPr/>
          <a:lstStyle/>
          <a:p>
            <a:r>
              <a:rPr lang="pt-PT" dirty="0" smtClean="0"/>
              <a:t>Expansão do Octeto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37426" y="1174334"/>
            <a:ext cx="10905830" cy="1877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800" dirty="0" smtClean="0"/>
              <a:t>Já os átomos do 3º período em diante, possuem a capacidade de expandir seu octeto, ou seja, suportam mais de oito </a:t>
            </a:r>
            <a:r>
              <a:rPr lang="pt-PT" sz="2800" dirty="0" err="1" smtClean="0"/>
              <a:t>elétrons</a:t>
            </a:r>
            <a:r>
              <a:rPr lang="pt-PT" sz="2800" dirty="0" smtClean="0"/>
              <a:t> na sua última camada. Sendo assim, teremos a possibilidade de duas novas geometrias: Bipirâmide Trigonal e Octaédrica. </a:t>
            </a:r>
            <a:endParaRPr lang="pt-PT" sz="28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315" y="3181084"/>
            <a:ext cx="7010266" cy="247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2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3641" y="180304"/>
            <a:ext cx="8278540" cy="1029022"/>
          </a:xfrm>
        </p:spPr>
        <p:txBody>
          <a:bodyPr/>
          <a:lstStyle/>
          <a:p>
            <a:r>
              <a:rPr lang="pt-PT" dirty="0" smtClean="0"/>
              <a:t>Geometria Bipirâmide Trigonal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233374" y="2021983"/>
            <a:ext cx="5357611" cy="39538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800" dirty="0" smtClean="0"/>
              <a:t>Na molécula PCl</a:t>
            </a:r>
            <a:r>
              <a:rPr lang="pt-PT" sz="2800" baseline="-25000" dirty="0" smtClean="0"/>
              <a:t>5</a:t>
            </a:r>
            <a:r>
              <a:rPr lang="pt-PT" sz="2800" dirty="0" smtClean="0"/>
              <a:t> o fósforo possui 5 </a:t>
            </a:r>
            <a:r>
              <a:rPr lang="pt-PT" sz="2800" dirty="0" err="1" smtClean="0"/>
              <a:t>elétrons</a:t>
            </a:r>
            <a:r>
              <a:rPr lang="pt-PT" sz="2800" dirty="0" smtClean="0"/>
              <a:t> na camada de valência precisando assim, de fazer apenas 3 ligações para atingir sua estabilidade. Porém, ele expande seu octeto fazendo mais duas ligações com o cloro, dando origem a geometria </a:t>
            </a:r>
            <a:r>
              <a:rPr lang="pt-PT" sz="2800" b="1" dirty="0" smtClean="0"/>
              <a:t>Bipirâmide Trigonal</a:t>
            </a:r>
            <a:r>
              <a:rPr lang="pt-PT" sz="2800" dirty="0" smtClean="0"/>
              <a:t>. </a:t>
            </a:r>
            <a:endParaRPr lang="pt-PT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206" y="2021983"/>
            <a:ext cx="3488056" cy="329605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40" y="1676609"/>
            <a:ext cx="10392516" cy="21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56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40" y="1676609"/>
            <a:ext cx="10392516" cy="21784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" y="206062"/>
            <a:ext cx="9824004" cy="948481"/>
          </a:xfrm>
        </p:spPr>
        <p:txBody>
          <a:bodyPr/>
          <a:lstStyle/>
          <a:p>
            <a:r>
              <a:rPr lang="pt-PT" dirty="0" smtClean="0"/>
              <a:t>Geometria Octaédrica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293218" y="1676609"/>
            <a:ext cx="6228006" cy="4316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800" dirty="0" smtClean="0"/>
              <a:t>O enxofre também pode expandir seu octeto, suportando até 12 </a:t>
            </a:r>
            <a:r>
              <a:rPr lang="pt-PT" sz="2800" dirty="0" err="1" smtClean="0"/>
              <a:t>elétrons</a:t>
            </a:r>
            <a:r>
              <a:rPr lang="pt-PT" sz="2800" dirty="0" smtClean="0"/>
              <a:t> sua na camada de valência e adotando uma geometria denominada </a:t>
            </a:r>
            <a:r>
              <a:rPr lang="pt-PT" sz="2800" b="1" dirty="0" smtClean="0"/>
              <a:t>Octaédrica</a:t>
            </a:r>
            <a:r>
              <a:rPr lang="pt-PT" sz="2800" dirty="0" smtClean="0"/>
              <a:t>. </a:t>
            </a:r>
          </a:p>
          <a:p>
            <a:pPr marL="0" indent="0" algn="just">
              <a:buNone/>
            </a:pPr>
            <a:r>
              <a:rPr lang="pt-PT" sz="2800" dirty="0" smtClean="0"/>
              <a:t>Como exemplo dessa geometria tem-se a molécula SF</a:t>
            </a:r>
            <a:r>
              <a:rPr lang="pt-PT" sz="2800" baseline="-25000" dirty="0" smtClean="0"/>
              <a:t>6</a:t>
            </a:r>
            <a:r>
              <a:rPr lang="pt-PT" sz="2800" dirty="0" smtClean="0"/>
              <a:t>.</a:t>
            </a:r>
            <a:endParaRPr lang="pt-PT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761" y="2232001"/>
            <a:ext cx="3293906" cy="336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83" y="70638"/>
            <a:ext cx="2583357" cy="292780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218" y="1442434"/>
            <a:ext cx="3411782" cy="487465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40" y="1676609"/>
            <a:ext cx="10392516" cy="217846"/>
          </a:xfrm>
          <a:prstGeom prst="rect">
            <a:avLst/>
          </a:prstGeom>
        </p:spPr>
      </p:pic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829200" y="606526"/>
            <a:ext cx="4505031" cy="1671816"/>
          </a:xfrm>
        </p:spPr>
        <p:txBody>
          <a:bodyPr>
            <a:noAutofit/>
          </a:bodyPr>
          <a:lstStyle/>
          <a:p>
            <a:r>
              <a:rPr lang="pt-PT" sz="2400" dirty="0" smtClean="0"/>
              <a:t>Ainda existem átomos estáveis </a:t>
            </a:r>
          </a:p>
          <a:p>
            <a:r>
              <a:rPr lang="pt-PT" sz="2400" dirty="0" smtClean="0"/>
              <a:t>com números ímpares de </a:t>
            </a:r>
          </a:p>
          <a:p>
            <a:r>
              <a:rPr lang="pt-PT" sz="2400" dirty="0" err="1" smtClean="0"/>
              <a:t>elétrons</a:t>
            </a:r>
            <a:r>
              <a:rPr lang="pt-PT" sz="2400" dirty="0" smtClean="0"/>
              <a:t>, como nas</a:t>
            </a:r>
          </a:p>
          <a:p>
            <a:r>
              <a:rPr lang="pt-PT" sz="2400" dirty="0" smtClean="0"/>
              <a:t>moléculas de: </a:t>
            </a:r>
            <a:endParaRPr lang="pt-PT" sz="24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6228">
            <a:off x="4996466" y="36897"/>
            <a:ext cx="5265841" cy="397560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939" y="4131170"/>
            <a:ext cx="2468261" cy="638054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610604" y="2059944"/>
            <a:ext cx="3318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smtClean="0"/>
              <a:t>Dióxido de nitrogênio</a:t>
            </a:r>
            <a:endParaRPr lang="pt-PT" sz="2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623660" y="5259073"/>
            <a:ext cx="2547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smtClean="0"/>
              <a:t>Dióxido de cloro</a:t>
            </a:r>
            <a:endParaRPr lang="pt-PT" sz="2800" dirty="0"/>
          </a:p>
        </p:txBody>
      </p:sp>
      <p:sp>
        <p:nvSpPr>
          <p:cNvPr id="15" name="Retângulo arredondado 14"/>
          <p:cNvSpPr/>
          <p:nvPr/>
        </p:nvSpPr>
        <p:spPr>
          <a:xfrm>
            <a:off x="425003" y="1999742"/>
            <a:ext cx="3504458" cy="725268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tângulo arredondado 15"/>
          <p:cNvSpPr/>
          <p:nvPr/>
        </p:nvSpPr>
        <p:spPr>
          <a:xfrm>
            <a:off x="3321440" y="5141964"/>
            <a:ext cx="3151995" cy="682453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505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40" y="1676609"/>
            <a:ext cx="10392516" cy="21784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365" y="218941"/>
            <a:ext cx="9527790" cy="938870"/>
          </a:xfrm>
        </p:spPr>
        <p:txBody>
          <a:bodyPr/>
          <a:lstStyle/>
          <a:p>
            <a:r>
              <a:rPr lang="pt-PT" dirty="0" smtClean="0"/>
              <a:t>Ligações Covalentes Dativas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83336" y="1365161"/>
            <a:ext cx="11668258" cy="2434107"/>
          </a:xfrm>
        </p:spPr>
        <p:txBody>
          <a:bodyPr>
            <a:normAutofit/>
          </a:bodyPr>
          <a:lstStyle/>
          <a:p>
            <a:pPr algn="just"/>
            <a:r>
              <a:rPr lang="pt-PT" sz="2800" dirty="0"/>
              <a:t>E</a:t>
            </a:r>
            <a:r>
              <a:rPr lang="pt-PT" sz="2800" dirty="0" smtClean="0"/>
              <a:t>xistem </a:t>
            </a:r>
            <a:r>
              <a:rPr lang="pt-PT" sz="2800" dirty="0"/>
              <a:t>alguns casos em que um dos átomos envolvidos </a:t>
            </a:r>
            <a:r>
              <a:rPr lang="pt-PT" sz="2800" dirty="0" smtClean="0"/>
              <a:t>na ligação já </a:t>
            </a:r>
            <a:r>
              <a:rPr lang="pt-PT" sz="2800" dirty="0"/>
              <a:t>adquiriu estabilidade enquanto que outro átomo participante da ligação ainda necessita de dois </a:t>
            </a:r>
            <a:r>
              <a:rPr lang="pt-PT" sz="2800" dirty="0" err="1"/>
              <a:t>elétrons</a:t>
            </a:r>
            <a:r>
              <a:rPr lang="pt-PT" sz="2800" dirty="0"/>
              <a:t> para completar sua camada de valência. Desse modo, o átomo, já estável, compartilha um par de </a:t>
            </a:r>
            <a:r>
              <a:rPr lang="pt-PT" sz="2800" dirty="0" err="1"/>
              <a:t>elétrons</a:t>
            </a:r>
            <a:r>
              <a:rPr lang="pt-PT" sz="2800" dirty="0"/>
              <a:t> com o outro átomo ainda instável</a:t>
            </a:r>
            <a:r>
              <a:rPr lang="pt-PT" sz="2800" dirty="0" smtClean="0"/>
              <a:t>.</a:t>
            </a:r>
          </a:p>
          <a:p>
            <a:r>
              <a:rPr lang="pt-PT" sz="2800" dirty="0"/>
              <a:t>De modo genérico, a ligação covalente dativa é esquematizada </a:t>
            </a:r>
            <a:r>
              <a:rPr lang="pt-PT" sz="2800" dirty="0" smtClean="0"/>
              <a:t>por: </a:t>
            </a:r>
            <a:endParaRPr lang="pt-PT" sz="28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066" y="4006618"/>
            <a:ext cx="6971888" cy="180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0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40" y="1676609"/>
            <a:ext cx="10392516" cy="21784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099" y="87063"/>
            <a:ext cx="9901278" cy="848718"/>
          </a:xfrm>
        </p:spPr>
        <p:txBody>
          <a:bodyPr/>
          <a:lstStyle/>
          <a:p>
            <a:r>
              <a:rPr lang="pt-PT" dirty="0"/>
              <a:t>Ligações Covalentes Dativas </a:t>
            </a: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435" y="1337578"/>
            <a:ext cx="2266950" cy="81915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481" y="1170689"/>
            <a:ext cx="1618177" cy="1456359"/>
          </a:xfrm>
          <a:prstGeom prst="rect">
            <a:avLst/>
          </a:prstGeom>
        </p:spPr>
      </p:pic>
      <p:sp>
        <p:nvSpPr>
          <p:cNvPr id="6" name="Seta para a direita 5"/>
          <p:cNvSpPr/>
          <p:nvPr/>
        </p:nvSpPr>
        <p:spPr>
          <a:xfrm>
            <a:off x="5582427" y="1577179"/>
            <a:ext cx="1700012" cy="579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55" y="2627048"/>
            <a:ext cx="1981568" cy="1213710"/>
          </a:xfrm>
          <a:prstGeom prst="rect">
            <a:avLst/>
          </a:prstGeom>
        </p:spPr>
      </p:pic>
      <p:sp>
        <p:nvSpPr>
          <p:cNvPr id="9" name="Seta para a direita 8"/>
          <p:cNvSpPr/>
          <p:nvPr/>
        </p:nvSpPr>
        <p:spPr>
          <a:xfrm>
            <a:off x="5498347" y="3213446"/>
            <a:ext cx="1700012" cy="579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355" y="4534715"/>
            <a:ext cx="2185851" cy="1325172"/>
          </a:xfrm>
          <a:prstGeom prst="rect">
            <a:avLst/>
          </a:prstGeom>
        </p:spPr>
      </p:pic>
      <p:sp>
        <p:nvSpPr>
          <p:cNvPr id="11" name="Seta para a direita 10"/>
          <p:cNvSpPr/>
          <p:nvPr/>
        </p:nvSpPr>
        <p:spPr>
          <a:xfrm>
            <a:off x="5582427" y="5073350"/>
            <a:ext cx="1700012" cy="579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35" y="4682513"/>
            <a:ext cx="2984698" cy="136122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311" y="2949726"/>
            <a:ext cx="1459347" cy="120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186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iva">
  <a:themeElements>
    <a:clrScheme name="Retrospe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</TotalTime>
  <Words>428</Words>
  <Application>Microsoft Office PowerPoint</Application>
  <PresentationFormat>Ecrã Panorâmico</PresentationFormat>
  <Paragraphs>37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Retrospetiva</vt:lpstr>
      <vt:lpstr>Apresentação do PowerPoint</vt:lpstr>
      <vt:lpstr>Apresentação do PowerPoint</vt:lpstr>
      <vt:lpstr>Contração do Octeto</vt:lpstr>
      <vt:lpstr>Expansão do Octeto </vt:lpstr>
      <vt:lpstr>Geometria Bipirâmide Trigonal </vt:lpstr>
      <vt:lpstr>Geometria Octaédrica</vt:lpstr>
      <vt:lpstr>Apresentação do PowerPoint</vt:lpstr>
      <vt:lpstr>Ligações Covalentes Dativas </vt:lpstr>
      <vt:lpstr>Ligações Covalentes Dativas </vt:lpstr>
      <vt:lpstr>Vamos praticar?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Suzana Queiroz</dc:creator>
  <cp:lastModifiedBy>Suzana Queiroz</cp:lastModifiedBy>
  <cp:revision>17</cp:revision>
  <dcterms:created xsi:type="dcterms:W3CDTF">2016-08-15T18:24:37Z</dcterms:created>
  <dcterms:modified xsi:type="dcterms:W3CDTF">2016-08-16T02:22:41Z</dcterms:modified>
</cp:coreProperties>
</file>