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4.jpg" ContentType="image/png"/>
  <Override PartName="/ppt/media/image8.jpg" ContentType="image/gif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9465-8E58-4D65-90CD-D9F783444F4F}" type="datetimeFigureOut">
              <a:rPr lang="pt-PT" smtClean="0"/>
              <a:t>16/08/2016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D47B-E300-47F2-80C4-69C8CEA49F6E}" type="slidenum">
              <a:rPr lang="pt-PT" smtClean="0"/>
              <a:t>‹nº›</a:t>
            </a:fld>
            <a:endParaRPr lang="pt-P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9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9465-8E58-4D65-90CD-D9F783444F4F}" type="datetimeFigureOut">
              <a:rPr lang="pt-PT" smtClean="0"/>
              <a:t>16/08/2016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D47B-E300-47F2-80C4-69C8CEA49F6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04991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9465-8E58-4D65-90CD-D9F783444F4F}" type="datetimeFigureOut">
              <a:rPr lang="pt-PT" smtClean="0"/>
              <a:t>16/08/2016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D47B-E300-47F2-80C4-69C8CEA49F6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71485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9465-8E58-4D65-90CD-D9F783444F4F}" type="datetimeFigureOut">
              <a:rPr lang="pt-PT" smtClean="0"/>
              <a:t>16/08/2016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D47B-E300-47F2-80C4-69C8CEA49F6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2679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9465-8E58-4D65-90CD-D9F783444F4F}" type="datetimeFigureOut">
              <a:rPr lang="pt-PT" smtClean="0"/>
              <a:t>16/08/2016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D47B-E300-47F2-80C4-69C8CEA49F6E}" type="slidenum">
              <a:rPr lang="pt-PT" smtClean="0"/>
              <a:t>‹nº›</a:t>
            </a:fld>
            <a:endParaRPr lang="pt-P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2057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9465-8E58-4D65-90CD-D9F783444F4F}" type="datetimeFigureOut">
              <a:rPr lang="pt-PT" smtClean="0"/>
              <a:t>16/08/2016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D47B-E300-47F2-80C4-69C8CEA49F6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3968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9465-8E58-4D65-90CD-D9F783444F4F}" type="datetimeFigureOut">
              <a:rPr lang="pt-PT" smtClean="0"/>
              <a:t>16/08/2016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D47B-E300-47F2-80C4-69C8CEA49F6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99650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9465-8E58-4D65-90CD-D9F783444F4F}" type="datetimeFigureOut">
              <a:rPr lang="pt-PT" smtClean="0"/>
              <a:t>16/08/2016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D47B-E300-47F2-80C4-69C8CEA49F6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41837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9465-8E58-4D65-90CD-D9F783444F4F}" type="datetimeFigureOut">
              <a:rPr lang="pt-PT" smtClean="0"/>
              <a:t>16/08/2016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D47B-E300-47F2-80C4-69C8CEA49F6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35807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6299465-8E58-4D65-90CD-D9F783444F4F}" type="datetimeFigureOut">
              <a:rPr lang="pt-PT" smtClean="0"/>
              <a:t>16/08/2016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BAAD47B-E300-47F2-80C4-69C8CEA49F6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59800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9465-8E58-4D65-90CD-D9F783444F4F}" type="datetimeFigureOut">
              <a:rPr lang="pt-PT" smtClean="0"/>
              <a:t>16/08/2016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D47B-E300-47F2-80C4-69C8CEA49F6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50712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6299465-8E58-4D65-90CD-D9F783444F4F}" type="datetimeFigureOut">
              <a:rPr lang="pt-PT" smtClean="0"/>
              <a:t>16/08/2016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BAAD47B-E300-47F2-80C4-69C8CEA49F6E}" type="slidenum">
              <a:rPr lang="pt-PT" smtClean="0"/>
              <a:t>‹nº›</a:t>
            </a:fld>
            <a:endParaRPr lang="pt-P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0923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gif"/><Relationship Id="rId3" Type="http://schemas.openxmlformats.org/officeDocument/2006/relationships/image" Target="../media/image15.jpg"/><Relationship Id="rId7" Type="http://schemas.openxmlformats.org/officeDocument/2006/relationships/image" Target="../media/image1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6069"/>
            <a:ext cx="12192000" cy="5801932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0" y="77275"/>
            <a:ext cx="12192000" cy="97879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4800" dirty="0" smtClean="0">
                <a:solidFill>
                  <a:schemeClr val="tx1"/>
                </a:solidFill>
              </a:rPr>
              <a:t>Geometria Molecular e Ligação Covalente Dativa</a:t>
            </a:r>
            <a:endParaRPr lang="pt-PT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804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912" y="167425"/>
            <a:ext cx="9295970" cy="810081"/>
          </a:xfrm>
        </p:spPr>
        <p:txBody>
          <a:bodyPr/>
          <a:lstStyle/>
          <a:p>
            <a:r>
              <a:rPr lang="pt-PT" dirty="0" smtClean="0"/>
              <a:t>Vamos praticar?</a:t>
            </a:r>
            <a:endParaRPr lang="pt-PT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58" y="1725288"/>
            <a:ext cx="10491255" cy="219916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457200" y="1306286"/>
            <a:ext cx="113385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pt-BR" sz="2400" dirty="0" smtClean="0"/>
              <a:t>Utilizando a Teoria de Repulsão de Pares de Elétrons </a:t>
            </a:r>
            <a:r>
              <a:rPr lang="pt-BR" sz="2400" smtClean="0"/>
              <a:t>de Valência </a:t>
            </a:r>
            <a:r>
              <a:rPr lang="pt-BR" sz="2400" dirty="0" smtClean="0"/>
              <a:t>determine a geometria de IF</a:t>
            </a:r>
            <a:r>
              <a:rPr lang="pt-BR" sz="2400" baseline="-25000" dirty="0" smtClean="0"/>
              <a:t>5</a:t>
            </a:r>
            <a:r>
              <a:rPr lang="pt-BR" sz="2400" dirty="0" smtClean="0"/>
              <a:t>. É uma exceção à regra do octeto? </a:t>
            </a:r>
          </a:p>
          <a:p>
            <a:pPr marL="342900" indent="-342900">
              <a:buAutoNum type="arabicPeriod"/>
            </a:pPr>
            <a:endParaRPr lang="pt-BR" sz="2400" dirty="0"/>
          </a:p>
          <a:p>
            <a:pPr marL="342900" indent="-342900">
              <a:buAutoNum type="arabicPeriod"/>
            </a:pPr>
            <a:endParaRPr lang="pt-BR" sz="2400" dirty="0" smtClean="0"/>
          </a:p>
          <a:p>
            <a:pPr marL="342900" indent="-342900">
              <a:buAutoNum type="arabicPeriod"/>
            </a:pPr>
            <a:r>
              <a:rPr lang="pt-BR" sz="2400" dirty="0" smtClean="0"/>
              <a:t>E qual a geometria de SO</a:t>
            </a:r>
            <a:r>
              <a:rPr lang="pt-BR" sz="2400" baseline="-25000" dirty="0" smtClean="0"/>
              <a:t>3</a:t>
            </a:r>
            <a:r>
              <a:rPr lang="pt-BR" sz="2400" dirty="0" smtClean="0"/>
              <a:t> e BF</a:t>
            </a:r>
            <a:r>
              <a:rPr lang="pt-BR" sz="2400" baseline="-25000" dirty="0" smtClean="0"/>
              <a:t>3</a:t>
            </a:r>
            <a:r>
              <a:rPr lang="pt-BR" sz="2400" dirty="0" smtClean="0"/>
              <a:t>? Por que dizemos que em SO</a:t>
            </a:r>
            <a:r>
              <a:rPr lang="pt-BR" sz="2400" baseline="-25000" dirty="0" smtClean="0"/>
              <a:t>3</a:t>
            </a:r>
            <a:r>
              <a:rPr lang="pt-BR" sz="2400" dirty="0" smtClean="0"/>
              <a:t> há ligação covalente dativa, e por </a:t>
            </a:r>
            <a:r>
              <a:rPr lang="pt-BR" sz="2400" dirty="0"/>
              <a:t>que </a:t>
            </a:r>
            <a:r>
              <a:rPr lang="pt-BR" sz="2400" dirty="0" smtClean="0"/>
              <a:t>BF</a:t>
            </a:r>
            <a:r>
              <a:rPr lang="pt-BR" sz="2400" baseline="-25000" dirty="0" smtClean="0"/>
              <a:t>3 </a:t>
            </a:r>
            <a:r>
              <a:rPr lang="pt-BR" sz="2400" dirty="0" smtClean="0"/>
              <a:t>representa uma exceção a regra do octeto?</a:t>
            </a:r>
          </a:p>
          <a:p>
            <a:pPr marL="342900" indent="-342900">
              <a:buAutoNum type="arabicPeriod"/>
            </a:pPr>
            <a:endParaRPr lang="pt-BR" sz="2400" dirty="0"/>
          </a:p>
          <a:p>
            <a:pPr marL="342900" indent="-342900">
              <a:buAutoNum type="arabicPeriod"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366820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58" y="1725288"/>
            <a:ext cx="10491255" cy="219916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50306" y="1725288"/>
            <a:ext cx="102129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 smtClean="0"/>
              <a:t>1) Fróis, </a:t>
            </a:r>
            <a:r>
              <a:rPr lang="pt-PT" sz="2800" dirty="0" err="1" smtClean="0"/>
              <a:t>Sergio</a:t>
            </a:r>
            <a:r>
              <a:rPr lang="pt-PT" sz="2800" dirty="0" smtClean="0"/>
              <a:t>. Química: 1º ano. Brasília. </a:t>
            </a:r>
            <a:r>
              <a:rPr lang="pt-PT" sz="2800" dirty="0" err="1" smtClean="0"/>
              <a:t>Edebe</a:t>
            </a:r>
            <a:r>
              <a:rPr lang="pt-PT" sz="2800" dirty="0" smtClean="0"/>
              <a:t> Brasil, 2014 </a:t>
            </a:r>
          </a:p>
          <a:p>
            <a:r>
              <a:rPr lang="pt-PT" sz="2800" dirty="0" smtClean="0"/>
              <a:t>2</a:t>
            </a:r>
            <a:r>
              <a:rPr lang="pt-PT" sz="2800" dirty="0" smtClean="0"/>
              <a:t>) </a:t>
            </a:r>
            <a:r>
              <a:rPr lang="pt-PT" sz="2800" dirty="0"/>
              <a:t>http://alunosonline.uol.com.br/quimica/ligacao-covalente-dativa-ou-coordenada.html</a:t>
            </a:r>
          </a:p>
          <a:p>
            <a:r>
              <a:rPr lang="pt-PT" sz="2800" dirty="0" smtClean="0"/>
              <a:t>3</a:t>
            </a:r>
            <a:r>
              <a:rPr lang="pt-PT" sz="2800" dirty="0"/>
              <a:t>) http://pt.depositphotos.com/39109425/stock-illustration-crazy-professor.html</a:t>
            </a:r>
            <a:endParaRPr lang="pt-PT" sz="2800" dirty="0" smtClean="0"/>
          </a:p>
          <a:p>
            <a:endParaRPr lang="pt-PT" sz="2800" dirty="0" smtClean="0"/>
          </a:p>
          <a:p>
            <a:endParaRPr lang="pt-PT" sz="2800" dirty="0"/>
          </a:p>
          <a:p>
            <a:r>
              <a:rPr lang="pt-PT" sz="2800" dirty="0" smtClean="0"/>
              <a:t>Aluna: Suzana Aparecida Silva Queiroz</a:t>
            </a:r>
          </a:p>
          <a:p>
            <a:r>
              <a:rPr lang="pt-PT" sz="2800" dirty="0" smtClean="0"/>
              <a:t>UENF – Disciplina: TDIC </a:t>
            </a:r>
            <a:endParaRPr lang="pt-PT" sz="28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218941" y="334851"/>
            <a:ext cx="59877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400" dirty="0" smtClean="0"/>
              <a:t>Referências Bibliográficas</a:t>
            </a:r>
            <a:endParaRPr lang="pt-PT" sz="4400" dirty="0"/>
          </a:p>
        </p:txBody>
      </p:sp>
    </p:spTree>
    <p:extLst>
      <p:ext uri="{BB962C8B-B14F-4D97-AF65-F5344CB8AC3E}">
        <p14:creationId xmlns:p14="http://schemas.microsoft.com/office/powerpoint/2010/main" val="3180940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40" y="1676609"/>
            <a:ext cx="10392516" cy="217846"/>
          </a:xfrm>
          <a:prstGeom prst="rect">
            <a:avLst/>
          </a:prstGeom>
        </p:spPr>
      </p:pic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732653" y="798491"/>
            <a:ext cx="6546088" cy="49289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PT" sz="2800" dirty="0" smtClean="0"/>
              <a:t>Na última aula nós vimos que o Boro é uma exceção à regra do octeto, vocês se lembram? Será que existem outros átomos que também fogem dessa regra?</a:t>
            </a:r>
          </a:p>
          <a:p>
            <a:pPr marL="0" indent="0">
              <a:buNone/>
            </a:pPr>
            <a:endParaRPr lang="pt-PT" sz="2800" dirty="0" smtClean="0"/>
          </a:p>
          <a:p>
            <a:pPr marL="0" indent="0">
              <a:buNone/>
            </a:pPr>
            <a:endParaRPr lang="pt-PT" sz="2800" dirty="0"/>
          </a:p>
          <a:p>
            <a:pPr marL="0" indent="0">
              <a:buNone/>
            </a:pPr>
            <a:r>
              <a:rPr lang="pt-PT" sz="2800" dirty="0" smtClean="0"/>
              <a:t>Alguns átomos possuem a capacidade de contrair o octeto e outros de expandi-los.</a:t>
            </a:r>
            <a:endParaRPr lang="pt-PT" sz="2800" dirty="0"/>
          </a:p>
        </p:txBody>
      </p:sp>
      <p:pic>
        <p:nvPicPr>
          <p:cNvPr id="5" name="Marcador de Posição de Conteúdo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0654" y="1676609"/>
            <a:ext cx="4795295" cy="4627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360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40" y="1676609"/>
            <a:ext cx="10392516" cy="21784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3033" y="280334"/>
            <a:ext cx="9952793" cy="874475"/>
          </a:xfrm>
        </p:spPr>
        <p:txBody>
          <a:bodyPr/>
          <a:lstStyle/>
          <a:p>
            <a:r>
              <a:rPr lang="pt-PT" dirty="0" smtClean="0"/>
              <a:t>Contração do Octeto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91971" y="1304821"/>
            <a:ext cx="11408107" cy="18247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PT" sz="2800" dirty="0" smtClean="0"/>
              <a:t>Alguns átomos são capazes de contrair o octeto, ou seja, se estabilizam com menos de 8 </a:t>
            </a:r>
            <a:r>
              <a:rPr lang="pt-PT" sz="2800" dirty="0" err="1" smtClean="0"/>
              <a:t>elétrons</a:t>
            </a:r>
            <a:r>
              <a:rPr lang="pt-PT" sz="2800" dirty="0" smtClean="0"/>
              <a:t> na sua camada de valência. Essa propriedade é característica dos elementos do 2º período em diante, principalmente quando formam moléculas com o boro e o berílio. </a:t>
            </a:r>
            <a:endParaRPr lang="pt-PT" sz="2800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603" y="3915110"/>
            <a:ext cx="4716455" cy="1287955"/>
          </a:xfrm>
          <a:prstGeom prst="rect">
            <a:avLst/>
          </a:prstGeom>
        </p:spPr>
      </p:pic>
      <p:sp>
        <p:nvSpPr>
          <p:cNvPr id="7" name="Seta curvada para cima 6"/>
          <p:cNvSpPr/>
          <p:nvPr/>
        </p:nvSpPr>
        <p:spPr>
          <a:xfrm>
            <a:off x="4984491" y="5100034"/>
            <a:ext cx="2125014" cy="785611"/>
          </a:xfrm>
          <a:prstGeom prst="curvedUp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675" y="4071356"/>
            <a:ext cx="2712214" cy="12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379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40" y="1676609"/>
            <a:ext cx="10392516" cy="21784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911" y="283335"/>
            <a:ext cx="9656579" cy="762209"/>
          </a:xfrm>
        </p:spPr>
        <p:txBody>
          <a:bodyPr/>
          <a:lstStyle/>
          <a:p>
            <a:r>
              <a:rPr lang="pt-PT" dirty="0" smtClean="0"/>
              <a:t>Expansão do Octeto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37426" y="1174334"/>
            <a:ext cx="10905830" cy="18779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PT" sz="2800" dirty="0" smtClean="0"/>
              <a:t>Já os átomos do 3º período em diante, possuem a capacidade de expandir seu octeto, ou seja, suportam mais de oito </a:t>
            </a:r>
            <a:r>
              <a:rPr lang="pt-PT" sz="2800" dirty="0" err="1" smtClean="0"/>
              <a:t>elétrons</a:t>
            </a:r>
            <a:r>
              <a:rPr lang="pt-PT" sz="2800" dirty="0" smtClean="0"/>
              <a:t> na sua última camada. Sendo assim, teremos a possibilidade de duas novas geometrias: Bipirâmide Trigonal e Octaédrica. </a:t>
            </a:r>
            <a:endParaRPr lang="pt-PT" sz="2800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315" y="3181084"/>
            <a:ext cx="7010266" cy="247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028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3641" y="180304"/>
            <a:ext cx="8278540" cy="1029022"/>
          </a:xfrm>
        </p:spPr>
        <p:txBody>
          <a:bodyPr/>
          <a:lstStyle/>
          <a:p>
            <a:r>
              <a:rPr lang="pt-PT" dirty="0" smtClean="0"/>
              <a:t>Geometria Bipirâmide Trigonal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233374" y="2021983"/>
            <a:ext cx="5357611" cy="395381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PT" sz="2800" dirty="0" smtClean="0"/>
              <a:t>Na molécula PCl</a:t>
            </a:r>
            <a:r>
              <a:rPr lang="pt-PT" sz="2800" baseline="-25000" dirty="0" smtClean="0"/>
              <a:t>5</a:t>
            </a:r>
            <a:r>
              <a:rPr lang="pt-PT" sz="2800" dirty="0" smtClean="0"/>
              <a:t> o fósforo possui 5 </a:t>
            </a:r>
            <a:r>
              <a:rPr lang="pt-PT" sz="2800" dirty="0" err="1" smtClean="0"/>
              <a:t>elétrons</a:t>
            </a:r>
            <a:r>
              <a:rPr lang="pt-PT" sz="2800" dirty="0" smtClean="0"/>
              <a:t> na camada de valência precisando assim, de fazer apenas 3 ligações para atingir sua estabilidade. Porém, ele expande seu octeto fazendo mais duas ligações com o cloro, dando origem a geometria </a:t>
            </a:r>
            <a:r>
              <a:rPr lang="pt-PT" sz="2800" b="1" dirty="0" smtClean="0"/>
              <a:t>Bipirâmide Trigonal</a:t>
            </a:r>
            <a:r>
              <a:rPr lang="pt-PT" sz="2800" dirty="0" smtClean="0"/>
              <a:t>. </a:t>
            </a:r>
            <a:endParaRPr lang="pt-PT" sz="28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206" y="2021983"/>
            <a:ext cx="3488056" cy="3296053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40" y="1676609"/>
            <a:ext cx="10392516" cy="217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56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40" y="1676609"/>
            <a:ext cx="10392516" cy="21784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7122" y="206062"/>
            <a:ext cx="9824004" cy="948481"/>
          </a:xfrm>
        </p:spPr>
        <p:txBody>
          <a:bodyPr/>
          <a:lstStyle/>
          <a:p>
            <a:r>
              <a:rPr lang="pt-PT" dirty="0" smtClean="0"/>
              <a:t>Geometria Octaédrica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293218" y="1676609"/>
            <a:ext cx="6228006" cy="43169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PT" sz="2800" dirty="0" smtClean="0"/>
              <a:t>O enxofre também pode expandir seu octeto, suportando até 12 </a:t>
            </a:r>
            <a:r>
              <a:rPr lang="pt-PT" sz="2800" dirty="0" err="1" smtClean="0"/>
              <a:t>elétrons</a:t>
            </a:r>
            <a:r>
              <a:rPr lang="pt-PT" sz="2800" dirty="0" smtClean="0"/>
              <a:t> sua na camada de valência e adotando uma geometria denominada </a:t>
            </a:r>
            <a:r>
              <a:rPr lang="pt-PT" sz="2800" b="1" dirty="0" smtClean="0"/>
              <a:t>Octaédrica</a:t>
            </a:r>
            <a:r>
              <a:rPr lang="pt-PT" sz="2800" dirty="0" smtClean="0"/>
              <a:t>. </a:t>
            </a:r>
          </a:p>
          <a:p>
            <a:pPr marL="0" indent="0" algn="just">
              <a:buNone/>
            </a:pPr>
            <a:r>
              <a:rPr lang="pt-PT" sz="2800" dirty="0" smtClean="0"/>
              <a:t>Como exemplo dessa geometria tem-se a molécula SF</a:t>
            </a:r>
            <a:r>
              <a:rPr lang="pt-PT" sz="2800" baseline="-25000" dirty="0" smtClean="0"/>
              <a:t>6</a:t>
            </a:r>
            <a:r>
              <a:rPr lang="pt-PT" sz="2800" dirty="0" smtClean="0"/>
              <a:t>.</a:t>
            </a:r>
            <a:endParaRPr lang="pt-PT" sz="28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761" y="2232001"/>
            <a:ext cx="3293906" cy="3368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63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83" y="70638"/>
            <a:ext cx="2583357" cy="2927804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0218" y="1442434"/>
            <a:ext cx="3411782" cy="4874654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40" y="1676609"/>
            <a:ext cx="10392516" cy="217846"/>
          </a:xfrm>
          <a:prstGeom prst="rect">
            <a:avLst/>
          </a:prstGeom>
        </p:spPr>
      </p:pic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829200" y="606526"/>
            <a:ext cx="4505031" cy="1671816"/>
          </a:xfrm>
        </p:spPr>
        <p:txBody>
          <a:bodyPr>
            <a:noAutofit/>
          </a:bodyPr>
          <a:lstStyle/>
          <a:p>
            <a:r>
              <a:rPr lang="pt-PT" sz="2400" dirty="0" smtClean="0"/>
              <a:t>Ainda existem átomos estáveis </a:t>
            </a:r>
          </a:p>
          <a:p>
            <a:r>
              <a:rPr lang="pt-PT" sz="2400" dirty="0" smtClean="0"/>
              <a:t>com números ímpares de </a:t>
            </a:r>
          </a:p>
          <a:p>
            <a:r>
              <a:rPr lang="pt-PT" sz="2400" dirty="0" err="1" smtClean="0"/>
              <a:t>elétrons</a:t>
            </a:r>
            <a:r>
              <a:rPr lang="pt-PT" sz="2400" dirty="0" smtClean="0"/>
              <a:t>, como nas</a:t>
            </a:r>
          </a:p>
          <a:p>
            <a:r>
              <a:rPr lang="pt-PT" sz="2400" dirty="0" smtClean="0"/>
              <a:t>moléculas de: </a:t>
            </a:r>
            <a:endParaRPr lang="pt-PT" sz="2400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66228">
            <a:off x="4996466" y="36897"/>
            <a:ext cx="5265841" cy="3975609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939" y="4131170"/>
            <a:ext cx="2468261" cy="638054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610604" y="2059944"/>
            <a:ext cx="3318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800" dirty="0" smtClean="0"/>
              <a:t>Dióxido de nitrogênio</a:t>
            </a:r>
            <a:endParaRPr lang="pt-PT" sz="28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3623660" y="5259073"/>
            <a:ext cx="2547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800" dirty="0" smtClean="0"/>
              <a:t>Dióxido de cloro</a:t>
            </a:r>
            <a:endParaRPr lang="pt-PT" sz="2800" dirty="0"/>
          </a:p>
        </p:txBody>
      </p:sp>
      <p:sp>
        <p:nvSpPr>
          <p:cNvPr id="15" name="Retângulo arredondado 14"/>
          <p:cNvSpPr/>
          <p:nvPr/>
        </p:nvSpPr>
        <p:spPr>
          <a:xfrm>
            <a:off x="425003" y="1999742"/>
            <a:ext cx="3504458" cy="725268"/>
          </a:xfrm>
          <a:prstGeom prst="roundRect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" name="Retângulo arredondado 15"/>
          <p:cNvSpPr/>
          <p:nvPr/>
        </p:nvSpPr>
        <p:spPr>
          <a:xfrm>
            <a:off x="3321440" y="5141964"/>
            <a:ext cx="3151995" cy="682453"/>
          </a:xfrm>
          <a:prstGeom prst="roundRect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35053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40" y="1676609"/>
            <a:ext cx="10392516" cy="21784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365" y="218941"/>
            <a:ext cx="9527790" cy="938870"/>
          </a:xfrm>
        </p:spPr>
        <p:txBody>
          <a:bodyPr/>
          <a:lstStyle/>
          <a:p>
            <a:r>
              <a:rPr lang="pt-PT" dirty="0" smtClean="0"/>
              <a:t>Ligações Covalentes Dativas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83336" y="1365161"/>
            <a:ext cx="11668258" cy="2434107"/>
          </a:xfrm>
        </p:spPr>
        <p:txBody>
          <a:bodyPr>
            <a:normAutofit/>
          </a:bodyPr>
          <a:lstStyle/>
          <a:p>
            <a:pPr algn="just"/>
            <a:r>
              <a:rPr lang="pt-PT" sz="2800" dirty="0"/>
              <a:t>E</a:t>
            </a:r>
            <a:r>
              <a:rPr lang="pt-PT" sz="2800" dirty="0" smtClean="0"/>
              <a:t>xistem </a:t>
            </a:r>
            <a:r>
              <a:rPr lang="pt-PT" sz="2800" dirty="0"/>
              <a:t>alguns casos em que um dos átomos envolvidos </a:t>
            </a:r>
            <a:r>
              <a:rPr lang="pt-PT" sz="2800" dirty="0" smtClean="0"/>
              <a:t>na ligação já </a:t>
            </a:r>
            <a:r>
              <a:rPr lang="pt-PT" sz="2800" dirty="0"/>
              <a:t>adquiriu estabilidade enquanto que outro átomo participante da ligação ainda necessita de dois </a:t>
            </a:r>
            <a:r>
              <a:rPr lang="pt-PT" sz="2800" dirty="0" err="1"/>
              <a:t>elétrons</a:t>
            </a:r>
            <a:r>
              <a:rPr lang="pt-PT" sz="2800" dirty="0"/>
              <a:t> para completar sua camada de valência. Desse modo, o átomo, já estável, compartilha um par de </a:t>
            </a:r>
            <a:r>
              <a:rPr lang="pt-PT" sz="2800" dirty="0" err="1"/>
              <a:t>elétrons</a:t>
            </a:r>
            <a:r>
              <a:rPr lang="pt-PT" sz="2800" dirty="0"/>
              <a:t> com o outro átomo ainda instável</a:t>
            </a:r>
            <a:r>
              <a:rPr lang="pt-PT" sz="2800" dirty="0" smtClean="0"/>
              <a:t>.</a:t>
            </a:r>
          </a:p>
          <a:p>
            <a:r>
              <a:rPr lang="pt-PT" sz="2800" dirty="0"/>
              <a:t>De modo genérico, a ligação covalente dativa é esquematizada </a:t>
            </a:r>
            <a:r>
              <a:rPr lang="pt-PT" sz="2800" dirty="0" smtClean="0"/>
              <a:t>por: </a:t>
            </a:r>
            <a:endParaRPr lang="pt-PT" sz="2800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2066" y="4006618"/>
            <a:ext cx="6971888" cy="1800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076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40" y="1676609"/>
            <a:ext cx="10392516" cy="21784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7099" y="87063"/>
            <a:ext cx="9901278" cy="848718"/>
          </a:xfrm>
        </p:spPr>
        <p:txBody>
          <a:bodyPr/>
          <a:lstStyle/>
          <a:p>
            <a:r>
              <a:rPr lang="pt-PT" dirty="0"/>
              <a:t>Ligações Covalentes Dativas </a:t>
            </a:r>
          </a:p>
        </p:txBody>
      </p:sp>
      <p:pic>
        <p:nvPicPr>
          <p:cNvPr id="4" name="Marcador de Posição de Conteúdo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5435" y="1337578"/>
            <a:ext cx="2266950" cy="819150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2481" y="1170689"/>
            <a:ext cx="1618177" cy="1456359"/>
          </a:xfrm>
          <a:prstGeom prst="rect">
            <a:avLst/>
          </a:prstGeom>
        </p:spPr>
      </p:pic>
      <p:sp>
        <p:nvSpPr>
          <p:cNvPr id="6" name="Seta para a direita 5"/>
          <p:cNvSpPr/>
          <p:nvPr/>
        </p:nvSpPr>
        <p:spPr>
          <a:xfrm>
            <a:off x="5582427" y="1577179"/>
            <a:ext cx="1700012" cy="5795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1355" y="2627048"/>
            <a:ext cx="1981568" cy="1213710"/>
          </a:xfrm>
          <a:prstGeom prst="rect">
            <a:avLst/>
          </a:prstGeom>
        </p:spPr>
      </p:pic>
      <p:sp>
        <p:nvSpPr>
          <p:cNvPr id="9" name="Seta para a direita 8"/>
          <p:cNvSpPr/>
          <p:nvPr/>
        </p:nvSpPr>
        <p:spPr>
          <a:xfrm>
            <a:off x="5498347" y="3213446"/>
            <a:ext cx="1700012" cy="5795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1355" y="4534715"/>
            <a:ext cx="2185851" cy="1325172"/>
          </a:xfrm>
          <a:prstGeom prst="rect">
            <a:avLst/>
          </a:prstGeom>
        </p:spPr>
      </p:pic>
      <p:sp>
        <p:nvSpPr>
          <p:cNvPr id="11" name="Seta para a direita 10"/>
          <p:cNvSpPr/>
          <p:nvPr/>
        </p:nvSpPr>
        <p:spPr>
          <a:xfrm>
            <a:off x="5582427" y="5073350"/>
            <a:ext cx="1700012" cy="5795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35" y="4682513"/>
            <a:ext cx="2984698" cy="1361222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1311" y="2949726"/>
            <a:ext cx="1459347" cy="1202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41860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tiva">
  <a:themeElements>
    <a:clrScheme name="Retrospe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208</TotalTime>
  <Words>428</Words>
  <Application>Microsoft Office PowerPoint</Application>
  <PresentationFormat>Ecrã Panorâmico</PresentationFormat>
  <Paragraphs>37</Paragraphs>
  <Slides>11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4" baseType="lpstr">
      <vt:lpstr>Calibri</vt:lpstr>
      <vt:lpstr>Calibri Light</vt:lpstr>
      <vt:lpstr>Retrospetiva</vt:lpstr>
      <vt:lpstr>Apresentação do PowerPoint</vt:lpstr>
      <vt:lpstr>Apresentação do PowerPoint</vt:lpstr>
      <vt:lpstr>Contração do Octeto</vt:lpstr>
      <vt:lpstr>Expansão do Octeto </vt:lpstr>
      <vt:lpstr>Geometria Bipirâmide Trigonal </vt:lpstr>
      <vt:lpstr>Geometria Octaédrica</vt:lpstr>
      <vt:lpstr>Apresentação do PowerPoint</vt:lpstr>
      <vt:lpstr>Ligações Covalentes Dativas </vt:lpstr>
      <vt:lpstr>Ligações Covalentes Dativas </vt:lpstr>
      <vt:lpstr>Vamos praticar?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Suzana Queiroz</dc:creator>
  <cp:lastModifiedBy>Suzana Queiroz</cp:lastModifiedBy>
  <cp:revision>17</cp:revision>
  <dcterms:created xsi:type="dcterms:W3CDTF">2016-08-15T18:24:37Z</dcterms:created>
  <dcterms:modified xsi:type="dcterms:W3CDTF">2016-08-16T02:22:41Z</dcterms:modified>
</cp:coreProperties>
</file>