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96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7" r:id="rId45"/>
    <p:sldId id="298" r:id="rId46"/>
    <p:sldId id="299" r:id="rId47"/>
    <p:sldId id="300" r:id="rId48"/>
    <p:sldId id="301" r:id="rId49"/>
    <p:sldId id="302" r:id="rId50"/>
    <p:sldId id="304" r:id="rId51"/>
    <p:sldId id="305" r:id="rId52"/>
    <p:sldId id="306" r:id="rId53"/>
    <p:sldId id="307" r:id="rId54"/>
    <p:sldId id="308" r:id="rId55"/>
  </p:sldIdLst>
  <p:sldSz cx="9144000" cy="6858000" type="screen4x3"/>
  <p:notesSz cx="6858000" cy="9144000"/>
  <p:defaultTextStyle>
    <a:defPPr>
      <a:defRPr lang="pt-BR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00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127"/>
  </p:normalViewPr>
  <p:slideViewPr>
    <p:cSldViewPr showGuides="1">
      <p:cViewPr varScale="1">
        <p:scale>
          <a:sx n="42" d="100"/>
          <a:sy n="42" d="100"/>
        </p:scale>
        <p:origin x="-67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66" d="100"/>
        <a:sy n="66" d="100"/>
      </p:scale>
      <p:origin x="0" y="33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8" Type="http://schemas.openxmlformats.org/officeDocument/2006/relationships/tableStyles" Target="tableStyles.xml"/><Relationship Id="rId57" Type="http://schemas.openxmlformats.org/officeDocument/2006/relationships/viewProps" Target="viewProps.xml"/><Relationship Id="rId56" Type="http://schemas.openxmlformats.org/officeDocument/2006/relationships/presProps" Target="presProps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F2BC19E-E9C1-4D62-A8DF-EACF6320A8A0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Clique para editar o texto mestre</a:t>
            </a:r>
            <a:endParaRPr kumimoji="0" lang="pt-BR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Segundo nível</a:t>
            </a:r>
            <a:endParaRPr kumimoji="0" lang="pt-BR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Terceiro nível</a:t>
            </a:r>
            <a:endParaRPr kumimoji="0" lang="pt-BR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Quarto nível</a:t>
            </a:r>
            <a:endParaRPr kumimoji="0" lang="pt-BR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Quinto nível</a:t>
            </a: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041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61444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62468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246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63492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349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64516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451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65540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553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66564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656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67588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758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68612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861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69636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963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70660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7065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71684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7168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72708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7270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73732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7373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74756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7475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75780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7577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76804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7680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77828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192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83972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294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84996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397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86020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499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87044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601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88068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89092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806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90116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909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91140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011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92164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11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113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93188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216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94212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318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95236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421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96260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52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523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97284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625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98308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72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728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99332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830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00356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933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01380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3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0035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02404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3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0137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03428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0240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04452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4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0342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05476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0445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06500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54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0547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07524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4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0649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08548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75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0752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09572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0854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10596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95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0957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11620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059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12644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16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161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13668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264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14692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36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366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15716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6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469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16740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57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571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17764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77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776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19812" name="Espaço Reservado para Número de Slide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pt-BR" sz="1200" dirty="0">
                <a:latin typeface="Calibri" panose="020F0502020204030204" pitchFamily="34" charset="0"/>
              </a:rPr>
            </a:fld>
            <a:endParaRPr lang="pt-BR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  <a:endParaRPr lang="pt-BR" smtClean="0"/>
          </a:p>
          <a:p>
            <a:pPr lvl="1"/>
            <a:r>
              <a:rPr lang="pt-BR" smtClean="0"/>
              <a:t>Segundo nível</a:t>
            </a:r>
            <a:endParaRPr lang="pt-BR" smtClean="0"/>
          </a:p>
          <a:p>
            <a:pPr lvl="2"/>
            <a:r>
              <a:rPr lang="pt-BR" smtClean="0"/>
              <a:t>Terceiro nível</a:t>
            </a:r>
            <a:endParaRPr lang="pt-BR" smtClean="0"/>
          </a:p>
          <a:p>
            <a:pPr lvl="3"/>
            <a:r>
              <a:rPr lang="pt-BR" smtClean="0"/>
              <a:t>Quarto nível</a:t>
            </a:r>
            <a:endParaRPr lang="pt-BR" smtClean="0"/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  <a:endParaRPr 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  <a:endParaRPr lang="pt-BR" smtClean="0"/>
          </a:p>
          <a:p>
            <a:pPr lvl="1"/>
            <a:r>
              <a:rPr lang="pt-BR" smtClean="0"/>
              <a:t>Segundo nível</a:t>
            </a:r>
            <a:endParaRPr lang="pt-BR" smtClean="0"/>
          </a:p>
          <a:p>
            <a:pPr lvl="2"/>
            <a:r>
              <a:rPr lang="pt-BR" smtClean="0"/>
              <a:t>Terceiro nível</a:t>
            </a:r>
            <a:endParaRPr lang="pt-BR" smtClean="0"/>
          </a:p>
          <a:p>
            <a:pPr lvl="3"/>
            <a:r>
              <a:rPr lang="pt-BR" smtClean="0"/>
              <a:t>Quarto nível</a:t>
            </a:r>
            <a:endParaRPr lang="pt-BR" smtClean="0"/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  <a:endParaRPr lang="pt-BR" smtClean="0"/>
          </a:p>
          <a:p>
            <a:pPr lvl="1"/>
            <a:r>
              <a:rPr lang="pt-BR" smtClean="0"/>
              <a:t>Segundo nível</a:t>
            </a:r>
            <a:endParaRPr lang="pt-BR" smtClean="0"/>
          </a:p>
          <a:p>
            <a:pPr lvl="2"/>
            <a:r>
              <a:rPr lang="pt-BR" smtClean="0"/>
              <a:t>Terceiro nível</a:t>
            </a:r>
            <a:endParaRPr lang="pt-BR" smtClean="0"/>
          </a:p>
          <a:p>
            <a:pPr lvl="3"/>
            <a:r>
              <a:rPr lang="pt-BR" smtClean="0"/>
              <a:t>Quarto nível</a:t>
            </a:r>
            <a:endParaRPr lang="pt-BR" smtClean="0"/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  <a:endParaRPr lang="pt-BR" smtClean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  <a:endParaRPr lang="pt-BR" smtClean="0"/>
          </a:p>
          <a:p>
            <a:pPr lvl="1"/>
            <a:r>
              <a:rPr lang="pt-BR" smtClean="0"/>
              <a:t>Segundo nível</a:t>
            </a:r>
            <a:endParaRPr lang="pt-BR" smtClean="0"/>
          </a:p>
          <a:p>
            <a:pPr lvl="2"/>
            <a:r>
              <a:rPr lang="pt-BR" smtClean="0"/>
              <a:t>Terceiro nível</a:t>
            </a:r>
            <a:endParaRPr lang="pt-BR" smtClean="0"/>
          </a:p>
          <a:p>
            <a:pPr lvl="3"/>
            <a:r>
              <a:rPr lang="pt-BR" smtClean="0"/>
              <a:t>Quarto nível</a:t>
            </a:r>
            <a:endParaRPr lang="pt-BR" smtClean="0"/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  <a:endParaRPr lang="pt-BR" smtClean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  <a:endParaRPr lang="pt-BR" smtClean="0"/>
          </a:p>
          <a:p>
            <a:pPr lvl="1"/>
            <a:r>
              <a:rPr lang="pt-BR" smtClean="0"/>
              <a:t>Segundo nível</a:t>
            </a:r>
            <a:endParaRPr lang="pt-BR" smtClean="0"/>
          </a:p>
          <a:p>
            <a:pPr lvl="2"/>
            <a:r>
              <a:rPr lang="pt-BR" smtClean="0"/>
              <a:t>Terceiro nível</a:t>
            </a:r>
            <a:endParaRPr lang="pt-BR" smtClean="0"/>
          </a:p>
          <a:p>
            <a:pPr lvl="3"/>
            <a:r>
              <a:rPr lang="pt-BR" smtClean="0"/>
              <a:t>Quarto nível</a:t>
            </a:r>
            <a:endParaRPr lang="pt-BR" smtClean="0"/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  <a:endParaRPr lang="pt-BR" smtClean="0"/>
          </a:p>
          <a:p>
            <a:pPr lvl="1"/>
            <a:r>
              <a:rPr lang="pt-BR" smtClean="0"/>
              <a:t>Segundo nível</a:t>
            </a:r>
            <a:endParaRPr lang="pt-BR" smtClean="0"/>
          </a:p>
          <a:p>
            <a:pPr lvl="2"/>
            <a:r>
              <a:rPr lang="pt-BR" smtClean="0"/>
              <a:t>Terceiro nível</a:t>
            </a:r>
            <a:endParaRPr lang="pt-BR" smtClean="0"/>
          </a:p>
          <a:p>
            <a:pPr lvl="3"/>
            <a:r>
              <a:rPr lang="pt-BR" smtClean="0"/>
              <a:t>Quarto nível</a:t>
            </a:r>
            <a:endParaRPr lang="pt-BR" smtClean="0"/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  <a:endParaRPr lang="pt-BR" smtClean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pt-BR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  <a:endParaRPr lang="pt-BR" smtClean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  <a:endParaRPr lang="pt-BR" smtClean="0"/>
          </a:p>
          <a:p>
            <a:pPr lvl="1"/>
            <a:r>
              <a:rPr lang="pt-BR" smtClean="0"/>
              <a:t>Segundo nível</a:t>
            </a:r>
            <a:endParaRPr lang="pt-BR" smtClean="0"/>
          </a:p>
          <a:p>
            <a:pPr lvl="2"/>
            <a:r>
              <a:rPr lang="pt-BR" smtClean="0"/>
              <a:t>Terceiro nível</a:t>
            </a:r>
            <a:endParaRPr lang="pt-BR" smtClean="0"/>
          </a:p>
          <a:p>
            <a:pPr lvl="3"/>
            <a:r>
              <a:rPr lang="pt-BR" smtClean="0"/>
              <a:t>Quarto nível</a:t>
            </a:r>
            <a:endParaRPr lang="pt-BR" smtClean="0"/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  <a:endParaRPr lang="pt-BR" smtClean="0"/>
          </a:p>
          <a:p>
            <a:pPr lvl="1"/>
            <a:r>
              <a:rPr lang="pt-BR" smtClean="0"/>
              <a:t>Segundo nível</a:t>
            </a:r>
            <a:endParaRPr lang="pt-BR" smtClean="0"/>
          </a:p>
          <a:p>
            <a:pPr lvl="2"/>
            <a:r>
              <a:rPr lang="pt-BR" smtClean="0"/>
              <a:t>Terceiro nível</a:t>
            </a:r>
            <a:endParaRPr lang="pt-BR" smtClean="0"/>
          </a:p>
          <a:p>
            <a:pPr lvl="3"/>
            <a:r>
              <a:rPr lang="pt-BR" smtClean="0"/>
              <a:t>Quarto nível</a:t>
            </a:r>
            <a:endParaRPr lang="pt-BR" smtClean="0"/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050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dirty="0"/>
              <a:t>Clique para editar o título mestre</a:t>
            </a:r>
            <a:endParaRPr dirty="0"/>
          </a:p>
        </p:txBody>
      </p:sp>
      <p:sp>
        <p:nvSpPr>
          <p:cNvPr id="2051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dirty="0"/>
              <a:t>Clique para editar o texto mestre</a:t>
            </a:r>
            <a:endParaRPr dirty="0"/>
          </a:p>
          <a:p>
            <a:pPr lvl="1"/>
            <a:r>
              <a:rPr dirty="0"/>
              <a:t>Segundo nível</a:t>
            </a:r>
            <a:endParaRPr dirty="0"/>
          </a:p>
          <a:p>
            <a:pPr lvl="2"/>
            <a:r>
              <a:rPr dirty="0"/>
              <a:t>Terceiro nível</a:t>
            </a:r>
            <a:endParaRPr dirty="0"/>
          </a:p>
          <a:p>
            <a:pPr lvl="3"/>
            <a:r>
              <a:rPr dirty="0"/>
              <a:t>Quarto nível</a:t>
            </a:r>
            <a:endParaRPr dirty="0"/>
          </a:p>
          <a:p>
            <a:pPr lvl="4"/>
            <a:r>
              <a:rPr dirty="0"/>
              <a:t>Quinto nível</a:t>
            </a:r>
            <a:endParaRPr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74FE0A-B174-4A3F-B253-6D27B7732383}" type="datetimeFigureOut"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pt-BR" dirty="0"/>
            </a:fld>
            <a:endParaRPr lang="pt-BR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4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7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8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0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png"/><Relationship Id="rId1" Type="http://schemas.openxmlformats.org/officeDocument/2006/relationships/image" Target="../media/image21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CaixaDeTexto 3"/>
          <p:cNvSpPr txBox="1"/>
          <p:nvPr/>
        </p:nvSpPr>
        <p:spPr>
          <a:xfrm>
            <a:off x="2627313" y="2565400"/>
            <a:ext cx="4105275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3600" b="1" dirty="0">
                <a:latin typeface="Calibri" panose="020F0502020204030204" pitchFamily="34" charset="0"/>
              </a:rPr>
              <a:t>Equilíbrio Químico</a:t>
            </a:r>
            <a:endParaRPr sz="3600" b="1" dirty="0">
              <a:latin typeface="Calibri" panose="020F0502020204030204" pitchFamily="34" charset="0"/>
            </a:endParaRPr>
          </a:p>
          <a:p>
            <a:pPr algn="ctr"/>
            <a:r>
              <a:rPr sz="3600" b="1" dirty="0">
                <a:latin typeface="Calibri" panose="020F0502020204030204" pitchFamily="34" charset="0"/>
              </a:rPr>
              <a:t>Parte 2</a:t>
            </a:r>
            <a:endParaRPr sz="3600" b="1" dirty="0">
              <a:latin typeface="Calibri" panose="020F0502020204030204" pitchFamily="34" charset="0"/>
            </a:endParaRPr>
          </a:p>
          <a:p>
            <a:pPr algn="ctr"/>
            <a:endParaRPr sz="3600" b="1" dirty="0">
              <a:latin typeface="Calibri" panose="020F0502020204030204" pitchFamily="34" charset="0"/>
            </a:endParaRPr>
          </a:p>
          <a:p>
            <a:pPr algn="ctr"/>
            <a:endParaRPr sz="3600" b="1" dirty="0">
              <a:latin typeface="Calibri" panose="020F0502020204030204" pitchFamily="34" charset="0"/>
            </a:endParaRPr>
          </a:p>
          <a:p>
            <a:pPr algn="ctr"/>
            <a:r>
              <a:rPr sz="2400" b="1" dirty="0">
                <a:latin typeface="Calibri" panose="020F0502020204030204" pitchFamily="34" charset="0"/>
              </a:rPr>
              <a:t>Profa. Karen</a:t>
            </a:r>
            <a:endParaRPr sz="2400" b="1" dirty="0">
              <a:latin typeface="Calibri" panose="020F0502020204030204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088" y="1087438"/>
            <a:ext cx="7416800" cy="6461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R="0"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3600" b="1" kern="1200" cap="none" spc="0" normalizeH="0" baseline="0" noProof="0" dirty="0">
                <a:solidFill>
                  <a:srgbClr val="00B050"/>
                </a:solidFill>
                <a:latin typeface="+mn-lt"/>
                <a:ea typeface="+mn-ea"/>
                <a:cs typeface="+mn-cs"/>
              </a:rPr>
              <a:t>IFRN - Campus Apodi</a:t>
            </a:r>
            <a:endParaRPr kumimoji="0" lang="pt-BR" sz="3600" b="1" kern="1200" cap="none" spc="0" normalizeH="0" baseline="0" noProof="0" dirty="0">
              <a:solidFill>
                <a:srgbClr val="00B05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CaixaDeTexto 1"/>
          <p:cNvSpPr txBox="1"/>
          <p:nvPr/>
        </p:nvSpPr>
        <p:spPr>
          <a:xfrm>
            <a:off x="617538" y="1052513"/>
            <a:ext cx="7921625" cy="4524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endParaRPr sz="3600" b="1" dirty="0">
              <a:latin typeface="Calibri" panose="020F0502020204030204" pitchFamily="34" charset="0"/>
            </a:endParaRPr>
          </a:p>
          <a:p>
            <a:endParaRPr sz="2800" b="1" dirty="0">
              <a:latin typeface="Calibri" panose="020F0502020204030204" pitchFamily="34" charset="0"/>
            </a:endParaRPr>
          </a:p>
          <a:p>
            <a:pPr algn="just"/>
            <a:r>
              <a:rPr sz="2800" dirty="0">
                <a:latin typeface="Calibri" panose="020F0502020204030204" pitchFamily="34" charset="0"/>
              </a:rPr>
              <a:t>	Embora Kc e Kp representem valores constantes à mesma temperatura, elas não são necessariamente iguais. </a:t>
            </a:r>
            <a:endParaRPr sz="2800" dirty="0">
              <a:latin typeface="Calibri" panose="020F0502020204030204" pitchFamily="34" charset="0"/>
            </a:endParaRPr>
          </a:p>
          <a:p>
            <a:pPr algn="just"/>
            <a:endParaRPr sz="2800" dirty="0">
              <a:latin typeface="Calibri" panose="020F0502020204030204" pitchFamily="34" charset="0"/>
            </a:endParaRPr>
          </a:p>
          <a:p>
            <a:pPr algn="just"/>
            <a:r>
              <a:rPr sz="2800" dirty="0">
                <a:latin typeface="Calibri" panose="020F0502020204030204" pitchFamily="34" charset="0"/>
              </a:rPr>
              <a:t>	A relação entre elas é dada considerando-se a equação de estado dos gases :</a:t>
            </a:r>
            <a:endParaRPr sz="2800" dirty="0">
              <a:latin typeface="Calibri" panose="020F0502020204030204" pitchFamily="34" charset="0"/>
            </a:endParaRPr>
          </a:p>
          <a:p>
            <a:endParaRPr sz="2800" b="1" dirty="0">
              <a:latin typeface="Calibri" panose="020F0502020204030204" pitchFamily="34" charset="0"/>
            </a:endParaRPr>
          </a:p>
          <a:p>
            <a:r>
              <a:rPr sz="2800" b="1" dirty="0">
                <a:latin typeface="Calibri" panose="020F0502020204030204" pitchFamily="34" charset="0"/>
              </a:rPr>
              <a:t>			P. V = n. R. T</a:t>
            </a:r>
            <a:endParaRPr sz="3600" b="1" dirty="0">
              <a:latin typeface="Calibri" panose="020F050202020403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246313" y="701675"/>
            <a:ext cx="4291013" cy="6461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Relação entre </a:t>
            </a:r>
            <a:r>
              <a:rPr kumimoji="0" lang="pt-BR" sz="36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Kc</a:t>
            </a: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 </a:t>
            </a:r>
            <a:r>
              <a:rPr kumimoji="0" lang="pt-BR" sz="36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Kp</a:t>
            </a: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CaixaDeTexto 1"/>
          <p:cNvSpPr txBox="1"/>
          <p:nvPr/>
        </p:nvSpPr>
        <p:spPr>
          <a:xfrm>
            <a:off x="250825" y="404813"/>
            <a:ext cx="8569325" cy="6986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dirty="0">
                <a:latin typeface="Calibri" panose="020F0502020204030204" pitchFamily="34" charset="0"/>
              </a:rPr>
              <a:t>Considere a reação abaixo:</a:t>
            </a:r>
            <a:endParaRPr sz="2800" dirty="0">
              <a:latin typeface="Calibri" panose="020F0502020204030204" pitchFamily="34" charset="0"/>
            </a:endParaRPr>
          </a:p>
          <a:p>
            <a:endParaRPr sz="2800" dirty="0">
              <a:latin typeface="Calibri" panose="020F0502020204030204" pitchFamily="34" charset="0"/>
            </a:endParaRPr>
          </a:p>
          <a:p>
            <a:pPr algn="ctr"/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N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O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 (g) ↔ 2NO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 (g)</a:t>
            </a:r>
            <a:endParaRPr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endParaRPr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r>
              <a:rPr sz="2800" dirty="0">
                <a:latin typeface="Calibri" panose="020F0502020204030204" pitchFamily="34" charset="0"/>
              </a:rPr>
              <a:t>Observe a relação entre Kc e Kp:</a:t>
            </a:r>
            <a:endParaRPr sz="2800" dirty="0">
              <a:latin typeface="Calibri" panose="020F0502020204030204" pitchFamily="34" charset="0"/>
            </a:endParaRPr>
          </a:p>
          <a:p>
            <a:endParaRPr sz="2800" dirty="0">
              <a:latin typeface="Calibri" panose="020F0502020204030204" pitchFamily="34" charset="0"/>
            </a:endParaRPr>
          </a:p>
          <a:p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      Kc = [NO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]</a:t>
            </a:r>
            <a:r>
              <a:rPr sz="2800" b="1" baseline="30000" dirty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 / [N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O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]                   Kp = (P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NO2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)</a:t>
            </a:r>
            <a:r>
              <a:rPr sz="2800" b="1" baseline="30000" dirty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 / P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N2O4</a:t>
            </a:r>
            <a:endParaRPr sz="2800" b="1" baseline="-25000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endParaRPr sz="2800" dirty="0">
              <a:latin typeface="Calibri" panose="020F0502020204030204" pitchFamily="34" charset="0"/>
            </a:endParaRPr>
          </a:p>
          <a:p>
            <a:r>
              <a:rPr sz="2800" dirty="0">
                <a:latin typeface="Calibri" panose="020F0502020204030204" pitchFamily="34" charset="0"/>
              </a:rPr>
              <a:t>Aplicando a equação dos gases para NO</a:t>
            </a:r>
            <a:r>
              <a:rPr sz="2800" baseline="-25000" dirty="0">
                <a:latin typeface="Calibri" panose="020F0502020204030204" pitchFamily="34" charset="0"/>
              </a:rPr>
              <a:t>2</a:t>
            </a:r>
            <a:r>
              <a:rPr sz="2800" dirty="0">
                <a:latin typeface="Calibri" panose="020F0502020204030204" pitchFamily="34" charset="0"/>
              </a:rPr>
              <a:t> e para N</a:t>
            </a:r>
            <a:r>
              <a:rPr sz="2800" baseline="-25000" dirty="0">
                <a:latin typeface="Calibri" panose="020F0502020204030204" pitchFamily="34" charset="0"/>
              </a:rPr>
              <a:t>2</a:t>
            </a:r>
            <a:r>
              <a:rPr sz="2800" dirty="0">
                <a:latin typeface="Calibri" panose="020F0502020204030204" pitchFamily="34" charset="0"/>
              </a:rPr>
              <a:t>O</a:t>
            </a:r>
            <a:r>
              <a:rPr sz="2800" baseline="-25000" dirty="0">
                <a:latin typeface="Calibri" panose="020F0502020204030204" pitchFamily="34" charset="0"/>
              </a:rPr>
              <a:t>4</a:t>
            </a:r>
            <a:r>
              <a:rPr sz="2800" dirty="0">
                <a:latin typeface="Calibri" panose="020F0502020204030204" pitchFamily="34" charset="0"/>
              </a:rPr>
              <a:t>:</a:t>
            </a:r>
            <a:endParaRPr sz="2800" dirty="0">
              <a:latin typeface="Calibri" panose="020F0502020204030204" pitchFamily="34" charset="0"/>
            </a:endParaRPr>
          </a:p>
          <a:p>
            <a:endParaRPr sz="2800" dirty="0">
              <a:latin typeface="Calibri" panose="020F0502020204030204" pitchFamily="34" charset="0"/>
            </a:endParaRPr>
          </a:p>
          <a:p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PNO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2 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=    </a:t>
            </a:r>
            <a:r>
              <a:rPr sz="2800" b="1" u="sng" dirty="0">
                <a:solidFill>
                  <a:srgbClr val="0070C0"/>
                </a:solidFill>
                <a:latin typeface="Calibri" panose="020F0502020204030204" pitchFamily="34" charset="0"/>
              </a:rPr>
              <a:t>n. R.T 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     =    [NO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] . R. T</a:t>
            </a:r>
            <a:endParaRPr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	         V			</a:t>
            </a:r>
            <a:endParaRPr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endParaRPr sz="2800" dirty="0">
              <a:latin typeface="Calibri" panose="020F0502020204030204" pitchFamily="34" charset="0"/>
            </a:endParaRPr>
          </a:p>
          <a:p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PN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O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 =   </a:t>
            </a:r>
            <a:r>
              <a:rPr sz="2800" b="1" u="sng" dirty="0">
                <a:solidFill>
                  <a:srgbClr val="0070C0"/>
                </a:solidFill>
                <a:latin typeface="Calibri" panose="020F0502020204030204" pitchFamily="34" charset="0"/>
              </a:rPr>
              <a:t>n. R. T 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  =    [N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O</a:t>
            </a:r>
            <a:r>
              <a:rPr sz="2800" b="1" baseline="-250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] . R. T</a:t>
            </a:r>
            <a:endParaRPr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r>
              <a:rPr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		V</a:t>
            </a:r>
            <a:endParaRPr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endParaRPr sz="2800" dirty="0">
              <a:latin typeface="Calibri" panose="020F0502020204030204" pitchFamily="34" charset="0"/>
            </a:endParaRPr>
          </a:p>
        </p:txBody>
      </p:sp>
      <p:sp>
        <p:nvSpPr>
          <p:cNvPr id="3" name="Espaço Reservado para Número de Slide 2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tângulo 1"/>
          <p:cNvSpPr/>
          <p:nvPr/>
        </p:nvSpPr>
        <p:spPr>
          <a:xfrm>
            <a:off x="696913" y="1354138"/>
            <a:ext cx="3529012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b="1" dirty="0">
                <a:latin typeface="Calibri" panose="020F0502020204030204" pitchFamily="34" charset="0"/>
              </a:rPr>
              <a:t>Kp = (P</a:t>
            </a:r>
            <a:r>
              <a:rPr sz="2800" b="1" baseline="-25000" dirty="0">
                <a:latin typeface="Calibri" panose="020F0502020204030204" pitchFamily="34" charset="0"/>
              </a:rPr>
              <a:t>NO2</a:t>
            </a:r>
            <a:r>
              <a:rPr sz="2800" b="1" dirty="0">
                <a:latin typeface="Calibri" panose="020F0502020204030204" pitchFamily="34" charset="0"/>
              </a:rPr>
              <a:t>)</a:t>
            </a:r>
            <a:r>
              <a:rPr sz="2800" b="1" baseline="30000" dirty="0">
                <a:latin typeface="Calibri" panose="020F0502020204030204" pitchFamily="34" charset="0"/>
              </a:rPr>
              <a:t>2</a:t>
            </a:r>
            <a:r>
              <a:rPr sz="2800" b="1" dirty="0">
                <a:latin typeface="Calibri" panose="020F0502020204030204" pitchFamily="34" charset="0"/>
              </a:rPr>
              <a:t> / P</a:t>
            </a:r>
            <a:r>
              <a:rPr sz="2800" b="1" baseline="-25000" dirty="0">
                <a:latin typeface="Calibri" panose="020F0502020204030204" pitchFamily="34" charset="0"/>
              </a:rPr>
              <a:t>N2O4</a:t>
            </a:r>
            <a:endParaRPr sz="2800" b="1" dirty="0">
              <a:latin typeface="Calibri" panose="020F0502020204030204" pitchFamily="34" charset="0"/>
            </a:endParaRPr>
          </a:p>
        </p:txBody>
      </p:sp>
      <p:sp>
        <p:nvSpPr>
          <p:cNvPr id="6147" name="Retângulo 2"/>
          <p:cNvSpPr/>
          <p:nvPr/>
        </p:nvSpPr>
        <p:spPr>
          <a:xfrm>
            <a:off x="4525963" y="646113"/>
            <a:ext cx="4356100" cy="193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latin typeface="Calibri" panose="020F0502020204030204" pitchFamily="34" charset="0"/>
              </a:rPr>
              <a:t>PNO</a:t>
            </a:r>
            <a:r>
              <a:rPr sz="2400" baseline="-25000" dirty="0">
                <a:latin typeface="Calibri" panose="020F0502020204030204" pitchFamily="34" charset="0"/>
              </a:rPr>
              <a:t>2 </a:t>
            </a:r>
            <a:r>
              <a:rPr sz="2400" dirty="0">
                <a:latin typeface="Calibri" panose="020F0502020204030204" pitchFamily="34" charset="0"/>
              </a:rPr>
              <a:t>=    </a:t>
            </a:r>
            <a:r>
              <a:rPr sz="2400" u="sng" dirty="0">
                <a:latin typeface="Calibri" panose="020F0502020204030204" pitchFamily="34" charset="0"/>
              </a:rPr>
              <a:t>n. R.T </a:t>
            </a:r>
            <a:r>
              <a:rPr sz="2400" dirty="0">
                <a:latin typeface="Calibri" panose="020F0502020204030204" pitchFamily="34" charset="0"/>
              </a:rPr>
              <a:t>     =    [NO</a:t>
            </a:r>
            <a:r>
              <a:rPr sz="2400" baseline="-25000" dirty="0">
                <a:latin typeface="Calibri" panose="020F0502020204030204" pitchFamily="34" charset="0"/>
              </a:rPr>
              <a:t>2</a:t>
            </a:r>
            <a:r>
              <a:rPr sz="2400" dirty="0">
                <a:latin typeface="Calibri" panose="020F0502020204030204" pitchFamily="34" charset="0"/>
              </a:rPr>
              <a:t>] . R. T</a:t>
            </a:r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	         V			</a:t>
            </a:r>
            <a:endParaRPr sz="2400" dirty="0">
              <a:latin typeface="Calibri" panose="020F0502020204030204" pitchFamily="34" charset="0"/>
            </a:endParaRPr>
          </a:p>
          <a:p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PN</a:t>
            </a:r>
            <a:r>
              <a:rPr sz="2400" baseline="-25000" dirty="0">
                <a:latin typeface="Calibri" panose="020F0502020204030204" pitchFamily="34" charset="0"/>
              </a:rPr>
              <a:t>2</a:t>
            </a:r>
            <a:r>
              <a:rPr sz="2400" dirty="0">
                <a:latin typeface="Calibri" panose="020F0502020204030204" pitchFamily="34" charset="0"/>
              </a:rPr>
              <a:t>O</a:t>
            </a:r>
            <a:r>
              <a:rPr sz="2400" baseline="-25000" dirty="0">
                <a:latin typeface="Calibri" panose="020F0502020204030204" pitchFamily="34" charset="0"/>
              </a:rPr>
              <a:t>4</a:t>
            </a:r>
            <a:r>
              <a:rPr sz="2400" dirty="0">
                <a:latin typeface="Calibri" panose="020F0502020204030204" pitchFamily="34" charset="0"/>
              </a:rPr>
              <a:t> =   </a:t>
            </a:r>
            <a:r>
              <a:rPr sz="2400" u="sng" dirty="0">
                <a:latin typeface="Calibri" panose="020F0502020204030204" pitchFamily="34" charset="0"/>
              </a:rPr>
              <a:t>n. R. T </a:t>
            </a:r>
            <a:r>
              <a:rPr sz="2400" dirty="0">
                <a:latin typeface="Calibri" panose="020F0502020204030204" pitchFamily="34" charset="0"/>
              </a:rPr>
              <a:t>  =    [N</a:t>
            </a:r>
            <a:r>
              <a:rPr sz="2400" baseline="-25000" dirty="0">
                <a:latin typeface="Calibri" panose="020F0502020204030204" pitchFamily="34" charset="0"/>
              </a:rPr>
              <a:t>2</a:t>
            </a:r>
            <a:r>
              <a:rPr sz="2400" dirty="0">
                <a:latin typeface="Calibri" panose="020F0502020204030204" pitchFamily="34" charset="0"/>
              </a:rPr>
              <a:t>O</a:t>
            </a:r>
            <a:r>
              <a:rPr sz="2400" baseline="-25000" dirty="0">
                <a:latin typeface="Calibri" panose="020F0502020204030204" pitchFamily="34" charset="0"/>
              </a:rPr>
              <a:t>4</a:t>
            </a:r>
            <a:r>
              <a:rPr sz="2400" dirty="0">
                <a:latin typeface="Calibri" panose="020F0502020204030204" pitchFamily="34" charset="0"/>
              </a:rPr>
              <a:t>] . R. T</a:t>
            </a:r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		V</a:t>
            </a:r>
            <a:endParaRPr sz="2400" dirty="0">
              <a:latin typeface="Calibri" panose="020F0502020204030204" pitchFamily="34" charset="0"/>
            </a:endParaRPr>
          </a:p>
        </p:txBody>
      </p:sp>
      <p:sp>
        <p:nvSpPr>
          <p:cNvPr id="6148" name="CaixaDeTexto 4"/>
          <p:cNvSpPr txBox="1"/>
          <p:nvPr/>
        </p:nvSpPr>
        <p:spPr>
          <a:xfrm>
            <a:off x="885825" y="3143250"/>
            <a:ext cx="3124200" cy="1785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b="1" dirty="0">
                <a:latin typeface="Calibri" panose="020F0502020204030204" pitchFamily="34" charset="0"/>
              </a:rPr>
              <a:t>Kp = </a:t>
            </a:r>
            <a:r>
              <a:rPr sz="2800" b="1" u="sng" dirty="0">
                <a:latin typeface="Calibri" panose="020F0502020204030204" pitchFamily="34" charset="0"/>
              </a:rPr>
              <a:t>([NO</a:t>
            </a:r>
            <a:r>
              <a:rPr sz="2800" b="1" u="sng" baseline="-25000" dirty="0">
                <a:latin typeface="Calibri" panose="020F0502020204030204" pitchFamily="34" charset="0"/>
              </a:rPr>
              <a:t>2</a:t>
            </a:r>
            <a:r>
              <a:rPr sz="2800" b="1" u="sng" dirty="0">
                <a:latin typeface="Calibri" panose="020F0502020204030204" pitchFamily="34" charset="0"/>
              </a:rPr>
              <a:t>] . R. T)</a:t>
            </a:r>
            <a:r>
              <a:rPr sz="2800" b="1" u="sng" baseline="30000" dirty="0">
                <a:latin typeface="Calibri" panose="020F0502020204030204" pitchFamily="34" charset="0"/>
              </a:rPr>
              <a:t>2</a:t>
            </a:r>
            <a:endParaRPr sz="2800" b="1" u="sng" baseline="30000" dirty="0">
              <a:latin typeface="Calibri" panose="020F0502020204030204" pitchFamily="34" charset="0"/>
            </a:endParaRPr>
          </a:p>
          <a:p>
            <a:r>
              <a:rPr sz="2800" b="1" dirty="0">
                <a:latin typeface="Calibri" panose="020F0502020204030204" pitchFamily="34" charset="0"/>
              </a:rPr>
              <a:t>         ([N</a:t>
            </a:r>
            <a:r>
              <a:rPr sz="2800" b="1" baseline="-25000" dirty="0">
                <a:latin typeface="Calibri" panose="020F0502020204030204" pitchFamily="34" charset="0"/>
              </a:rPr>
              <a:t>2</a:t>
            </a:r>
            <a:r>
              <a:rPr sz="2800" b="1" dirty="0">
                <a:latin typeface="Calibri" panose="020F0502020204030204" pitchFamily="34" charset="0"/>
              </a:rPr>
              <a:t>O</a:t>
            </a:r>
            <a:r>
              <a:rPr sz="2800" b="1" baseline="-25000" dirty="0">
                <a:latin typeface="Calibri" panose="020F0502020204030204" pitchFamily="34" charset="0"/>
              </a:rPr>
              <a:t>4</a:t>
            </a:r>
            <a:r>
              <a:rPr sz="2800" b="1" dirty="0">
                <a:latin typeface="Calibri" panose="020F0502020204030204" pitchFamily="34" charset="0"/>
              </a:rPr>
              <a:t>] . R. T)</a:t>
            </a:r>
            <a:r>
              <a:rPr sz="2800" b="1" baseline="30000" dirty="0">
                <a:latin typeface="Calibri" panose="020F0502020204030204" pitchFamily="34" charset="0"/>
              </a:rPr>
              <a:t>1</a:t>
            </a:r>
            <a:endParaRPr sz="2800" b="1" baseline="30000" dirty="0">
              <a:latin typeface="Calibri" panose="020F0502020204030204" pitchFamily="34" charset="0"/>
            </a:endParaRPr>
          </a:p>
          <a:p>
            <a:endParaRPr b="1" dirty="0">
              <a:latin typeface="Calibri" panose="020F0502020204030204" pitchFamily="34" charset="0"/>
            </a:endParaRPr>
          </a:p>
          <a:p>
            <a:r>
              <a:rPr b="1" dirty="0">
                <a:latin typeface="Calibri" panose="020F0502020204030204" pitchFamily="34" charset="0"/>
              </a:rPr>
              <a:t>       </a:t>
            </a:r>
            <a:endParaRPr b="1" dirty="0">
              <a:latin typeface="Calibri" panose="020F0502020204030204" pitchFamily="34" charset="0"/>
            </a:endParaRPr>
          </a:p>
          <a:p>
            <a:endParaRPr b="1" dirty="0">
              <a:latin typeface="Calibri" panose="020F0502020204030204" pitchFamily="34" charset="0"/>
            </a:endParaRPr>
          </a:p>
        </p:txBody>
      </p:sp>
      <p:sp>
        <p:nvSpPr>
          <p:cNvPr id="6" name="Chave esquerda 5"/>
          <p:cNvSpPr/>
          <p:nvPr/>
        </p:nvSpPr>
        <p:spPr>
          <a:xfrm>
            <a:off x="4010025" y="488950"/>
            <a:ext cx="431800" cy="225266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50" name="CaixaDeTexto 6"/>
          <p:cNvSpPr txBox="1"/>
          <p:nvPr/>
        </p:nvSpPr>
        <p:spPr>
          <a:xfrm>
            <a:off x="4473575" y="3184525"/>
            <a:ext cx="3816350" cy="1231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b="1" dirty="0">
                <a:latin typeface="Calibri" panose="020F0502020204030204" pitchFamily="34" charset="0"/>
              </a:rPr>
              <a:t>Kp =</a:t>
            </a:r>
            <a:r>
              <a:rPr sz="2800" b="1" u="sng" dirty="0">
                <a:latin typeface="Calibri" panose="020F0502020204030204" pitchFamily="34" charset="0"/>
              </a:rPr>
              <a:t> [NO</a:t>
            </a:r>
            <a:r>
              <a:rPr sz="2800" b="1" u="sng" baseline="-25000" dirty="0">
                <a:latin typeface="Calibri" panose="020F0502020204030204" pitchFamily="34" charset="0"/>
              </a:rPr>
              <a:t>2</a:t>
            </a:r>
            <a:r>
              <a:rPr sz="2800" b="1" u="sng" dirty="0">
                <a:latin typeface="Calibri" panose="020F0502020204030204" pitchFamily="34" charset="0"/>
              </a:rPr>
              <a:t>]</a:t>
            </a:r>
            <a:r>
              <a:rPr sz="2800" b="1" u="sng" baseline="30000" dirty="0">
                <a:latin typeface="Calibri" panose="020F0502020204030204" pitchFamily="34" charset="0"/>
              </a:rPr>
              <a:t>2</a:t>
            </a:r>
            <a:r>
              <a:rPr sz="2800" b="1" u="sng" dirty="0">
                <a:latin typeface="Calibri" panose="020F0502020204030204" pitchFamily="34" charset="0"/>
              </a:rPr>
              <a:t> </a:t>
            </a:r>
            <a:r>
              <a:rPr sz="2800" b="1" dirty="0">
                <a:latin typeface="Calibri" panose="020F0502020204030204" pitchFamily="34" charset="0"/>
              </a:rPr>
              <a:t> .  (R . T) </a:t>
            </a:r>
            <a:r>
              <a:rPr sz="2800" b="1" baseline="30000" dirty="0">
                <a:latin typeface="Calibri" panose="020F0502020204030204" pitchFamily="34" charset="0"/>
              </a:rPr>
              <a:t>2-1</a:t>
            </a:r>
            <a:endParaRPr sz="2800" b="1" baseline="30000" dirty="0">
              <a:latin typeface="Calibri" panose="020F0502020204030204" pitchFamily="34" charset="0"/>
            </a:endParaRPr>
          </a:p>
          <a:p>
            <a:r>
              <a:rPr sz="2800" b="1" dirty="0">
                <a:latin typeface="Calibri" panose="020F0502020204030204" pitchFamily="34" charset="0"/>
              </a:rPr>
              <a:t>        [N</a:t>
            </a:r>
            <a:r>
              <a:rPr sz="2800" b="1" baseline="-25000" dirty="0">
                <a:latin typeface="Calibri" panose="020F0502020204030204" pitchFamily="34" charset="0"/>
              </a:rPr>
              <a:t>2</a:t>
            </a:r>
            <a:r>
              <a:rPr sz="2800" b="1" dirty="0">
                <a:latin typeface="Calibri" panose="020F0502020204030204" pitchFamily="34" charset="0"/>
              </a:rPr>
              <a:t>O</a:t>
            </a:r>
            <a:r>
              <a:rPr sz="2800" b="1" baseline="-25000" dirty="0">
                <a:latin typeface="Calibri" panose="020F0502020204030204" pitchFamily="34" charset="0"/>
              </a:rPr>
              <a:t>4</a:t>
            </a:r>
            <a:r>
              <a:rPr sz="2800" b="1" dirty="0">
                <a:latin typeface="Calibri" panose="020F0502020204030204" pitchFamily="34" charset="0"/>
              </a:rPr>
              <a:t>]</a:t>
            </a:r>
            <a:endParaRPr sz="2800" b="1" dirty="0">
              <a:latin typeface="Calibri" panose="020F0502020204030204" pitchFamily="34" charset="0"/>
            </a:endParaRPr>
          </a:p>
          <a:p>
            <a:endParaRPr dirty="0">
              <a:latin typeface="Calibri" panose="020F0502020204030204" pitchFamily="34" charset="0"/>
            </a:endParaRPr>
          </a:p>
        </p:txBody>
      </p:sp>
      <p:sp>
        <p:nvSpPr>
          <p:cNvPr id="9" name="Seta em curva para cima 8"/>
          <p:cNvSpPr/>
          <p:nvPr/>
        </p:nvSpPr>
        <p:spPr>
          <a:xfrm>
            <a:off x="4887913" y="4111625"/>
            <a:ext cx="1635125" cy="55403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52" name="CaixaDeTexto 9"/>
          <p:cNvSpPr txBox="1"/>
          <p:nvPr/>
        </p:nvSpPr>
        <p:spPr>
          <a:xfrm>
            <a:off x="5407025" y="4645025"/>
            <a:ext cx="129698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b="1" dirty="0">
                <a:solidFill>
                  <a:srgbClr val="C00000"/>
                </a:solidFill>
                <a:latin typeface="Calibri" panose="020F0502020204030204" pitchFamily="34" charset="0"/>
              </a:rPr>
              <a:t>Kc</a:t>
            </a:r>
            <a:endParaRPr sz="2800" b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82575" y="5491163"/>
            <a:ext cx="8485188" cy="646113"/>
          </a:xfrm>
          <a:prstGeom prst="rect">
            <a:avLst/>
          </a:prstGeom>
          <a:solidFill>
            <a:srgbClr val="FFFF00"/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p>
            <a:pPr>
              <a:buNone/>
            </a:pPr>
            <a:r>
              <a:rPr sz="3600" b="1" dirty="0">
                <a:latin typeface="Calibri" panose="020F0502020204030204" pitchFamily="34" charset="0"/>
              </a:rPr>
              <a:t>Kp = Kc (R . T)</a:t>
            </a:r>
            <a:r>
              <a:rPr sz="3600" b="1" baseline="30000" dirty="0">
                <a:latin typeface="Calibri" panose="020F0502020204030204" pitchFamily="34" charset="0"/>
              </a:rPr>
              <a:t>1</a:t>
            </a:r>
            <a:r>
              <a:rPr sz="3600" b="1" dirty="0">
                <a:latin typeface="Calibri" panose="020F0502020204030204" pitchFamily="34" charset="0"/>
              </a:rPr>
              <a:t>      </a:t>
            </a:r>
            <a:r>
              <a:rPr sz="3600" b="1" dirty="0">
                <a:latin typeface="Calibri" panose="020F0502020204030204" pitchFamily="34" charset="0"/>
                <a:sym typeface="Wingdings" panose="05000000000000000000" pitchFamily="2" charset="2"/>
              </a:rPr>
              <a:t>        </a:t>
            </a:r>
            <a:r>
              <a:rPr sz="3600" b="1" dirty="0">
                <a:latin typeface="Calibri" panose="020F0502020204030204" pitchFamily="34" charset="0"/>
              </a:rPr>
              <a:t>Kp = Kc . (R . T ) </a:t>
            </a:r>
            <a:r>
              <a:rPr lang="el-GR" altLang="x-none" sz="3600" b="1" dirty="0">
                <a:latin typeface="Calibri" panose="020F0502020204030204" pitchFamily="34" charset="0"/>
              </a:rPr>
              <a:t>Δ</a:t>
            </a:r>
            <a:r>
              <a:rPr sz="3600" b="1" dirty="0">
                <a:latin typeface="Calibri" panose="020F0502020204030204" pitchFamily="34" charset="0"/>
              </a:rPr>
              <a:t>n</a:t>
            </a:r>
            <a:endParaRPr sz="3600" b="1" dirty="0">
              <a:latin typeface="Calibri" panose="020F0502020204030204" pitchFamily="34" charset="0"/>
            </a:endParaRPr>
          </a:p>
        </p:txBody>
      </p:sp>
      <p:sp>
        <p:nvSpPr>
          <p:cNvPr id="6154" name="CaixaDeTexto 11"/>
          <p:cNvSpPr txBox="1"/>
          <p:nvPr/>
        </p:nvSpPr>
        <p:spPr>
          <a:xfrm>
            <a:off x="1116013" y="6308725"/>
            <a:ext cx="7173912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b="1" dirty="0">
                <a:latin typeface="Calibri" panose="020F0502020204030204" pitchFamily="34" charset="0"/>
              </a:rPr>
              <a:t>Onde: </a:t>
            </a:r>
            <a:r>
              <a:rPr sz="2400" dirty="0">
                <a:latin typeface="Calibri" panose="020F0502020204030204" pitchFamily="34" charset="0"/>
              </a:rPr>
              <a:t>R = 0,082 atm.L.K</a:t>
            </a:r>
            <a:r>
              <a:rPr sz="2400" baseline="30000" dirty="0">
                <a:latin typeface="Calibri" panose="020F0502020204030204" pitchFamily="34" charset="0"/>
              </a:rPr>
              <a:t>-1</a:t>
            </a:r>
            <a:r>
              <a:rPr sz="2400" dirty="0">
                <a:latin typeface="Calibri" panose="020F0502020204030204" pitchFamily="34" charset="0"/>
              </a:rPr>
              <a:t>.mol</a:t>
            </a:r>
            <a:r>
              <a:rPr sz="2400" baseline="30000" dirty="0">
                <a:latin typeface="Calibri" panose="020F0502020204030204" pitchFamily="34" charset="0"/>
              </a:rPr>
              <a:t>-1</a:t>
            </a:r>
            <a:r>
              <a:rPr sz="2400" dirty="0">
                <a:latin typeface="Calibri" panose="020F0502020204030204" pitchFamily="34" charset="0"/>
              </a:rPr>
              <a:t>      e       T em K</a:t>
            </a:r>
            <a:endParaRPr sz="2400" dirty="0">
              <a:latin typeface="Calibri" panose="020F0502020204030204" pitchFamily="34" charset="0"/>
            </a:endParaRPr>
          </a:p>
        </p:txBody>
      </p:sp>
      <p:sp>
        <p:nvSpPr>
          <p:cNvPr id="4" name="Espaço Reservado para Número de Slide 3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550" y="1268413"/>
            <a:ext cx="6681788" cy="1839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CaixaDeTexto 1"/>
          <p:cNvSpPr txBox="1"/>
          <p:nvPr/>
        </p:nvSpPr>
        <p:spPr>
          <a:xfrm>
            <a:off x="420688" y="457200"/>
            <a:ext cx="4824412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b="1" dirty="0">
                <a:latin typeface="Calibri" panose="020F0502020204030204" pitchFamily="34" charset="0"/>
              </a:rPr>
              <a:t>Resumindo:</a:t>
            </a:r>
            <a:endParaRPr sz="2800" b="1" dirty="0">
              <a:latin typeface="Calibri" panose="020F0502020204030204" pitchFamily="34" charset="0"/>
            </a:endParaRPr>
          </a:p>
        </p:txBody>
      </p:sp>
      <p:sp>
        <p:nvSpPr>
          <p:cNvPr id="7172" name="CaixaDeTexto 2"/>
          <p:cNvSpPr txBox="1"/>
          <p:nvPr/>
        </p:nvSpPr>
        <p:spPr>
          <a:xfrm>
            <a:off x="684213" y="3611563"/>
            <a:ext cx="62642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dirty="0">
                <a:latin typeface="Calibri" panose="020F0502020204030204" pitchFamily="34" charset="0"/>
              </a:rPr>
              <a:t>Podemos relacionar Kc e Kp pela relação:</a:t>
            </a:r>
            <a:endParaRPr sz="2800" dirty="0">
              <a:latin typeface="Calibri" panose="020F0502020204030204" pitchFamily="34" charset="0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688" y="4543425"/>
            <a:ext cx="3863975" cy="1079500"/>
          </a:xfrm>
          <a:prstGeom prst="rect">
            <a:avLst/>
          </a:prstGeom>
          <a:ln w="57150">
            <a:solidFill>
              <a:srgbClr val="C000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5588" y="5622925"/>
            <a:ext cx="3260725" cy="788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5" name="CaixaDeTexto 3"/>
          <p:cNvSpPr txBox="1"/>
          <p:nvPr/>
        </p:nvSpPr>
        <p:spPr>
          <a:xfrm>
            <a:off x="5832475" y="5006975"/>
            <a:ext cx="22320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dirty="0">
                <a:latin typeface="Calibri" panose="020F0502020204030204" pitchFamily="34" charset="0"/>
              </a:rPr>
              <a:t>Onde:</a:t>
            </a:r>
            <a:endParaRPr sz="2800" dirty="0">
              <a:latin typeface="Calibri" panose="020F0502020204030204" pitchFamily="34" charset="0"/>
            </a:endParaRPr>
          </a:p>
        </p:txBody>
      </p:sp>
      <p:sp>
        <p:nvSpPr>
          <p:cNvPr id="5" name="Espaço Reservado para Número de Slide 4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CaixaDeTexto 1"/>
          <p:cNvSpPr txBox="1"/>
          <p:nvPr/>
        </p:nvSpPr>
        <p:spPr>
          <a:xfrm>
            <a:off x="719138" y="620713"/>
            <a:ext cx="7343775" cy="3108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dirty="0">
                <a:latin typeface="Calibri" panose="020F0502020204030204" pitchFamily="34" charset="0"/>
              </a:rPr>
              <a:t>Para a reação de síntese do metanol, CH</a:t>
            </a:r>
            <a:r>
              <a:rPr sz="2800" baseline="-25000" dirty="0">
                <a:latin typeface="Calibri" panose="020F0502020204030204" pitchFamily="34" charset="0"/>
              </a:rPr>
              <a:t>3</a:t>
            </a:r>
            <a:r>
              <a:rPr sz="2800" dirty="0">
                <a:latin typeface="Calibri" panose="020F0502020204030204" pitchFamily="34" charset="0"/>
              </a:rPr>
              <a:t>OH, a partir de hidrogênio e monóxido de carbono:</a:t>
            </a:r>
            <a:endParaRPr sz="2800" dirty="0">
              <a:latin typeface="Calibri" panose="020F0502020204030204" pitchFamily="34" charset="0"/>
            </a:endParaRPr>
          </a:p>
          <a:p>
            <a:endParaRPr sz="2800" dirty="0">
              <a:latin typeface="Calibri" panose="020F0502020204030204" pitchFamily="34" charset="0"/>
            </a:endParaRPr>
          </a:p>
          <a:p>
            <a:pPr algn="ctr"/>
            <a:r>
              <a:rPr sz="2800" dirty="0">
                <a:latin typeface="Calibri" panose="020F0502020204030204" pitchFamily="34" charset="0"/>
              </a:rPr>
              <a:t>2H</a:t>
            </a:r>
            <a:r>
              <a:rPr sz="2800" baseline="-25000" dirty="0">
                <a:latin typeface="Calibri" panose="020F0502020204030204" pitchFamily="34" charset="0"/>
              </a:rPr>
              <a:t>2</a:t>
            </a:r>
            <a:r>
              <a:rPr sz="2800" dirty="0">
                <a:latin typeface="Calibri" panose="020F0502020204030204" pitchFamily="34" charset="0"/>
              </a:rPr>
              <a:t>(g) + CO (g) ↔CH</a:t>
            </a:r>
            <a:r>
              <a:rPr sz="2800" baseline="-25000" dirty="0">
                <a:latin typeface="Calibri" panose="020F0502020204030204" pitchFamily="34" charset="0"/>
              </a:rPr>
              <a:t>3</a:t>
            </a:r>
            <a:r>
              <a:rPr sz="2800" dirty="0">
                <a:latin typeface="Calibri" panose="020F0502020204030204" pitchFamily="34" charset="0"/>
              </a:rPr>
              <a:t>OH (g)</a:t>
            </a:r>
            <a:endParaRPr sz="2800" dirty="0">
              <a:latin typeface="Calibri" panose="020F0502020204030204" pitchFamily="34" charset="0"/>
            </a:endParaRPr>
          </a:p>
          <a:p>
            <a:pPr algn="ctr"/>
            <a:endParaRPr sz="2800" dirty="0">
              <a:latin typeface="Calibri" panose="020F0502020204030204" pitchFamily="34" charset="0"/>
            </a:endParaRPr>
          </a:p>
          <a:p>
            <a:pPr algn="just"/>
            <a:r>
              <a:rPr sz="2800" dirty="0">
                <a:latin typeface="Calibri" panose="020F0502020204030204" pitchFamily="34" charset="0"/>
              </a:rPr>
              <a:t>Kc vale 300, a 425</a:t>
            </a:r>
            <a:r>
              <a:rPr sz="2800" baseline="30000" dirty="0">
                <a:latin typeface="Calibri" panose="020F0502020204030204" pitchFamily="34" charset="0"/>
              </a:rPr>
              <a:t>o</a:t>
            </a:r>
            <a:r>
              <a:rPr sz="2800" dirty="0">
                <a:latin typeface="Calibri" panose="020F0502020204030204" pitchFamily="34" charset="0"/>
              </a:rPr>
              <a:t>C. Qual o valor de Kp a essa temperatura?</a:t>
            </a:r>
            <a:endParaRPr sz="2800" dirty="0">
              <a:latin typeface="Calibri" panose="020F0502020204030204" pitchFamily="34" charset="0"/>
            </a:endParaRPr>
          </a:p>
        </p:txBody>
      </p:sp>
      <p:sp>
        <p:nvSpPr>
          <p:cNvPr id="3" name="Espaço Reservado para Número de Slide 2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tângulo 2"/>
          <p:cNvSpPr/>
          <p:nvPr/>
        </p:nvSpPr>
        <p:spPr>
          <a:xfrm>
            <a:off x="5475288" y="5013325"/>
            <a:ext cx="1943100" cy="10080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22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6375" y="692150"/>
            <a:ext cx="6610350" cy="241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Retângulo 1"/>
          <p:cNvSpPr/>
          <p:nvPr/>
        </p:nvSpPr>
        <p:spPr>
          <a:xfrm>
            <a:off x="611188" y="476250"/>
            <a:ext cx="8064500" cy="5694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800" dirty="0">
                <a:latin typeface="Calibri" panose="020F0502020204030204" pitchFamily="34" charset="0"/>
              </a:rPr>
              <a:t>Na equação a A + b B          c C + d D, após  atingir  o  equilíbrio  químico,  podemos  concluir  a respeito da constante de equilíbrio que: </a:t>
            </a:r>
            <a:endParaRPr sz="2800" dirty="0">
              <a:latin typeface="Calibri" panose="020F0502020204030204" pitchFamily="34" charset="0"/>
            </a:endParaRPr>
          </a:p>
          <a:p>
            <a:pPr algn="just"/>
            <a:endParaRPr sz="2800" dirty="0">
              <a:latin typeface="Calibri" panose="020F0502020204030204" pitchFamily="34" charset="0"/>
            </a:endParaRPr>
          </a:p>
          <a:p>
            <a:pPr algn="just"/>
            <a:r>
              <a:rPr sz="2800" dirty="0">
                <a:latin typeface="Calibri" panose="020F0502020204030204" pitchFamily="34" charset="0"/>
              </a:rPr>
              <a:t>a)  Quanto  maior  for  o  valor  de  Kc,  menor será o rendimento da reação direta. </a:t>
            </a:r>
            <a:endParaRPr sz="2800" dirty="0">
              <a:latin typeface="Calibri" panose="020F0502020204030204" pitchFamily="34" charset="0"/>
            </a:endParaRPr>
          </a:p>
          <a:p>
            <a:pPr algn="just"/>
            <a:r>
              <a:rPr sz="2800" dirty="0">
                <a:latin typeface="Calibri" panose="020F0502020204030204" pitchFamily="34" charset="0"/>
              </a:rPr>
              <a:t>b)  Kc independe da temperatura. </a:t>
            </a:r>
            <a:endParaRPr sz="2800" dirty="0">
              <a:latin typeface="Calibri" panose="020F0502020204030204" pitchFamily="34" charset="0"/>
            </a:endParaRPr>
          </a:p>
          <a:p>
            <a:pPr algn="just"/>
            <a:r>
              <a:rPr sz="2800" dirty="0">
                <a:latin typeface="Calibri" panose="020F0502020204030204" pitchFamily="34" charset="0"/>
              </a:rPr>
              <a:t>c)  Se  as  velocidades  das  reações  direta  e inversa forem iguais, então K2 = 0. </a:t>
            </a:r>
            <a:endParaRPr sz="2800" dirty="0">
              <a:latin typeface="Calibri" panose="020F0502020204030204" pitchFamily="34" charset="0"/>
            </a:endParaRPr>
          </a:p>
          <a:p>
            <a:pPr algn="just"/>
            <a:r>
              <a:rPr sz="2800" dirty="0">
                <a:latin typeface="Calibri" panose="020F0502020204030204" pitchFamily="34" charset="0"/>
              </a:rPr>
              <a:t>d)  Kc  depende  das molaridades  iniciais  dos reagentes. </a:t>
            </a:r>
            <a:endParaRPr sz="2800" dirty="0">
              <a:latin typeface="Calibri" panose="020F0502020204030204" pitchFamily="34" charset="0"/>
            </a:endParaRPr>
          </a:p>
          <a:p>
            <a:pPr algn="just"/>
            <a:r>
              <a:rPr sz="2800" dirty="0">
                <a:latin typeface="Calibri" panose="020F0502020204030204" pitchFamily="34" charset="0"/>
              </a:rPr>
              <a:t>e)  Quanto maior for o valor de Kc, maior será a concentração dos produtos.</a:t>
            </a:r>
            <a:endParaRPr sz="2800" dirty="0">
              <a:latin typeface="Calibri" panose="020F0502020204030204" pitchFamily="34" charset="0"/>
            </a:endParaRPr>
          </a:p>
        </p:txBody>
      </p:sp>
      <p:cxnSp>
        <p:nvCxnSpPr>
          <p:cNvPr id="4" name="Conector de seta reta 3"/>
          <p:cNvCxnSpPr/>
          <p:nvPr/>
        </p:nvCxnSpPr>
        <p:spPr>
          <a:xfrm>
            <a:off x="3995738" y="620713"/>
            <a:ext cx="8636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de seta reta 5"/>
          <p:cNvCxnSpPr/>
          <p:nvPr/>
        </p:nvCxnSpPr>
        <p:spPr>
          <a:xfrm flipH="1">
            <a:off x="3995738" y="765175"/>
            <a:ext cx="8636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5" name="CaixaDeTexto 6"/>
          <p:cNvSpPr txBox="1"/>
          <p:nvPr/>
        </p:nvSpPr>
        <p:spPr>
          <a:xfrm>
            <a:off x="4319588" y="227013"/>
            <a:ext cx="647700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Calibri" panose="020F0502020204030204" pitchFamily="34" charset="0"/>
              </a:rPr>
              <a:t>1</a:t>
            </a:r>
            <a:endParaRPr dirty="0">
              <a:latin typeface="Calibri" panose="020F0502020204030204" pitchFamily="34" charset="0"/>
            </a:endParaRPr>
          </a:p>
        </p:txBody>
      </p:sp>
      <p:sp>
        <p:nvSpPr>
          <p:cNvPr id="10246" name="CaixaDeTexto 7"/>
          <p:cNvSpPr txBox="1"/>
          <p:nvPr/>
        </p:nvSpPr>
        <p:spPr>
          <a:xfrm>
            <a:off x="4319588" y="765175"/>
            <a:ext cx="4318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Calibri" panose="020F0502020204030204" pitchFamily="34" charset="0"/>
              </a:rPr>
              <a:t>2</a:t>
            </a:r>
            <a:endParaRPr dirty="0">
              <a:latin typeface="Calibri" panose="020F0502020204030204" pitchFamily="34" charset="0"/>
            </a:endParaRPr>
          </a:p>
        </p:txBody>
      </p:sp>
      <p:sp>
        <p:nvSpPr>
          <p:cNvPr id="3" name="Espaço Reservado para Número de Slide 2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6013" y="765175"/>
            <a:ext cx="7272337" cy="3525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CaixaDeTexto 1"/>
          <p:cNvSpPr txBox="1"/>
          <p:nvPr/>
        </p:nvSpPr>
        <p:spPr>
          <a:xfrm>
            <a:off x="971550" y="790575"/>
            <a:ext cx="7056438" cy="646113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3600" b="1" kern="1200" cap="none" spc="0" normalizeH="0" baseline="0" noProof="0" dirty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Cálculo das constantes de equilíbrio</a:t>
            </a:r>
            <a:endParaRPr kumimoji="0" lang="pt-BR" sz="3600" b="1" kern="1200" cap="none" spc="0" normalizeH="0" baseline="0" noProof="0" dirty="0">
              <a:solidFill>
                <a:srgbClr val="FFC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291" name="CaixaDeTexto 2"/>
          <p:cNvSpPr txBox="1"/>
          <p:nvPr/>
        </p:nvSpPr>
        <p:spPr>
          <a:xfrm>
            <a:off x="755650" y="2205038"/>
            <a:ext cx="7488238" cy="3108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800" dirty="0">
                <a:latin typeface="Calibri" panose="020F0502020204030204" pitchFamily="34" charset="0"/>
              </a:rPr>
              <a:t>Quando são conhecidas as pressões parciais  no equilíbrio de todos  os reagentes e produtos, a constante de equilíbrio pode ser calculada diretamente a partir da expressão de constante de equilíbrio.</a:t>
            </a:r>
            <a:endParaRPr sz="2800" dirty="0">
              <a:latin typeface="Calibri" panose="020F0502020204030204" pitchFamily="34" charset="0"/>
            </a:endParaRPr>
          </a:p>
          <a:p>
            <a:pPr algn="just"/>
            <a:endParaRPr sz="2800" dirty="0">
              <a:latin typeface="Calibri" panose="020F0502020204030204" pitchFamily="34" charset="0"/>
            </a:endParaRPr>
          </a:p>
          <a:p>
            <a:pPr algn="just"/>
            <a:endParaRPr sz="2800" dirty="0">
              <a:latin typeface="Calibri" panose="020F0502020204030204" pitchFamily="34" charset="0"/>
            </a:endParaRPr>
          </a:p>
        </p:txBody>
      </p:sp>
      <p:sp>
        <p:nvSpPr>
          <p:cNvPr id="4" name="Espaço Reservado para Número de Slide 3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315" name="CaixaDeTexto 2"/>
          <p:cNvSpPr txBox="1"/>
          <p:nvPr/>
        </p:nvSpPr>
        <p:spPr>
          <a:xfrm>
            <a:off x="539750" y="549275"/>
            <a:ext cx="8064500" cy="2800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Uma mistura de hidrogênio e nitrogênio em um recipiente de reação atinge o equilíbrio a 472</a:t>
            </a:r>
            <a:r>
              <a:rPr sz="2400" baseline="30000" dirty="0">
                <a:latin typeface="Calibri" panose="020F0502020204030204" pitchFamily="34" charset="0"/>
              </a:rPr>
              <a:t>o</a:t>
            </a:r>
            <a:r>
              <a:rPr sz="2400" dirty="0">
                <a:latin typeface="Calibri" panose="020F0502020204030204" pitchFamily="34" charset="0"/>
              </a:rPr>
              <a:t>C. A mistura de gases em equilíbrio foi analisada e descobriu-se que ela contém 7,38 atm de H2, 2,46 atm de N2 e 0,166 atm de NH3. A partir desses dados calcule a constante de equilíbrio para: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endParaRPr sz="2800" dirty="0">
              <a:latin typeface="Calibri" panose="020F0502020204030204" pitchFamily="34" charset="0"/>
            </a:endParaRPr>
          </a:p>
          <a:p>
            <a:pPr algn="just"/>
            <a:r>
              <a:rPr sz="2800" dirty="0">
                <a:latin typeface="Calibri" panose="020F0502020204030204" pitchFamily="34" charset="0"/>
              </a:rPr>
              <a:t>		N</a:t>
            </a:r>
            <a:r>
              <a:rPr sz="2800" baseline="-25000" dirty="0">
                <a:latin typeface="Calibri" panose="020F0502020204030204" pitchFamily="34" charset="0"/>
              </a:rPr>
              <a:t>2</a:t>
            </a:r>
            <a:r>
              <a:rPr sz="2800" dirty="0">
                <a:latin typeface="Calibri" panose="020F0502020204030204" pitchFamily="34" charset="0"/>
              </a:rPr>
              <a:t>(g)  + 3H</a:t>
            </a:r>
            <a:r>
              <a:rPr sz="2800" baseline="-25000" dirty="0">
                <a:latin typeface="Calibri" panose="020F0502020204030204" pitchFamily="34" charset="0"/>
              </a:rPr>
              <a:t>2</a:t>
            </a:r>
            <a:r>
              <a:rPr sz="2800" dirty="0">
                <a:latin typeface="Calibri" panose="020F0502020204030204" pitchFamily="34" charset="0"/>
              </a:rPr>
              <a:t>(g)  </a:t>
            </a:r>
            <a:r>
              <a:rPr sz="2800" dirty="0">
                <a:latin typeface="Calibri" panose="020F0502020204030204" pitchFamily="34" charset="0"/>
                <a:sym typeface="Wingdings" panose="05000000000000000000" pitchFamily="2" charset="2"/>
              </a:rPr>
              <a:t> 2NH</a:t>
            </a:r>
            <a:r>
              <a:rPr sz="2800" baseline="-25000" dirty="0">
                <a:latin typeface="Calibri" panose="020F0502020204030204" pitchFamily="34" charset="0"/>
                <a:sym typeface="Wingdings" panose="05000000000000000000" pitchFamily="2" charset="2"/>
              </a:rPr>
              <a:t>3</a:t>
            </a:r>
            <a:r>
              <a:rPr sz="2800" dirty="0">
                <a:latin typeface="Calibri" panose="020F0502020204030204" pitchFamily="34" charset="0"/>
                <a:sym typeface="Wingdings" panose="05000000000000000000" pitchFamily="2" charset="2"/>
              </a:rPr>
              <a:t> (g)</a:t>
            </a:r>
            <a:endParaRPr sz="28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1189038" y="476250"/>
            <a:ext cx="6689725" cy="987425"/>
          </a:xfrm>
          <a:prstGeom prst="rect">
            <a:avLst/>
          </a:prstGeom>
          <a:solidFill>
            <a:srgbClr val="003399"/>
          </a:solidFill>
          <a:ln>
            <a:noFill/>
          </a:ln>
          <a:effectLst/>
        </p:spPr>
        <p:txBody>
          <a:bodyPr lIns="90000" tIns="46800" rIns="90000" bIns="46800" anchor="ctr"/>
          <a:lstStyle/>
          <a:p>
            <a:pPr marL="0" marR="0" lvl="0" indent="0" algn="ctr" defTabSz="449580" rtl="0" eaLnBrk="1" fontAlgn="auto" latinLnBrk="0" hangingPunct="1">
              <a:lnSpc>
                <a:spcPct val="73000"/>
              </a:lnSpc>
              <a:spcBef>
                <a:spcPts val="0"/>
              </a:spcBef>
              <a:spcAft>
                <a:spcPts val="0"/>
              </a:spcAft>
              <a:buClr>
                <a:srgbClr val="FF9B07"/>
              </a:buClr>
              <a:buSzPct val="100000"/>
              <a:buFont typeface="Times New Roman" panose="02020603050405020304" pitchFamily="18" charset="0"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9B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Aplicações das constantes</a:t>
            </a: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rgbClr val="FF9B07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449580" rtl="0" eaLnBrk="1" fontAlgn="auto" latinLnBrk="0" hangingPunct="1">
              <a:lnSpc>
                <a:spcPct val="73000"/>
              </a:lnSpc>
              <a:spcBef>
                <a:spcPts val="0"/>
              </a:spcBef>
              <a:spcAft>
                <a:spcPts val="0"/>
              </a:spcAft>
              <a:buClr>
                <a:srgbClr val="FF9B07"/>
              </a:buClr>
              <a:buSzPct val="100000"/>
              <a:buFont typeface="Times New Roman" panose="02020603050405020304" pitchFamily="18" charset="0"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9B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 equilíbrio</a:t>
            </a: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rgbClr val="FF9B07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39750" y="1844675"/>
            <a:ext cx="8135938" cy="4648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just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3200" b="1" kern="1200" cap="none" spc="0" normalizeH="0" baseline="0" noProof="0" dirty="0">
                <a:latin typeface="+mn-lt"/>
                <a:ea typeface="+mn-ea"/>
                <a:cs typeface="+mn-cs"/>
              </a:rPr>
              <a:t>Determinando o sentido da reação</a:t>
            </a:r>
            <a:endParaRPr kumimoji="0" lang="pt-BR" sz="3200" b="1" kern="1200" cap="none" spc="0" normalizeH="0" baseline="0" noProof="0" dirty="0">
              <a:latin typeface="+mn-lt"/>
              <a:ea typeface="+mn-ea"/>
              <a:cs typeface="+mn-cs"/>
            </a:endParaRPr>
          </a:p>
          <a:p>
            <a:pPr marR="0" algn="just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2400" kern="1200" cap="none" spc="0" normalizeH="0" baseline="0" noProof="0" dirty="0">
              <a:latin typeface="+mn-lt"/>
              <a:ea typeface="+mn-ea"/>
              <a:cs typeface="+mn-cs"/>
            </a:endParaRPr>
          </a:p>
          <a:p>
            <a:pPr marR="0" algn="just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Suponha  que coloquemos uma mistura de 2 mol de H2, 1 mol de N2 e 2mol de NH3 em um recipiente de 1L a 472</a:t>
            </a:r>
            <a:r>
              <a:rPr kumimoji="0" lang="pt-BR" sz="2400" kern="1200" cap="none" spc="0" normalizeH="0" baseline="30000" noProof="0" dirty="0">
                <a:latin typeface="+mn-lt"/>
                <a:ea typeface="+mn-ea"/>
                <a:cs typeface="+mn-cs"/>
              </a:rPr>
              <a:t>o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C. N2 e H2 reagirão para formar mais NH3. Nessa instância devemos:</a:t>
            </a:r>
            <a:endParaRPr kumimoji="0" lang="pt-BR" sz="2400" kern="1200" cap="none" spc="0" normalizeH="0" baseline="0" noProof="0" dirty="0">
              <a:latin typeface="+mn-lt"/>
              <a:ea typeface="+mn-ea"/>
              <a:cs typeface="+mn-cs"/>
            </a:endParaRPr>
          </a:p>
          <a:p>
            <a:pPr marL="457200" marR="0" indent="-457200" algn="just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defRPr/>
            </a:pP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calcular a pressão parcial inicial de cada espécie, usando a equação de gás ideal.</a:t>
            </a:r>
            <a:endParaRPr kumimoji="0" lang="pt-BR" sz="2400" kern="1200" cap="none" spc="0" normalizeH="0" baseline="0" noProof="0" dirty="0">
              <a:latin typeface="+mn-lt"/>
              <a:ea typeface="+mn-ea"/>
              <a:cs typeface="+mn-cs"/>
            </a:endParaRPr>
          </a:p>
          <a:p>
            <a:pPr marL="457200" marR="0" indent="-457200" algn="just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defRPr/>
            </a:pP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Inserir as pressões parciais de N2, H2 e NH3 na expressão da constante de equilíbrio.</a:t>
            </a:r>
            <a:endParaRPr kumimoji="0" lang="pt-BR" sz="2400" kern="1200" cap="none" spc="0" normalizeH="0" baseline="0" noProof="0" dirty="0">
              <a:latin typeface="+mn-lt"/>
              <a:ea typeface="+mn-ea"/>
              <a:cs typeface="+mn-cs"/>
            </a:endParaRPr>
          </a:p>
          <a:p>
            <a:pPr marL="457200" marR="0" indent="-457200" algn="just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defRPr/>
            </a:pP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 Analise o resultado e compare com o </a:t>
            </a:r>
            <a:r>
              <a:rPr kumimoji="0" lang="pt-BR" sz="2400" kern="1200" cap="none" spc="0" normalizeH="0" baseline="0" noProof="0" dirty="0" err="1">
                <a:latin typeface="+mn-lt"/>
                <a:ea typeface="+mn-ea"/>
                <a:cs typeface="+mn-cs"/>
              </a:rPr>
              <a:t>Kc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 calculado anteriormente para a mesma equação na mesma temperatura.</a:t>
            </a:r>
            <a:endParaRPr kumimoji="0" lang="pt-BR" sz="2400" kern="1200" cap="none" spc="0" normalizeH="0" baseline="0" noProof="0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1189038" y="476250"/>
            <a:ext cx="6689725" cy="987425"/>
          </a:xfrm>
          <a:prstGeom prst="rect">
            <a:avLst/>
          </a:prstGeom>
          <a:solidFill>
            <a:srgbClr val="003399"/>
          </a:solidFill>
          <a:ln>
            <a:noFill/>
          </a:ln>
          <a:effectLst/>
        </p:spPr>
        <p:txBody>
          <a:bodyPr lIns="90000" tIns="46800" rIns="90000" bIns="46800" anchor="ctr"/>
          <a:lstStyle/>
          <a:p>
            <a:pPr marL="0" marR="0" lvl="0" indent="0" algn="ctr" defTabSz="449580" rtl="0" eaLnBrk="1" fontAlgn="auto" latinLnBrk="0" hangingPunct="1">
              <a:lnSpc>
                <a:spcPct val="73000"/>
              </a:lnSpc>
              <a:spcBef>
                <a:spcPts val="0"/>
              </a:spcBef>
              <a:spcAft>
                <a:spcPts val="0"/>
              </a:spcAft>
              <a:buClr>
                <a:srgbClr val="FF9B07"/>
              </a:buClr>
              <a:buSzPct val="100000"/>
              <a:buFont typeface="Times New Roman" panose="02020603050405020304" pitchFamily="18" charset="0"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9B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Aplicações das constantes</a:t>
            </a: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rgbClr val="FF9B07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449580" rtl="0" eaLnBrk="1" fontAlgn="auto" latinLnBrk="0" hangingPunct="1">
              <a:lnSpc>
                <a:spcPct val="73000"/>
              </a:lnSpc>
              <a:spcBef>
                <a:spcPts val="0"/>
              </a:spcBef>
              <a:spcAft>
                <a:spcPts val="0"/>
              </a:spcAft>
              <a:buClr>
                <a:srgbClr val="FF9B07"/>
              </a:buClr>
              <a:buSzPct val="100000"/>
              <a:buFont typeface="Times New Roman" panose="02020603050405020304" pitchFamily="18" charset="0"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9B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 equilíbrio</a:t>
            </a: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rgbClr val="FF9B07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4" name="CaixaDeTexto 3"/>
          <p:cNvSpPr txBox="1"/>
          <p:nvPr/>
        </p:nvSpPr>
        <p:spPr>
          <a:xfrm>
            <a:off x="827088" y="2205038"/>
            <a:ext cx="7705725" cy="2678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800" dirty="0">
                <a:latin typeface="Calibri" panose="020F0502020204030204" pitchFamily="34" charset="0"/>
              </a:rPr>
              <a:t>Quando substituímos as pressões parciais  ou concentração dos produtos e reagentes na expressão da constante de equilíbrio, o resultado é conhecido como quociente da reação, representado pela letra Q.</a:t>
            </a:r>
            <a:endParaRPr sz="2800" dirty="0">
              <a:latin typeface="Calibri" panose="020F0502020204030204" pitchFamily="34" charset="0"/>
            </a:endParaRPr>
          </a:p>
          <a:p>
            <a:pPr algn="just"/>
            <a:endParaRPr sz="28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8" name="Rectangle 4"/>
          <p:cNvSpPr/>
          <p:nvPr/>
        </p:nvSpPr>
        <p:spPr>
          <a:xfrm>
            <a:off x="152400" y="1676400"/>
            <a:ext cx="87630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algn="ctr">
              <a:spcBef>
                <a:spcPct val="20000"/>
              </a:spcBef>
            </a:pPr>
            <a:r>
              <a:rPr lang="en-US" altLang="x-none" sz="2800" b="1" dirty="0">
                <a:solidFill>
                  <a:srgbClr val="003399"/>
                </a:solidFill>
                <a:latin typeface="Arial" panose="020B0604020202020204" pitchFamily="34" charset="0"/>
              </a:rPr>
              <a:t>Determinando o sentido de reação</a:t>
            </a:r>
            <a:endParaRPr lang="en-US" altLang="x-none" sz="2800" b="1" dirty="0">
              <a:solidFill>
                <a:srgbClr val="003399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Char char="•"/>
            </a:pPr>
            <a:r>
              <a:rPr lang="en-US" altLang="x-none" sz="2800" dirty="0">
                <a:solidFill>
                  <a:srgbClr val="003399"/>
                </a:solidFill>
                <a:latin typeface="Calibri" panose="020F0502020204030204" pitchFamily="34" charset="0"/>
              </a:rPr>
              <a:t>Definimos </a:t>
            </a:r>
            <a:r>
              <a:rPr lang="en-US" altLang="x-none" sz="2800" i="1" dirty="0">
                <a:solidFill>
                  <a:srgbClr val="003399"/>
                </a:solidFill>
                <a:latin typeface="Calibri" panose="020F0502020204030204" pitchFamily="34" charset="0"/>
              </a:rPr>
              <a:t>Q</a:t>
            </a:r>
            <a:r>
              <a:rPr lang="en-US" altLang="x-none" sz="2800" dirty="0">
                <a:solidFill>
                  <a:srgbClr val="003399"/>
                </a:solidFill>
                <a:latin typeface="Calibri" panose="020F0502020204030204" pitchFamily="34" charset="0"/>
              </a:rPr>
              <a:t>, o quociente da reação, para uma reação geral</a:t>
            </a:r>
            <a:endParaRPr lang="en-US" altLang="x-none" sz="2800" dirty="0">
              <a:solidFill>
                <a:srgbClr val="003399"/>
              </a:solidFill>
              <a:latin typeface="Calibri" panose="020F0502020204030204" pitchFamily="34" charset="0"/>
            </a:endParaRPr>
          </a:p>
          <a:p>
            <a:pPr marL="342900" indent="-342900" algn="ctr">
              <a:spcBef>
                <a:spcPct val="20000"/>
              </a:spcBef>
              <a:buChar char="•"/>
            </a:pPr>
            <a:endParaRPr lang="en-US" altLang="x-none" sz="2800" dirty="0">
              <a:solidFill>
                <a:srgbClr val="003399"/>
              </a:solidFill>
              <a:latin typeface="Calibri" panose="020F0502020204030204" pitchFamily="34" charset="0"/>
            </a:endParaRPr>
          </a:p>
          <a:p>
            <a:pPr marL="342900" indent="-342900" algn="ctr">
              <a:spcBef>
                <a:spcPct val="20000"/>
              </a:spcBef>
              <a:buChar char="•"/>
            </a:pPr>
            <a:endParaRPr lang="en-US" altLang="x-none" sz="2800" dirty="0">
              <a:solidFill>
                <a:srgbClr val="003399"/>
              </a:solidFill>
              <a:latin typeface="Calibri" panose="020F0502020204030204" pitchFamily="34" charset="0"/>
            </a:endParaRPr>
          </a:p>
          <a:p>
            <a:pPr marL="342900" indent="-342900" algn="just">
              <a:spcBef>
                <a:spcPct val="20000"/>
              </a:spcBef>
            </a:pPr>
            <a:r>
              <a:rPr lang="en-US" altLang="x-none" sz="2800" dirty="0">
                <a:solidFill>
                  <a:srgbClr val="003399"/>
                </a:solidFill>
                <a:latin typeface="Calibri" panose="020F0502020204030204" pitchFamily="34" charset="0"/>
              </a:rPr>
              <a:t>	como</a:t>
            </a:r>
            <a:endParaRPr lang="en-US" altLang="x-none" sz="2800" dirty="0">
              <a:solidFill>
                <a:srgbClr val="003399"/>
              </a:solidFill>
              <a:latin typeface="Calibri" panose="020F0502020204030204" pitchFamily="34" charset="0"/>
            </a:endParaRPr>
          </a:p>
          <a:p>
            <a:pPr marL="342900" indent="-342900" algn="ctr">
              <a:spcBef>
                <a:spcPct val="20000"/>
              </a:spcBef>
              <a:buChar char="•"/>
            </a:pPr>
            <a:endParaRPr lang="en-US" altLang="x-none" sz="2800" dirty="0">
              <a:solidFill>
                <a:srgbClr val="003399"/>
              </a:solidFill>
              <a:latin typeface="Calibri" panose="020F0502020204030204" pitchFamily="34" charset="0"/>
            </a:endParaRPr>
          </a:p>
          <a:p>
            <a:pPr marL="342900" indent="-342900" algn="ctr">
              <a:spcBef>
                <a:spcPct val="20000"/>
              </a:spcBef>
              <a:buChar char="•"/>
            </a:pPr>
            <a:endParaRPr lang="en-US" altLang="x-none" sz="2800" dirty="0">
              <a:solidFill>
                <a:srgbClr val="003399"/>
              </a:solidFill>
              <a:latin typeface="Calibri" panose="020F0502020204030204" pitchFamily="34" charset="0"/>
            </a:endParaRPr>
          </a:p>
          <a:p>
            <a:pPr marL="342900" indent="-342900" algn="ctr">
              <a:spcBef>
                <a:spcPct val="20000"/>
              </a:spcBef>
              <a:buChar char="•"/>
            </a:pPr>
            <a:endParaRPr lang="en-US" altLang="x-none" sz="2800" dirty="0">
              <a:solidFill>
                <a:srgbClr val="003399"/>
              </a:solidFill>
              <a:latin typeface="Calibri" panose="020F0502020204030204" pitchFamily="34" charset="0"/>
            </a:endParaRPr>
          </a:p>
          <a:p>
            <a:pPr marL="342900" indent="-342900" algn="just">
              <a:spcBef>
                <a:spcPct val="20000"/>
              </a:spcBef>
              <a:buChar char="•"/>
            </a:pPr>
            <a:r>
              <a:rPr lang="en-US" altLang="x-none" sz="2800" i="1" dirty="0">
                <a:solidFill>
                  <a:srgbClr val="003399"/>
                </a:solidFill>
                <a:latin typeface="Calibri" panose="020F0502020204030204" pitchFamily="34" charset="0"/>
              </a:rPr>
              <a:t>Sendo  que : Q = K</a:t>
            </a:r>
            <a:r>
              <a:rPr lang="en-US" altLang="x-none" sz="2800" dirty="0">
                <a:solidFill>
                  <a:srgbClr val="003399"/>
                </a:solidFill>
                <a:latin typeface="Calibri" panose="020F0502020204030204" pitchFamily="34" charset="0"/>
              </a:rPr>
              <a:t> somente com o sistema em equilíbrio.</a:t>
            </a:r>
            <a:endParaRPr lang="en-US" altLang="x-none" sz="2800" dirty="0">
              <a:solidFill>
                <a:srgbClr val="00339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026" name="Object 80"/>
          <p:cNvGraphicFramePr>
            <a:graphicFrameLocks noChangeAspect="1"/>
          </p:cNvGraphicFramePr>
          <p:nvPr/>
        </p:nvGraphicFramePr>
        <p:xfrm>
          <a:off x="2600325" y="2997200"/>
          <a:ext cx="3867150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867150" imgH="409575" progId="ChemWindow.Document">
                  <p:embed/>
                </p:oleObj>
              </mc:Choice>
              <mc:Fallback>
                <p:oleObj name="" r:id="rId1" imgW="3867150" imgH="409575" progId="ChemWindow.Document">
                  <p:embed/>
                  <p:pic>
                    <p:nvPicPr>
                      <p:cNvPr id="0" name="Imagem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00325" y="2997200"/>
                        <a:ext cx="3867150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81"/>
          <p:cNvGraphicFramePr>
            <a:graphicFrameLocks noChangeAspect="1"/>
          </p:cNvGraphicFramePr>
          <p:nvPr/>
        </p:nvGraphicFramePr>
        <p:xfrm>
          <a:off x="3348038" y="4221163"/>
          <a:ext cx="1958975" cy="1328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673100" imgH="457200" progId="Equation.3">
                  <p:embed/>
                </p:oleObj>
              </mc:Choice>
              <mc:Fallback>
                <p:oleObj name="" r:id="rId3" imgW="673100" imgH="457200" progId="Equation.3">
                  <p:embed/>
                  <p:pic>
                    <p:nvPicPr>
                      <p:cNvPr id="0" name="Imagem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48038" y="4221163"/>
                        <a:ext cx="1958975" cy="1328737"/>
                      </a:xfrm>
                      <a:prstGeom prst="rect">
                        <a:avLst/>
                      </a:prstGeom>
                      <a:solidFill>
                        <a:srgbClr val="FFFF00">
                          <a:alpha val="50195"/>
                        </a:srgbClr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91912" name="Rectangle 8"/>
          <p:cNvSpPr>
            <a:spLocks noChangeArrowheads="1"/>
          </p:cNvSpPr>
          <p:nvPr/>
        </p:nvSpPr>
        <p:spPr bwMode="auto">
          <a:xfrm>
            <a:off x="1189038" y="476250"/>
            <a:ext cx="6689725" cy="987425"/>
          </a:xfrm>
          <a:prstGeom prst="rect">
            <a:avLst/>
          </a:prstGeom>
          <a:solidFill>
            <a:srgbClr val="003399"/>
          </a:solidFill>
          <a:ln>
            <a:noFill/>
          </a:ln>
          <a:effectLst/>
        </p:spPr>
        <p:txBody>
          <a:bodyPr lIns="90000" tIns="46800" rIns="90000" bIns="46800" anchor="ctr"/>
          <a:lstStyle/>
          <a:p>
            <a:pPr marL="0" marR="0" lvl="0" indent="0" algn="ctr" defTabSz="449580" rtl="0" eaLnBrk="1" fontAlgn="auto" latinLnBrk="0" hangingPunct="1">
              <a:lnSpc>
                <a:spcPct val="73000"/>
              </a:lnSpc>
              <a:spcBef>
                <a:spcPts val="0"/>
              </a:spcBef>
              <a:spcAft>
                <a:spcPts val="0"/>
              </a:spcAft>
              <a:buClr>
                <a:srgbClr val="FF9B07"/>
              </a:buClr>
              <a:buSzPct val="100000"/>
              <a:buFont typeface="Times New Roman" panose="02020603050405020304" pitchFamily="18" charset="0"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9B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Aplicações das constantes</a:t>
            </a: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rgbClr val="FF9B07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449580" rtl="0" eaLnBrk="1" fontAlgn="auto" latinLnBrk="0" hangingPunct="1">
              <a:lnSpc>
                <a:spcPct val="73000"/>
              </a:lnSpc>
              <a:spcBef>
                <a:spcPts val="0"/>
              </a:spcBef>
              <a:spcAft>
                <a:spcPts val="0"/>
              </a:spcAft>
              <a:buClr>
                <a:srgbClr val="FF9B07"/>
              </a:buClr>
              <a:buSzPct val="100000"/>
              <a:buFont typeface="Times New Roman" panose="02020603050405020304" pitchFamily="18" charset="0"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9B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 equilíbrio</a:t>
            </a: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rgbClr val="FF9B07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6"/>
          <p:cNvSpPr/>
          <p:nvPr/>
        </p:nvSpPr>
        <p:spPr>
          <a:xfrm>
            <a:off x="152400" y="1676400"/>
            <a:ext cx="87630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algn="ctr">
              <a:spcBef>
                <a:spcPct val="20000"/>
              </a:spcBef>
            </a:pPr>
            <a:r>
              <a:rPr lang="en-US" altLang="x-none" sz="2800" b="1" dirty="0">
                <a:solidFill>
                  <a:srgbClr val="003399"/>
                </a:solidFill>
                <a:latin typeface="Arial" panose="020B0604020202020204" pitchFamily="34" charset="0"/>
              </a:rPr>
              <a:t>Prevendo o sentido da reação</a:t>
            </a:r>
            <a:endParaRPr lang="en-US" altLang="x-none" sz="2800" b="1" dirty="0">
              <a:solidFill>
                <a:srgbClr val="003399"/>
              </a:solidFill>
              <a:latin typeface="Arial" panose="020B0604020202020204" pitchFamily="34" charset="0"/>
            </a:endParaRPr>
          </a:p>
          <a:p>
            <a:pPr marL="342900" indent="-342900" algn="just">
              <a:spcBef>
                <a:spcPct val="20000"/>
              </a:spcBef>
              <a:buChar char="•"/>
            </a:pPr>
            <a:r>
              <a:rPr lang="en-US" altLang="x-none" sz="2800" dirty="0">
                <a:solidFill>
                  <a:srgbClr val="003399"/>
                </a:solidFill>
                <a:latin typeface="Calibri" panose="020F0502020204030204" pitchFamily="34" charset="0"/>
              </a:rPr>
              <a:t>Se </a:t>
            </a:r>
            <a:r>
              <a:rPr lang="en-US" altLang="x-none" sz="2800" i="1" dirty="0">
                <a:solidFill>
                  <a:srgbClr val="003399"/>
                </a:solidFill>
                <a:latin typeface="Calibri" panose="020F0502020204030204" pitchFamily="34" charset="0"/>
              </a:rPr>
              <a:t>Q &gt; K</a:t>
            </a:r>
            <a:r>
              <a:rPr lang="en-US" altLang="x-none" sz="2800" dirty="0">
                <a:solidFill>
                  <a:srgbClr val="003399"/>
                </a:solidFill>
                <a:latin typeface="Calibri" panose="020F0502020204030204" pitchFamily="34" charset="0"/>
              </a:rPr>
              <a:t>, então a reação inversa deve ocorrer para atingir o equilíbrio (ex., produtos são consumidos, reagentes são formados, o numerador na expressão da constante de equilíbrio diminui e </a:t>
            </a:r>
            <a:r>
              <a:rPr lang="en-US" altLang="x-none" sz="2800" i="1" dirty="0">
                <a:solidFill>
                  <a:srgbClr val="003399"/>
                </a:solidFill>
                <a:latin typeface="Calibri" panose="020F0502020204030204" pitchFamily="34" charset="0"/>
              </a:rPr>
              <a:t>Q</a:t>
            </a:r>
            <a:r>
              <a:rPr lang="en-US" altLang="x-none" sz="2800" dirty="0">
                <a:solidFill>
                  <a:srgbClr val="003399"/>
                </a:solidFill>
                <a:latin typeface="Calibri" panose="020F0502020204030204" pitchFamily="34" charset="0"/>
              </a:rPr>
              <a:t> diminui até se igualar a </a:t>
            </a:r>
            <a:r>
              <a:rPr lang="en-US" altLang="x-none" sz="2800" i="1" dirty="0">
                <a:solidFill>
                  <a:srgbClr val="003399"/>
                </a:solidFill>
                <a:latin typeface="Calibri" panose="020F0502020204030204" pitchFamily="34" charset="0"/>
              </a:rPr>
              <a:t>K</a:t>
            </a:r>
            <a:r>
              <a:rPr lang="en-US" altLang="x-none" sz="2800" dirty="0">
                <a:solidFill>
                  <a:srgbClr val="003399"/>
                </a:solidFill>
                <a:latin typeface="Calibri" panose="020F0502020204030204" pitchFamily="34" charset="0"/>
              </a:rPr>
              <a:t>). </a:t>
            </a:r>
            <a:endParaRPr lang="en-US" altLang="x-none" sz="2800" dirty="0">
              <a:solidFill>
                <a:srgbClr val="003399"/>
              </a:solidFill>
              <a:latin typeface="Calibri" panose="020F0502020204030204" pitchFamily="34" charset="0"/>
            </a:endParaRPr>
          </a:p>
          <a:p>
            <a:pPr marL="342900" indent="-342900" algn="just">
              <a:spcBef>
                <a:spcPct val="20000"/>
              </a:spcBef>
              <a:buChar char="•"/>
            </a:pPr>
            <a:endParaRPr lang="en-US" altLang="x-none" sz="2800" dirty="0">
              <a:solidFill>
                <a:srgbClr val="003399"/>
              </a:solidFill>
              <a:latin typeface="Calibri" panose="020F0502020204030204" pitchFamily="34" charset="0"/>
            </a:endParaRPr>
          </a:p>
          <a:p>
            <a:pPr marL="342900" indent="-342900">
              <a:spcBef>
                <a:spcPct val="20000"/>
              </a:spcBef>
              <a:buChar char="•"/>
            </a:pPr>
            <a:r>
              <a:rPr lang="en-US" altLang="x-none" sz="2800" dirty="0">
                <a:solidFill>
                  <a:srgbClr val="003399"/>
                </a:solidFill>
                <a:latin typeface="Calibri" panose="020F0502020204030204" pitchFamily="34" charset="0"/>
              </a:rPr>
              <a:t>Se </a:t>
            </a:r>
            <a:r>
              <a:rPr lang="en-US" altLang="x-none" sz="2800" i="1" dirty="0">
                <a:solidFill>
                  <a:srgbClr val="003399"/>
                </a:solidFill>
                <a:latin typeface="Calibri" panose="020F0502020204030204" pitchFamily="34" charset="0"/>
              </a:rPr>
              <a:t>Q &lt; K</a:t>
            </a:r>
            <a:r>
              <a:rPr lang="en-US" altLang="x-none" sz="2800" dirty="0">
                <a:solidFill>
                  <a:srgbClr val="003399"/>
                </a:solidFill>
                <a:latin typeface="Calibri" panose="020F0502020204030204" pitchFamily="34" charset="0"/>
              </a:rPr>
              <a:t>, então a reação direta deve ocorrer para atingir o equilíbrio.</a:t>
            </a:r>
            <a:endParaRPr lang="en-US" altLang="x-none" sz="2800" dirty="0">
              <a:solidFill>
                <a:srgbClr val="003399"/>
              </a:solidFill>
              <a:latin typeface="Calibri" panose="020F0502020204030204" pitchFamily="34" charset="0"/>
            </a:endParaRPr>
          </a:p>
        </p:txBody>
      </p:sp>
      <p:sp>
        <p:nvSpPr>
          <p:cNvPr id="892938" name="Rectangle 10"/>
          <p:cNvSpPr>
            <a:spLocks noChangeArrowheads="1"/>
          </p:cNvSpPr>
          <p:nvPr/>
        </p:nvSpPr>
        <p:spPr bwMode="auto">
          <a:xfrm>
            <a:off x="1189038" y="476250"/>
            <a:ext cx="6689725" cy="987425"/>
          </a:xfrm>
          <a:prstGeom prst="rect">
            <a:avLst/>
          </a:prstGeom>
          <a:solidFill>
            <a:srgbClr val="003399"/>
          </a:solidFill>
          <a:ln>
            <a:noFill/>
          </a:ln>
          <a:effectLst/>
        </p:spPr>
        <p:txBody>
          <a:bodyPr lIns="90000" tIns="46800" rIns="90000" bIns="46800" anchor="ctr"/>
          <a:lstStyle/>
          <a:p>
            <a:pPr marL="0" marR="0" lvl="0" indent="0" algn="ctr" defTabSz="449580" rtl="0" eaLnBrk="1" fontAlgn="auto" latinLnBrk="0" hangingPunct="1">
              <a:lnSpc>
                <a:spcPct val="73000"/>
              </a:lnSpc>
              <a:spcBef>
                <a:spcPts val="0"/>
              </a:spcBef>
              <a:spcAft>
                <a:spcPts val="0"/>
              </a:spcAft>
              <a:buClr>
                <a:srgbClr val="FF9B07"/>
              </a:buClr>
              <a:buSzPct val="100000"/>
              <a:buFont typeface="Times New Roman" panose="02020603050405020304" pitchFamily="18" charset="0"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9B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Aplicações das constantes</a:t>
            </a: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rgbClr val="FF9B07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449580" rtl="0" eaLnBrk="1" fontAlgn="auto" latinLnBrk="0" hangingPunct="1">
              <a:lnSpc>
                <a:spcPct val="73000"/>
              </a:lnSpc>
              <a:spcBef>
                <a:spcPts val="0"/>
              </a:spcBef>
              <a:spcAft>
                <a:spcPts val="0"/>
              </a:spcAft>
              <a:buClr>
                <a:srgbClr val="FF9B07"/>
              </a:buClr>
              <a:buSzPct val="100000"/>
              <a:buFont typeface="Times New Roman" panose="02020603050405020304" pitchFamily="18" charset="0"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9B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 equilíbrio</a:t>
            </a: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rgbClr val="FF9B07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0818" name="Rectangle 2"/>
          <p:cNvSpPr>
            <a:spLocks noChangeArrowheads="1"/>
          </p:cNvSpPr>
          <p:nvPr/>
        </p:nvSpPr>
        <p:spPr bwMode="auto">
          <a:xfrm>
            <a:off x="1331913" y="384175"/>
            <a:ext cx="6689725" cy="987425"/>
          </a:xfrm>
          <a:prstGeom prst="rect">
            <a:avLst/>
          </a:prstGeom>
          <a:solidFill>
            <a:srgbClr val="003399"/>
          </a:solidFill>
          <a:ln>
            <a:noFill/>
          </a:ln>
          <a:effectLst/>
        </p:spPr>
        <p:txBody>
          <a:bodyPr lIns="90000" tIns="46800" rIns="90000" bIns="46800" anchor="ctr"/>
          <a:lstStyle/>
          <a:p>
            <a:pPr marL="0" marR="0" lvl="0" indent="0" algn="ctr" defTabSz="449580" rtl="0" eaLnBrk="1" fontAlgn="auto" latinLnBrk="0" hangingPunct="1">
              <a:lnSpc>
                <a:spcPct val="73000"/>
              </a:lnSpc>
              <a:spcBef>
                <a:spcPts val="0"/>
              </a:spcBef>
              <a:spcAft>
                <a:spcPts val="0"/>
              </a:spcAft>
              <a:buClr>
                <a:srgbClr val="FF9B07"/>
              </a:buClr>
              <a:buSzPct val="100000"/>
              <a:buFont typeface="Times New Roman" panose="02020603050405020304" pitchFamily="18" charset="0"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9B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Aplicações das constantes</a:t>
            </a: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rgbClr val="FF9B07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449580" rtl="0" eaLnBrk="1" fontAlgn="auto" latinLnBrk="0" hangingPunct="1">
              <a:lnSpc>
                <a:spcPct val="73000"/>
              </a:lnSpc>
              <a:spcBef>
                <a:spcPts val="0"/>
              </a:spcBef>
              <a:spcAft>
                <a:spcPts val="0"/>
              </a:spcAft>
              <a:buClr>
                <a:srgbClr val="FF9B07"/>
              </a:buClr>
              <a:buSzPct val="100000"/>
              <a:buFont typeface="Times New Roman" panose="02020603050405020304" pitchFamily="18" charset="0"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9B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 equilíbrio</a:t>
            </a: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rgbClr val="FF9B07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17411" name="Picture 3" descr="F:\PUBLISH\Pearson_Slides\Brown\fig cap01\cap1516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78063" y="2133600"/>
            <a:ext cx="4962525" cy="4308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7413" name="CaixaDeTexto 2"/>
          <p:cNvSpPr txBox="1"/>
          <p:nvPr/>
        </p:nvSpPr>
        <p:spPr>
          <a:xfrm>
            <a:off x="611188" y="1916113"/>
            <a:ext cx="406558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dirty="0">
                <a:latin typeface="Calibri" panose="020F0502020204030204" pitchFamily="34" charset="0"/>
              </a:rPr>
              <a:t>Resumindo:</a:t>
            </a:r>
            <a:endParaRPr sz="28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8435" name="CaixaDeTexto 2"/>
          <p:cNvSpPr txBox="1"/>
          <p:nvPr/>
        </p:nvSpPr>
        <p:spPr>
          <a:xfrm>
            <a:off x="468313" y="692150"/>
            <a:ext cx="8280400" cy="3048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b="1" dirty="0">
                <a:latin typeface="Calibri" panose="020F0502020204030204" pitchFamily="34" charset="0"/>
              </a:rPr>
              <a:t>Ex.:</a:t>
            </a:r>
            <a:endParaRPr sz="2400" b="1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A 448</a:t>
            </a:r>
            <a:r>
              <a:rPr sz="2400" baseline="30000" dirty="0">
                <a:latin typeface="Calibri" panose="020F0502020204030204" pitchFamily="34" charset="0"/>
              </a:rPr>
              <a:t>o</a:t>
            </a:r>
            <a:r>
              <a:rPr sz="2400" dirty="0">
                <a:latin typeface="Calibri" panose="020F0502020204030204" pitchFamily="34" charset="0"/>
              </a:rPr>
              <a:t>C a constante de equilíbrio , Keq, para a reação: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		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			H2 (g) + I2(g) 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 2HI (g)</a:t>
            </a:r>
            <a:endParaRPr sz="2400" dirty="0">
              <a:latin typeface="Calibri" panose="020F0502020204030204" pitchFamily="34" charset="0"/>
              <a:sym typeface="Wingdings" panose="05000000000000000000" pitchFamily="2" charset="2"/>
            </a:endParaRPr>
          </a:p>
          <a:p>
            <a:pPr algn="just"/>
            <a:endParaRPr sz="2400" dirty="0">
              <a:latin typeface="Calibri" panose="020F0502020204030204" pitchFamily="34" charset="0"/>
              <a:sym typeface="Wingdings" panose="05000000000000000000" pitchFamily="2" charset="2"/>
            </a:endParaRPr>
          </a:p>
          <a:p>
            <a:pPr algn="just"/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é 51. Determine  como a reação prosseguirá para atingir o equilíbrio a 448</a:t>
            </a:r>
            <a:r>
              <a:rPr sz="2400" baseline="30000" dirty="0">
                <a:latin typeface="Calibri" panose="020F0502020204030204" pitchFamily="34" charset="0"/>
                <a:sym typeface="Wingdings" panose="05000000000000000000" pitchFamily="2" charset="2"/>
              </a:rPr>
              <a:t>o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C se começarmos com 2 x10</a:t>
            </a:r>
            <a:r>
              <a:rPr sz="2400" baseline="30000" dirty="0">
                <a:latin typeface="Calibri" panose="020F0502020204030204" pitchFamily="34" charset="0"/>
                <a:sym typeface="Wingdings" panose="05000000000000000000" pitchFamily="2" charset="2"/>
              </a:rPr>
              <a:t>-2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mol de HI, 1 x 10</a:t>
            </a:r>
            <a:r>
              <a:rPr sz="2400" baseline="30000" dirty="0">
                <a:latin typeface="Calibri" panose="020F0502020204030204" pitchFamily="34" charset="0"/>
                <a:sym typeface="Wingdings" panose="05000000000000000000" pitchFamily="2" charset="2"/>
              </a:rPr>
              <a:t>-2 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mol de H</a:t>
            </a:r>
            <a:r>
              <a:rPr sz="2400" baseline="-25000" dirty="0">
                <a:latin typeface="Calibri" panose="020F0502020204030204" pitchFamily="34" charset="0"/>
                <a:sym typeface="Wingdings" panose="05000000000000000000" pitchFamily="2" charset="2"/>
              </a:rPr>
              <a:t>2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 e 3x10</a:t>
            </a:r>
            <a:r>
              <a:rPr sz="2400" baseline="30000" dirty="0">
                <a:latin typeface="Calibri" panose="020F0502020204030204" pitchFamily="34" charset="0"/>
                <a:sym typeface="Wingdings" panose="05000000000000000000" pitchFamily="2" charset="2"/>
              </a:rPr>
              <a:t>-2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mol de I</a:t>
            </a:r>
            <a:r>
              <a:rPr sz="2400" baseline="-25000" dirty="0">
                <a:latin typeface="Calibri" panose="020F0502020204030204" pitchFamily="34" charset="0"/>
                <a:sym typeface="Wingdings" panose="05000000000000000000" pitchFamily="2" charset="2"/>
              </a:rPr>
              <a:t>2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 em um recipiente de 2 L.</a:t>
            </a:r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3555" name="CaixaDeTexto 2"/>
          <p:cNvSpPr txBox="1"/>
          <p:nvPr/>
        </p:nvSpPr>
        <p:spPr>
          <a:xfrm>
            <a:off x="1092200" y="615950"/>
            <a:ext cx="7200900" cy="58578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r>
              <a:rPr sz="3200" b="1" dirty="0">
                <a:latin typeface="Calibri" panose="020F0502020204030204" pitchFamily="34" charset="0"/>
              </a:rPr>
              <a:t>Cálculo das concentrações em equilíbrio</a:t>
            </a:r>
            <a:endParaRPr sz="3200" b="1" dirty="0">
              <a:latin typeface="Calibri" panose="020F0502020204030204" pitchFamily="34" charset="0"/>
            </a:endParaRPr>
          </a:p>
        </p:txBody>
      </p:sp>
      <p:sp>
        <p:nvSpPr>
          <p:cNvPr id="23556" name="CaixaDeTexto 3"/>
          <p:cNvSpPr txBox="1"/>
          <p:nvPr/>
        </p:nvSpPr>
        <p:spPr>
          <a:xfrm>
            <a:off x="395288" y="1916113"/>
            <a:ext cx="8137525" cy="1939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Para a reação N2(g) + 3 H2 (g) 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 2NH3 (g), Keq = 1,45x10</a:t>
            </a:r>
            <a:r>
              <a:rPr sz="2400" baseline="30000" dirty="0">
                <a:latin typeface="Calibri" panose="020F0502020204030204" pitchFamily="34" charset="0"/>
                <a:sym typeface="Wingdings" panose="05000000000000000000" pitchFamily="2" charset="2"/>
              </a:rPr>
              <a:t>-5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 a 500</a:t>
            </a:r>
            <a:r>
              <a:rPr sz="2400" baseline="30000" dirty="0">
                <a:latin typeface="Calibri" panose="020F0502020204030204" pitchFamily="34" charset="0"/>
                <a:sym typeface="Wingdings" panose="05000000000000000000" pitchFamily="2" charset="2"/>
              </a:rPr>
              <a:t>o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C. Em uma mistura em equilíbrio dos três gases a 500</a:t>
            </a:r>
            <a:r>
              <a:rPr sz="2400" baseline="30000" dirty="0">
                <a:latin typeface="Calibri" panose="020F0502020204030204" pitchFamily="34" charset="0"/>
                <a:sym typeface="Wingdings" panose="05000000000000000000" pitchFamily="2" charset="2"/>
              </a:rPr>
              <a:t>o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C, a pressão parcial de H2 é 0,928 atm e a pressão parcial de N2 é 0,432 atm. Qual a pressão parcial de NH3 nessa mistura no equilíbrio? </a:t>
            </a:r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4579" name="CaixaDeTexto 2"/>
          <p:cNvSpPr txBox="1"/>
          <p:nvPr/>
        </p:nvSpPr>
        <p:spPr>
          <a:xfrm>
            <a:off x="539750" y="1052513"/>
            <a:ext cx="7920038" cy="2678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latin typeface="Calibri" panose="020F0502020204030204" pitchFamily="34" charset="0"/>
              </a:rPr>
              <a:t>Um frasco de 1L é preenchido com 1 mol de H2 e 2 mol de I2 a 448</a:t>
            </a:r>
            <a:r>
              <a:rPr sz="2400" baseline="30000" dirty="0">
                <a:latin typeface="Calibri" panose="020F0502020204030204" pitchFamily="34" charset="0"/>
              </a:rPr>
              <a:t>o</a:t>
            </a:r>
            <a:r>
              <a:rPr sz="2400" dirty="0">
                <a:latin typeface="Calibri" panose="020F0502020204030204" pitchFamily="34" charset="0"/>
              </a:rPr>
              <a:t>C. O valor da constante de equilíbrio, Keq, para a reação:</a:t>
            </a:r>
            <a:endParaRPr sz="2400" dirty="0">
              <a:latin typeface="Calibri" panose="020F0502020204030204" pitchFamily="34" charset="0"/>
            </a:endParaRPr>
          </a:p>
          <a:p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			H2(g) + I2(g) 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 2HI (g)</a:t>
            </a:r>
            <a:endParaRPr sz="2400" dirty="0">
              <a:latin typeface="Calibri" panose="020F0502020204030204" pitchFamily="34" charset="0"/>
              <a:sym typeface="Wingdings" panose="05000000000000000000" pitchFamily="2" charset="2"/>
            </a:endParaRPr>
          </a:p>
          <a:p>
            <a:endParaRPr sz="2400" dirty="0">
              <a:latin typeface="Calibri" panose="020F0502020204030204" pitchFamily="34" charset="0"/>
              <a:sym typeface="Wingdings" panose="05000000000000000000" pitchFamily="2" charset="2"/>
            </a:endParaRPr>
          </a:p>
          <a:p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A 448</a:t>
            </a:r>
            <a:r>
              <a:rPr sz="2400" baseline="30000" dirty="0">
                <a:latin typeface="Calibri" panose="020F0502020204030204" pitchFamily="34" charset="0"/>
                <a:sym typeface="Wingdings" panose="05000000000000000000" pitchFamily="2" charset="2"/>
              </a:rPr>
              <a:t>o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C é 50,5. Quais são as pressões parciais de H2, I2 e HI no equilíbrio?</a:t>
            </a:r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560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836613"/>
            <a:ext cx="8964612" cy="1790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Retângulo 2"/>
          <p:cNvSpPr/>
          <p:nvPr/>
        </p:nvSpPr>
        <p:spPr>
          <a:xfrm>
            <a:off x="179388" y="2276475"/>
            <a:ext cx="1223963" cy="792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Espaço Reservado para Número de Slide 1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91440" tIns="45720" rIns="91440" bIns="45720" rtlCol="0"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r" eaLnBrk="1" hangingPunct="1">
              <a:buNone/>
            </a:pPr>
            <a:fld id="{9A0DB2DC-4C9A-4742-B13C-FB6460FD3503}" type="slidenum">
              <a:rPr lang="pt-BR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pt-BR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6627" name="Retângulo 2"/>
          <p:cNvSpPr/>
          <p:nvPr/>
        </p:nvSpPr>
        <p:spPr>
          <a:xfrm>
            <a:off x="157163" y="2781300"/>
            <a:ext cx="8701087" cy="3816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200" dirty="0">
                <a:latin typeface="Calibri" panose="020F0502020204030204" pitchFamily="34" charset="0"/>
              </a:rPr>
              <a:t>Partindo-se  de  uma  mistura  equimolar  de  CO(g)  e  H2O(g),  todas  afirmativas  a  seguir  estão  corretas, exceto: </a:t>
            </a:r>
            <a:endParaRPr sz="2200" dirty="0">
              <a:latin typeface="Calibri" panose="020F0502020204030204" pitchFamily="34" charset="0"/>
            </a:endParaRPr>
          </a:p>
          <a:p>
            <a:pPr algn="just"/>
            <a:r>
              <a:rPr sz="2200" dirty="0">
                <a:latin typeface="Calibri" panose="020F0502020204030204" pitchFamily="34" charset="0"/>
              </a:rPr>
              <a:t> a)  Os compostos que predominam, no equilíbrio, a 250°C, são CO (g) e H2O(g). </a:t>
            </a:r>
            <a:endParaRPr sz="2200" dirty="0">
              <a:latin typeface="Calibri" panose="020F0502020204030204" pitchFamily="34" charset="0"/>
            </a:endParaRPr>
          </a:p>
          <a:p>
            <a:pPr algn="just"/>
            <a:r>
              <a:rPr sz="2200" dirty="0">
                <a:latin typeface="Calibri" panose="020F0502020204030204" pitchFamily="34" charset="0"/>
              </a:rPr>
              <a:t>b)  Os compostos que predominam, no equilíbrio, a 950°C, são CO2(g) e H2(g). </a:t>
            </a:r>
            <a:endParaRPr sz="2200" dirty="0">
              <a:latin typeface="Calibri" panose="020F0502020204030204" pitchFamily="34" charset="0"/>
            </a:endParaRPr>
          </a:p>
          <a:p>
            <a:pPr algn="just"/>
            <a:r>
              <a:rPr sz="2200" dirty="0">
                <a:latin typeface="Calibri" panose="020F0502020204030204" pitchFamily="34" charset="0"/>
              </a:rPr>
              <a:t>c)  Com o aumento da temperatura, a constante de equilíbrio K aumenta. </a:t>
            </a:r>
            <a:endParaRPr sz="2200" dirty="0">
              <a:latin typeface="Calibri" panose="020F0502020204030204" pitchFamily="34" charset="0"/>
            </a:endParaRPr>
          </a:p>
          <a:p>
            <a:pPr algn="just"/>
            <a:r>
              <a:rPr sz="2200" dirty="0">
                <a:latin typeface="Calibri" panose="020F0502020204030204" pitchFamily="34" charset="0"/>
              </a:rPr>
              <a:t>d)  À temperatura de 850°C, as concentrações de reagentes e produtos, no equilíbrio, são iguais. </a:t>
            </a:r>
            <a:endParaRPr sz="2200" dirty="0">
              <a:latin typeface="Calibri" panose="020F0502020204030204" pitchFamily="34" charset="0"/>
            </a:endParaRPr>
          </a:p>
          <a:p>
            <a:pPr algn="just"/>
            <a:r>
              <a:rPr sz="2200" dirty="0">
                <a:latin typeface="Calibri" panose="020F0502020204030204" pitchFamily="34" charset="0"/>
              </a:rPr>
              <a:t>e)  Aumentando a temperatura, haverá predominância, no equilíbrio, dos compostos CO(g) e H2O(g).</a:t>
            </a:r>
            <a:endParaRPr sz="2200" dirty="0">
              <a:latin typeface="Calibri" panose="020F0502020204030204" pitchFamily="34" charset="0"/>
            </a:endParaRPr>
          </a:p>
        </p:txBody>
      </p:sp>
      <p:sp>
        <p:nvSpPr>
          <p:cNvPr id="26628" name="Retângulo 3"/>
          <p:cNvSpPr/>
          <p:nvPr/>
        </p:nvSpPr>
        <p:spPr>
          <a:xfrm>
            <a:off x="192088" y="292100"/>
            <a:ext cx="8951912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latin typeface="Calibri" panose="020F0502020204030204" pitchFamily="34" charset="0"/>
              </a:rPr>
              <a:t>A reação reversível abaixo é endotérmica e admite os seguintes valores da constante K: </a:t>
            </a:r>
            <a:endParaRPr sz="2400" dirty="0">
              <a:latin typeface="Calibri" panose="020F0502020204030204" pitchFamily="34" charset="0"/>
            </a:endParaRPr>
          </a:p>
        </p:txBody>
      </p:sp>
      <p:pic>
        <p:nvPicPr>
          <p:cNvPr id="26629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8913" y="1122363"/>
            <a:ext cx="8616950" cy="1504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CaixaDeTexto 1"/>
          <p:cNvSpPr txBox="1"/>
          <p:nvPr/>
        </p:nvSpPr>
        <p:spPr>
          <a:xfrm>
            <a:off x="1187450" y="908050"/>
            <a:ext cx="6337300" cy="6477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sz="3600" dirty="0">
                <a:latin typeface="Calibri" panose="020F0502020204030204" pitchFamily="34" charset="0"/>
              </a:rPr>
              <a:t>Deslocamento de equilíbrio</a:t>
            </a:r>
            <a:endParaRPr sz="3600" dirty="0">
              <a:latin typeface="Calibri" panose="020F0502020204030204" pitchFamily="34" charset="0"/>
            </a:endParaRPr>
          </a:p>
        </p:txBody>
      </p:sp>
      <p:sp>
        <p:nvSpPr>
          <p:cNvPr id="27651" name="CaixaDeTexto 2"/>
          <p:cNvSpPr txBox="1"/>
          <p:nvPr/>
        </p:nvSpPr>
        <p:spPr>
          <a:xfrm>
            <a:off x="468313" y="2205038"/>
            <a:ext cx="8064500" cy="3046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	É possível alterar um equilíbrio químico por meio de algumas ações externas. Tal tipo de ação é chamado </a:t>
            </a:r>
            <a:r>
              <a:rPr sz="2400" b="1" dirty="0">
                <a:latin typeface="Calibri" panose="020F0502020204030204" pitchFamily="34" charset="0"/>
              </a:rPr>
              <a:t>pertubação do equilíbrio</a:t>
            </a:r>
            <a:r>
              <a:rPr sz="2400" dirty="0">
                <a:latin typeface="Calibri" panose="020F0502020204030204" pitchFamily="34" charset="0"/>
              </a:rPr>
              <a:t>, e a sua consequência é denominada </a:t>
            </a:r>
            <a:r>
              <a:rPr sz="2400" b="1" dirty="0">
                <a:latin typeface="Calibri" panose="020F0502020204030204" pitchFamily="34" charset="0"/>
              </a:rPr>
              <a:t>deslocamento de equilíbrio</a:t>
            </a:r>
            <a:r>
              <a:rPr sz="2400" dirty="0">
                <a:latin typeface="Calibri" panose="020F0502020204030204" pitchFamily="34" charset="0"/>
              </a:rPr>
              <a:t>.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	Existe um importantíssimo princípio químico que permite prever qual será o efeito de uma pertubação sobre um equilíbrio. Ele é </a:t>
            </a:r>
            <a:r>
              <a:rPr sz="2400" b="1" dirty="0">
                <a:latin typeface="Calibri" panose="020F0502020204030204" pitchFamily="34" charset="0"/>
              </a:rPr>
              <a:t>denominado Princípio de Le Chantelier</a:t>
            </a:r>
            <a:r>
              <a:rPr sz="2400" dirty="0">
                <a:latin typeface="Calibri" panose="020F0502020204030204" pitchFamily="34" charset="0"/>
              </a:rPr>
              <a:t>.</a:t>
            </a:r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tângulo 1"/>
          <p:cNvSpPr/>
          <p:nvPr/>
        </p:nvSpPr>
        <p:spPr>
          <a:xfrm>
            <a:off x="684213" y="1401763"/>
            <a:ext cx="7775575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	Consideremos  um  sistema  em  equilíbrio químico, com as substâncias A, B, C e D. </a:t>
            </a:r>
            <a:endParaRPr sz="2400" dirty="0">
              <a:latin typeface="Calibri" panose="020F0502020204030204" pitchFamily="34" charset="0"/>
            </a:endParaRPr>
          </a:p>
        </p:txBody>
      </p:sp>
      <p:pic>
        <p:nvPicPr>
          <p:cNvPr id="28675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67050" y="2355850"/>
            <a:ext cx="3024188" cy="1022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Retângulo 2"/>
          <p:cNvSpPr/>
          <p:nvPr/>
        </p:nvSpPr>
        <p:spPr>
          <a:xfrm>
            <a:off x="684213" y="3462338"/>
            <a:ext cx="8064500" cy="3416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dirty="0">
                <a:latin typeface="Calibri" panose="020F0502020204030204" pitchFamily="34" charset="0"/>
              </a:rPr>
              <a:t> 	</a:t>
            </a:r>
            <a:r>
              <a:rPr sz="2400" dirty="0">
                <a:latin typeface="Calibri" panose="020F0502020204030204" pitchFamily="34" charset="0"/>
              </a:rPr>
              <a:t>No equilíbrio, as velocidades </a:t>
            </a:r>
            <a:r>
              <a:rPr sz="2400" b="1" dirty="0">
                <a:solidFill>
                  <a:srgbClr val="FF0000"/>
                </a:solidFill>
                <a:latin typeface="Calibri" panose="020F0502020204030204" pitchFamily="34" charset="0"/>
              </a:rPr>
              <a:t>V1 e V2 são iguais  </a:t>
            </a:r>
            <a:r>
              <a:rPr sz="2400" dirty="0">
                <a:latin typeface="Calibri" panose="020F0502020204030204" pitchFamily="34" charset="0"/>
              </a:rPr>
              <a:t>e as </a:t>
            </a:r>
            <a:r>
              <a:rPr sz="2400" b="1" dirty="0">
                <a:solidFill>
                  <a:srgbClr val="FF0000"/>
                </a:solidFill>
                <a:latin typeface="Calibri" panose="020F0502020204030204" pitchFamily="34" charset="0"/>
              </a:rPr>
              <a:t>concentrações das substâncias A, B, C e D  são  constantes</a:t>
            </a:r>
            <a:r>
              <a:rPr sz="2400" dirty="0">
                <a:latin typeface="Calibri" panose="020F0502020204030204" pitchFamily="34" charset="0"/>
              </a:rPr>
              <a:t>.  Se,  por  algum  motivo,  houver  modificação  em  uma  das  velocidades,  teremos  mudanças  nas  concentrações  das  substâncias.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Esta  modificação  em  uma  das  velocidades ocasiona o que denominamos de </a:t>
            </a:r>
            <a:r>
              <a:rPr sz="2400" b="1" dirty="0">
                <a:solidFill>
                  <a:srgbClr val="FF0000"/>
                </a:solidFill>
                <a:latin typeface="Calibri" panose="020F0502020204030204" pitchFamily="34" charset="0"/>
              </a:rPr>
              <a:t>deslocamento  do  equilíbrio</a:t>
            </a:r>
            <a:r>
              <a:rPr sz="2400" dirty="0">
                <a:latin typeface="Calibri" panose="020F0502020204030204" pitchFamily="34" charset="0"/>
              </a:rPr>
              <a:t>,  que  </a:t>
            </a:r>
            <a:r>
              <a:rPr sz="2400" b="1" dirty="0">
                <a:solidFill>
                  <a:srgbClr val="FF0000"/>
                </a:solidFill>
                <a:latin typeface="Calibri" panose="020F0502020204030204" pitchFamily="34" charset="0"/>
              </a:rPr>
              <a:t>será  no  sentido  da  maior velocidade</a:t>
            </a:r>
            <a:r>
              <a:rPr sz="2400" dirty="0">
                <a:latin typeface="Calibri" panose="020F0502020204030204" pitchFamily="34" charset="0"/>
              </a:rPr>
              <a:t>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</p:txBody>
      </p:sp>
      <p:sp>
        <p:nvSpPr>
          <p:cNvPr id="28677" name="CaixaDeTexto 4"/>
          <p:cNvSpPr txBox="1"/>
          <p:nvPr/>
        </p:nvSpPr>
        <p:spPr>
          <a:xfrm>
            <a:off x="1403350" y="363538"/>
            <a:ext cx="6337300" cy="646112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sz="3600" dirty="0">
                <a:latin typeface="Calibri" panose="020F0502020204030204" pitchFamily="34" charset="0"/>
              </a:rPr>
              <a:t>Deslocamento de equilíbrio</a:t>
            </a:r>
            <a:endParaRPr sz="36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tângulo 1"/>
          <p:cNvSpPr/>
          <p:nvPr/>
        </p:nvSpPr>
        <p:spPr>
          <a:xfrm>
            <a:off x="971550" y="765175"/>
            <a:ext cx="2849563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sz="2800" dirty="0">
                <a:latin typeface="Calibri" panose="020F0502020204030204" pitchFamily="34" charset="0"/>
              </a:rPr>
              <a:t>- Equilíbrio inicial. </a:t>
            </a:r>
            <a:endParaRPr sz="2800" dirty="0">
              <a:latin typeface="Calibri" panose="020F0502020204030204" pitchFamily="34" charset="0"/>
            </a:endParaRPr>
          </a:p>
        </p:txBody>
      </p:sp>
      <p:sp>
        <p:nvSpPr>
          <p:cNvPr id="29699" name="Retângulo 2"/>
          <p:cNvSpPr/>
          <p:nvPr/>
        </p:nvSpPr>
        <p:spPr>
          <a:xfrm>
            <a:off x="1039813" y="2582863"/>
            <a:ext cx="7704137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dirty="0">
                <a:latin typeface="Calibri" panose="020F0502020204030204" pitchFamily="34" charset="0"/>
              </a:rPr>
              <a:t>- Aumentando v1, o deslocamento é para a  direita. </a:t>
            </a:r>
            <a:endParaRPr sz="2800" dirty="0">
              <a:latin typeface="Calibri" panose="020F0502020204030204" pitchFamily="34" charset="0"/>
            </a:endParaRPr>
          </a:p>
        </p:txBody>
      </p:sp>
      <p:sp>
        <p:nvSpPr>
          <p:cNvPr id="29700" name="Retângulo 3"/>
          <p:cNvSpPr/>
          <p:nvPr/>
        </p:nvSpPr>
        <p:spPr>
          <a:xfrm>
            <a:off x="1039813" y="4797425"/>
            <a:ext cx="8104187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dirty="0">
                <a:latin typeface="Calibri" panose="020F0502020204030204" pitchFamily="34" charset="0"/>
              </a:rPr>
              <a:t>- Aumentando v2, o deslocamento é para a esquerda.</a:t>
            </a:r>
            <a:endParaRPr sz="2800" dirty="0">
              <a:latin typeface="Calibri" panose="020F0502020204030204" pitchFamily="34" charset="0"/>
            </a:endParaRPr>
          </a:p>
        </p:txBody>
      </p:sp>
      <p:pic>
        <p:nvPicPr>
          <p:cNvPr id="29701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97125" y="1287463"/>
            <a:ext cx="3317875" cy="11255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2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5050" y="3500438"/>
            <a:ext cx="3409950" cy="1150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3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2188" y="5516563"/>
            <a:ext cx="3452812" cy="11731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tângulo 1"/>
          <p:cNvSpPr/>
          <p:nvPr/>
        </p:nvSpPr>
        <p:spPr>
          <a:xfrm>
            <a:off x="539750" y="844550"/>
            <a:ext cx="806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dirty="0">
                <a:latin typeface="Calibri" panose="020F0502020204030204" pitchFamily="34" charset="0"/>
              </a:rPr>
              <a:t> 	</a:t>
            </a:r>
            <a:r>
              <a:rPr sz="2400" dirty="0">
                <a:latin typeface="Calibri" panose="020F0502020204030204" pitchFamily="34" charset="0"/>
              </a:rPr>
              <a:t>Porém,  após  certo  tempo,  a  reação  volta  a estabelecer um novo equilíbrio químico, mas com  valores  de  concentrações  e  velocidades diferentes das iniciais.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endParaRPr sz="2400" dirty="0">
              <a:latin typeface="Calibri" panose="020F0502020204030204" pitchFamily="34" charset="0"/>
            </a:endParaRPr>
          </a:p>
          <a:p>
            <a:pPr algn="ctr"/>
            <a:r>
              <a:rPr sz="3200" b="1" dirty="0">
                <a:latin typeface="Calibri" panose="020F0502020204030204" pitchFamily="34" charset="0"/>
              </a:rPr>
              <a:t>Princípio de Le Chantelier</a:t>
            </a:r>
            <a:endParaRPr sz="3200" b="1" dirty="0">
              <a:latin typeface="Calibri" panose="020F0502020204030204" pitchFamily="34" charset="0"/>
            </a:endParaRPr>
          </a:p>
          <a:p>
            <a:pPr algn="just"/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    	O químico francês Henri Louis </a:t>
            </a:r>
            <a:r>
              <a:rPr sz="2400" b="1" dirty="0">
                <a:latin typeface="Calibri" panose="020F0502020204030204" pitchFamily="34" charset="0"/>
              </a:rPr>
              <a:t>Le Chatelier </a:t>
            </a:r>
            <a:r>
              <a:rPr sz="2400" dirty="0">
                <a:latin typeface="Calibri" panose="020F0502020204030204" pitchFamily="34" charset="0"/>
              </a:rPr>
              <a:t>propôs um princípio  que  afirma:</a:t>
            </a:r>
            <a:endParaRPr sz="2400" dirty="0">
              <a:latin typeface="Calibri" panose="020F050202020403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55650" y="4437063"/>
            <a:ext cx="7848600" cy="1816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“Quando  um  sistema  em equilíbrio  sofre  algum  tipo  de  perturbação  externa,  ele  se  deslocará  no  sentido  de minimizar  essa  perturbação,  a  fim  de  atingir novamente uma situação de equilíbrio”. </a:t>
            </a: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tângulo 1"/>
          <p:cNvSpPr/>
          <p:nvPr/>
        </p:nvSpPr>
        <p:spPr>
          <a:xfrm>
            <a:off x="827088" y="981075"/>
            <a:ext cx="7345362" cy="3416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dirty="0">
                <a:latin typeface="Calibri" panose="020F0502020204030204" pitchFamily="34" charset="0"/>
              </a:rPr>
              <a:t>	</a:t>
            </a:r>
            <a:r>
              <a:rPr sz="2400" dirty="0">
                <a:latin typeface="Calibri" panose="020F0502020204030204" pitchFamily="34" charset="0"/>
              </a:rPr>
              <a:t> É possível provocar alteração em um equilíbrio químico  por  variações  de: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endParaRPr sz="2400" dirty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sz="2400" dirty="0">
                <a:latin typeface="Calibri" panose="020F0502020204030204" pitchFamily="34" charset="0"/>
              </a:rPr>
              <a:t>	</a:t>
            </a:r>
            <a:r>
              <a:rPr sz="2400" b="1" dirty="0">
                <a:latin typeface="Calibri" panose="020F0502020204030204" pitchFamily="34" charset="0"/>
              </a:rPr>
              <a:t>- temperatura,  </a:t>
            </a:r>
            <a:endParaRPr sz="2400" b="1" dirty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sz="2400" b="1" dirty="0">
                <a:latin typeface="Calibri" panose="020F0502020204030204" pitchFamily="34" charset="0"/>
              </a:rPr>
              <a:t>	- concentração  de  participantes  da  reação  e </a:t>
            </a:r>
            <a:endParaRPr sz="2400" b="1" dirty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sz="2400" b="1" dirty="0">
                <a:latin typeface="Calibri" panose="020F0502020204030204" pitchFamily="34" charset="0"/>
              </a:rPr>
              <a:t>	- pressão total sobre o sistema. </a:t>
            </a:r>
            <a:endParaRPr sz="2400" b="1" dirty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sz="2400" b="1" dirty="0">
                <a:latin typeface="Calibri" panose="020F0502020204030204" pitchFamily="34" charset="0"/>
              </a:rPr>
              <a:t> </a:t>
            </a:r>
            <a:endParaRPr sz="2400" b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Retângulo 1"/>
          <p:cNvSpPr/>
          <p:nvPr/>
        </p:nvSpPr>
        <p:spPr>
          <a:xfrm>
            <a:off x="468313" y="312738"/>
            <a:ext cx="7991475" cy="434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3600" b="1" dirty="0">
                <a:latin typeface="Calibri" panose="020F0502020204030204" pitchFamily="34" charset="0"/>
              </a:rPr>
              <a:t>EFEITO DA TEMPERATURA </a:t>
            </a:r>
            <a:endParaRPr sz="3600" b="1" dirty="0">
              <a:latin typeface="Calibri" panose="020F0502020204030204" pitchFamily="34" charset="0"/>
            </a:endParaRPr>
          </a:p>
          <a:p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Observando a reação: </a:t>
            </a:r>
            <a:endParaRPr sz="2400" dirty="0">
              <a:latin typeface="Calibri" panose="020F0502020204030204" pitchFamily="34" charset="0"/>
            </a:endParaRPr>
          </a:p>
          <a:p>
            <a:endParaRPr sz="2400" dirty="0">
              <a:latin typeface="Calibri" panose="020F0502020204030204" pitchFamily="34" charset="0"/>
            </a:endParaRPr>
          </a:p>
          <a:p>
            <a:endParaRPr sz="2400" dirty="0">
              <a:latin typeface="Calibri" panose="020F0502020204030204" pitchFamily="34" charset="0"/>
            </a:endParaRPr>
          </a:p>
          <a:p>
            <a:endParaRPr sz="2400" dirty="0">
              <a:latin typeface="Calibri" panose="020F0502020204030204" pitchFamily="34" charset="0"/>
            </a:endParaRPr>
          </a:p>
          <a:p>
            <a:endParaRPr sz="2400" dirty="0">
              <a:latin typeface="Calibri" panose="020F0502020204030204" pitchFamily="34" charset="0"/>
            </a:endParaRPr>
          </a:p>
          <a:p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Colocando-se  o  gás  NO2(g),  de  coloração castanha,  contido  em  um  balão  de  vidro,  em banhos de diferentes temperaturas, observa-se o seguinte:</a:t>
            </a:r>
            <a:endParaRPr sz="2400" dirty="0">
              <a:latin typeface="Calibri" panose="020F0502020204030204" pitchFamily="34" charset="0"/>
            </a:endParaRPr>
          </a:p>
        </p:txBody>
      </p:sp>
      <p:pic>
        <p:nvPicPr>
          <p:cNvPr id="32771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16238" y="4619625"/>
            <a:ext cx="3417887" cy="20653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2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500" y="1773238"/>
            <a:ext cx="6007100" cy="12144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tângulo 1"/>
          <p:cNvSpPr/>
          <p:nvPr/>
        </p:nvSpPr>
        <p:spPr>
          <a:xfrm>
            <a:off x="549275" y="3284538"/>
            <a:ext cx="8078788" cy="3324225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just"/>
            <a:r>
              <a:rPr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   	 Podemos  observar  que  </a:t>
            </a:r>
            <a:r>
              <a:rPr sz="2400" b="1" dirty="0">
                <a:latin typeface="Calibri" panose="020F0502020204030204" pitchFamily="34" charset="0"/>
              </a:rPr>
              <a:t>o  aumento  da temperatura  favorece  a  reação  (2)</a:t>
            </a:r>
            <a:r>
              <a:rPr sz="2400" dirty="0">
                <a:latin typeface="Calibri" panose="020F0502020204030204" pitchFamily="34" charset="0"/>
              </a:rPr>
              <a:t>  que  é endotérmica,  e  a  </a:t>
            </a:r>
            <a:r>
              <a:rPr sz="2400" b="1" dirty="0">
                <a:latin typeface="Calibri" panose="020F0502020204030204" pitchFamily="34" charset="0"/>
              </a:rPr>
              <a:t>redução  da  temperatura  favorece a reação (1</a:t>
            </a:r>
            <a:r>
              <a:rPr sz="2400" dirty="0">
                <a:latin typeface="Calibri" panose="020F0502020204030204" pitchFamily="34" charset="0"/>
              </a:rPr>
              <a:t>) que é exotérmica.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    	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•  Um aumento de  temperatura desloca o equilíbrio no sentido endotérmico.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•  Uma  diminuição  de  temperatura desloca  o  equilíbrio  no  sentido exotérmico. </a:t>
            </a:r>
            <a:endParaRPr sz="2400" dirty="0">
              <a:latin typeface="Calibri" panose="020F0502020204030204" pitchFamily="34" charset="0"/>
            </a:endParaRPr>
          </a:p>
        </p:txBody>
      </p:sp>
      <p:pic>
        <p:nvPicPr>
          <p:cNvPr id="33795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27713" y="777875"/>
            <a:ext cx="3098800" cy="1871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6" name="Retângulo 3"/>
          <p:cNvSpPr/>
          <p:nvPr/>
        </p:nvSpPr>
        <p:spPr>
          <a:xfrm>
            <a:off x="549275" y="1492250"/>
            <a:ext cx="4983163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	Se a coloração castanha desaparece a 0°C é porque,  praticamente,  não  há mais  NO2,  isto  é, ele foi transformado em N2O4. </a:t>
            </a:r>
            <a:endParaRPr sz="2400" dirty="0">
              <a:latin typeface="Calibri" panose="020F0502020204030204" pitchFamily="34" charset="0"/>
            </a:endParaRPr>
          </a:p>
        </p:txBody>
      </p:sp>
      <p:pic>
        <p:nvPicPr>
          <p:cNvPr id="3379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913" y="273050"/>
            <a:ext cx="4991100" cy="1009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CaixaDeTexto 1"/>
          <p:cNvSpPr txBox="1"/>
          <p:nvPr/>
        </p:nvSpPr>
        <p:spPr>
          <a:xfrm>
            <a:off x="200025" y="785813"/>
            <a:ext cx="8764588" cy="21859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latin typeface="Calibri" panose="020F0502020204030204" pitchFamily="34" charset="0"/>
              </a:rPr>
              <a:t>No exemplo em questão, temos:</a:t>
            </a:r>
            <a:endParaRPr sz="2400" dirty="0">
              <a:latin typeface="Calibri" panose="020F0502020204030204" pitchFamily="34" charset="0"/>
            </a:endParaRPr>
          </a:p>
          <a:p>
            <a:endParaRPr dirty="0">
              <a:latin typeface="Calibri" panose="020F0502020204030204" pitchFamily="34" charset="0"/>
            </a:endParaRPr>
          </a:p>
          <a:p>
            <a:endParaRPr dirty="0">
              <a:latin typeface="Calibri" panose="020F0502020204030204" pitchFamily="34" charset="0"/>
            </a:endParaRPr>
          </a:p>
          <a:p>
            <a:r>
              <a:rPr sz="2800" dirty="0">
                <a:latin typeface="Calibri" panose="020F0502020204030204" pitchFamily="34" charset="0"/>
              </a:rPr>
              <a:t>  </a:t>
            </a:r>
            <a:r>
              <a:rPr sz="2800" b="1" dirty="0">
                <a:solidFill>
                  <a:srgbClr val="FF0000"/>
                </a:solidFill>
                <a:latin typeface="Calibri" panose="020F0502020204030204" pitchFamily="34" charset="0"/>
              </a:rPr>
              <a:t>Calor</a:t>
            </a:r>
            <a:r>
              <a:rPr sz="2800" dirty="0">
                <a:latin typeface="Calibri" panose="020F0502020204030204" pitchFamily="34" charset="0"/>
              </a:rPr>
              <a:t> + N</a:t>
            </a:r>
            <a:r>
              <a:rPr sz="2800" baseline="-25000" dirty="0">
                <a:latin typeface="Calibri" panose="020F0502020204030204" pitchFamily="34" charset="0"/>
              </a:rPr>
              <a:t>2</a:t>
            </a:r>
            <a:r>
              <a:rPr sz="2800" dirty="0">
                <a:latin typeface="Calibri" panose="020F0502020204030204" pitchFamily="34" charset="0"/>
              </a:rPr>
              <a:t>O</a:t>
            </a:r>
            <a:r>
              <a:rPr sz="2800" baseline="-25000" dirty="0">
                <a:latin typeface="Calibri" panose="020F0502020204030204" pitchFamily="34" charset="0"/>
              </a:rPr>
              <a:t>4</a:t>
            </a:r>
            <a:r>
              <a:rPr sz="2800" dirty="0">
                <a:latin typeface="Calibri" panose="020F0502020204030204" pitchFamily="34" charset="0"/>
              </a:rPr>
              <a:t> (g)                   2NO2 (g)    AH= +57,2 kJ</a:t>
            </a:r>
            <a:endParaRPr sz="28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					               (Reação direta endot)</a:t>
            </a:r>
            <a:endParaRPr sz="2400" dirty="0">
              <a:latin typeface="Calibri" panose="020F0502020204030204" pitchFamily="34" charset="0"/>
              <a:sym typeface="Wingdings" panose="05000000000000000000" pitchFamily="2" charset="2"/>
            </a:endParaRPr>
          </a:p>
          <a:p>
            <a:r>
              <a:rPr sz="2400" dirty="0">
                <a:latin typeface="Calibri" panose="020F0502020204030204" pitchFamily="34" charset="0"/>
              </a:rPr>
              <a:t>							</a:t>
            </a:r>
            <a:endParaRPr sz="2400" dirty="0">
              <a:latin typeface="Calibri" panose="020F0502020204030204" pitchFamily="34" charset="0"/>
              <a:sym typeface="Wingdings" panose="05000000000000000000" pitchFamily="2" charset="2"/>
            </a:endParaRPr>
          </a:p>
        </p:txBody>
      </p:sp>
      <p:cxnSp>
        <p:nvCxnSpPr>
          <p:cNvPr id="4" name="Conector de seta reta 3"/>
          <p:cNvCxnSpPr/>
          <p:nvPr/>
        </p:nvCxnSpPr>
        <p:spPr>
          <a:xfrm>
            <a:off x="3240088" y="1941513"/>
            <a:ext cx="93662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Conector de seta reta 5"/>
          <p:cNvCxnSpPr/>
          <p:nvPr/>
        </p:nvCxnSpPr>
        <p:spPr>
          <a:xfrm flipH="1">
            <a:off x="3157538" y="2154238"/>
            <a:ext cx="93503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4821" name="CaixaDeTexto 6"/>
          <p:cNvSpPr txBox="1"/>
          <p:nvPr/>
        </p:nvSpPr>
        <p:spPr>
          <a:xfrm>
            <a:off x="3240088" y="1358900"/>
            <a:ext cx="719137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Calibri" panose="020F0502020204030204" pitchFamily="34" charset="0"/>
              </a:rPr>
              <a:t>endo</a:t>
            </a:r>
            <a:endParaRPr dirty="0">
              <a:latin typeface="Calibri" panose="020F0502020204030204" pitchFamily="34" charset="0"/>
            </a:endParaRPr>
          </a:p>
        </p:txBody>
      </p:sp>
      <p:sp>
        <p:nvSpPr>
          <p:cNvPr id="34822" name="CaixaDeTexto 7"/>
          <p:cNvSpPr txBox="1"/>
          <p:nvPr/>
        </p:nvSpPr>
        <p:spPr>
          <a:xfrm>
            <a:off x="3392488" y="2125663"/>
            <a:ext cx="576262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Calibri" panose="020F0502020204030204" pitchFamily="34" charset="0"/>
              </a:rPr>
              <a:t>exo</a:t>
            </a:r>
            <a:endParaRPr dirty="0">
              <a:latin typeface="Calibri" panose="020F0502020204030204" pitchFamily="34" charset="0"/>
            </a:endParaRPr>
          </a:p>
        </p:txBody>
      </p:sp>
      <p:sp>
        <p:nvSpPr>
          <p:cNvPr id="9" name="Seta para a direita 8"/>
          <p:cNvSpPr/>
          <p:nvPr/>
        </p:nvSpPr>
        <p:spPr>
          <a:xfrm>
            <a:off x="520700" y="2667000"/>
            <a:ext cx="7848600" cy="1368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24" name="CaixaDeTexto 9"/>
          <p:cNvSpPr txBox="1"/>
          <p:nvPr/>
        </p:nvSpPr>
        <p:spPr>
          <a:xfrm>
            <a:off x="900113" y="3111500"/>
            <a:ext cx="69850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Aumento da T desloca o equilíbrio no sentido endo</a:t>
            </a:r>
            <a:endParaRPr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Seta para a esquerda 10"/>
          <p:cNvSpPr/>
          <p:nvPr/>
        </p:nvSpPr>
        <p:spPr>
          <a:xfrm>
            <a:off x="520700" y="4035425"/>
            <a:ext cx="7651750" cy="1481138"/>
          </a:xfrm>
          <a:prstGeom prst="lef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26" name="CaixaDeTexto 11"/>
          <p:cNvSpPr txBox="1"/>
          <p:nvPr/>
        </p:nvSpPr>
        <p:spPr>
          <a:xfrm>
            <a:off x="1054100" y="4591050"/>
            <a:ext cx="70564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Diminuição da T desloca o equilíbrio no sentido exo</a:t>
            </a:r>
            <a:endParaRPr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CaixaDeTexto 1"/>
          <p:cNvSpPr txBox="1"/>
          <p:nvPr/>
        </p:nvSpPr>
        <p:spPr>
          <a:xfrm>
            <a:off x="611188" y="692150"/>
            <a:ext cx="8281987" cy="1385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latin typeface="Calibri" panose="020F0502020204030204" pitchFamily="34" charset="0"/>
              </a:rPr>
              <a:t>Neste caso, temos:</a:t>
            </a:r>
            <a:endParaRPr sz="2400" dirty="0">
              <a:latin typeface="Calibri" panose="020F0502020204030204" pitchFamily="34" charset="0"/>
            </a:endParaRPr>
          </a:p>
          <a:p>
            <a:endParaRPr b="1" dirty="0">
              <a:latin typeface="Calibri" panose="020F0502020204030204" pitchFamily="34" charset="0"/>
            </a:endParaRPr>
          </a:p>
          <a:p>
            <a:endParaRPr b="1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N2 (g)  +  3H2 (g)                      2NH3 (g)   + calor         AH = - 91,8 kJ</a:t>
            </a:r>
            <a:endParaRPr sz="2400" dirty="0">
              <a:latin typeface="Calibri" panose="020F0502020204030204" pitchFamily="34" charset="0"/>
            </a:endParaRPr>
          </a:p>
        </p:txBody>
      </p:sp>
      <p:cxnSp>
        <p:nvCxnSpPr>
          <p:cNvPr id="3" name="Conector de seta reta 2"/>
          <p:cNvCxnSpPr/>
          <p:nvPr/>
        </p:nvCxnSpPr>
        <p:spPr>
          <a:xfrm>
            <a:off x="3035300" y="1916113"/>
            <a:ext cx="93503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" name="Conector de seta reta 3"/>
          <p:cNvCxnSpPr/>
          <p:nvPr/>
        </p:nvCxnSpPr>
        <p:spPr>
          <a:xfrm flipH="1">
            <a:off x="3035300" y="1700213"/>
            <a:ext cx="93503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5845" name="CaixaDeTexto 4"/>
          <p:cNvSpPr txBox="1"/>
          <p:nvPr/>
        </p:nvSpPr>
        <p:spPr>
          <a:xfrm>
            <a:off x="3214688" y="1916113"/>
            <a:ext cx="576262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Calibri" panose="020F0502020204030204" pitchFamily="34" charset="0"/>
              </a:rPr>
              <a:t>exo</a:t>
            </a:r>
            <a:endParaRPr dirty="0">
              <a:latin typeface="Calibri" panose="020F0502020204030204" pitchFamily="34" charset="0"/>
            </a:endParaRPr>
          </a:p>
        </p:txBody>
      </p:sp>
      <p:sp>
        <p:nvSpPr>
          <p:cNvPr id="35846" name="CaixaDeTexto 5"/>
          <p:cNvSpPr txBox="1"/>
          <p:nvPr/>
        </p:nvSpPr>
        <p:spPr>
          <a:xfrm>
            <a:off x="3143250" y="1200150"/>
            <a:ext cx="719138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Calibri" panose="020F0502020204030204" pitchFamily="34" charset="0"/>
              </a:rPr>
              <a:t>endo</a:t>
            </a:r>
            <a:endParaRPr dirty="0">
              <a:latin typeface="Calibri" panose="020F0502020204030204" pitchFamily="34" charset="0"/>
            </a:endParaRPr>
          </a:p>
        </p:txBody>
      </p:sp>
      <p:sp>
        <p:nvSpPr>
          <p:cNvPr id="7" name="Seta para a direita 6"/>
          <p:cNvSpPr/>
          <p:nvPr/>
        </p:nvSpPr>
        <p:spPr>
          <a:xfrm>
            <a:off x="822325" y="4514850"/>
            <a:ext cx="7848600" cy="136842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eta para a esquerda 8"/>
          <p:cNvSpPr/>
          <p:nvPr/>
        </p:nvSpPr>
        <p:spPr>
          <a:xfrm>
            <a:off x="628650" y="2809875"/>
            <a:ext cx="7651750" cy="1482725"/>
          </a:xfrm>
          <a:prstGeom prst="lef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800" b="0" i="0" u="none" strike="noStrike" kern="1200" cap="none" spc="0" normalizeH="0" baseline="0" noProof="0">
              <a:ln>
                <a:solidFill>
                  <a:schemeClr val="tx1"/>
                </a:solidFill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849" name="CaixaDeTexto 9"/>
          <p:cNvSpPr txBox="1"/>
          <p:nvPr/>
        </p:nvSpPr>
        <p:spPr>
          <a:xfrm>
            <a:off x="1111250" y="4968875"/>
            <a:ext cx="70564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Diminuição da T desloca o equilíbrio no sentido exo</a:t>
            </a:r>
            <a:endParaRPr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5850" name="CaixaDeTexto 7"/>
          <p:cNvSpPr txBox="1"/>
          <p:nvPr/>
        </p:nvSpPr>
        <p:spPr>
          <a:xfrm>
            <a:off x="1266825" y="3321050"/>
            <a:ext cx="69850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Aumento da T desloca o equilíbrio no sentido endo</a:t>
            </a:r>
            <a:endParaRPr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CaixaDeTexto 1"/>
          <p:cNvSpPr txBox="1"/>
          <p:nvPr/>
        </p:nvSpPr>
        <p:spPr>
          <a:xfrm>
            <a:off x="1476375" y="530225"/>
            <a:ext cx="5543550" cy="52228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sz="2800" b="1" dirty="0">
                <a:latin typeface="Calibri" panose="020F0502020204030204" pitchFamily="34" charset="0"/>
              </a:rPr>
              <a:t>Variação de Kc com a temperatura</a:t>
            </a:r>
            <a:endParaRPr sz="2800" b="1" dirty="0">
              <a:latin typeface="Calibri" panose="020F0502020204030204" pitchFamily="34" charset="0"/>
            </a:endParaRPr>
          </a:p>
        </p:txBody>
      </p:sp>
      <p:sp>
        <p:nvSpPr>
          <p:cNvPr id="36867" name="CaixaDeTexto 2"/>
          <p:cNvSpPr txBox="1"/>
          <p:nvPr/>
        </p:nvSpPr>
        <p:spPr>
          <a:xfrm>
            <a:off x="971550" y="1700213"/>
            <a:ext cx="7272338" cy="1570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Por meio de investigações experimentais, verificou-se que o aquecimento pode aumentar ou diminuir o valor da constante de equilíbrio e que isso depende do valor do AH da reação.</a:t>
            </a:r>
            <a:endParaRPr sz="2400" dirty="0">
              <a:latin typeface="Calibri" panose="020F050202020403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116013" y="3789363"/>
            <a:ext cx="7127875" cy="12001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R="0" algn="just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O aumento da temperatura provoca </a:t>
            </a:r>
            <a:r>
              <a:rPr kumimoji="0" lang="pt-BR" sz="2400" b="1" kern="1200" cap="none" spc="0" normalizeH="0" baseline="0" noProof="0" dirty="0">
                <a:latin typeface="+mn-lt"/>
                <a:ea typeface="+mn-ea"/>
                <a:cs typeface="+mn-cs"/>
              </a:rPr>
              <a:t>aumento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 da constante de </a:t>
            </a:r>
            <a:r>
              <a:rPr kumimoji="0" lang="pt-BR" sz="2400" kern="1200" cap="none" spc="0" normalizeH="0" baseline="0" noProof="0" dirty="0" err="1">
                <a:latin typeface="+mn-lt"/>
                <a:ea typeface="+mn-ea"/>
                <a:cs typeface="+mn-cs"/>
              </a:rPr>
              <a:t>equilibrio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 para </a:t>
            </a:r>
            <a:r>
              <a:rPr kumimoji="0" lang="pt-BR" sz="2400" b="1" kern="1200" cap="none" spc="0" normalizeH="0" baseline="0" noProof="0" dirty="0">
                <a:latin typeface="+mn-lt"/>
                <a:ea typeface="+mn-ea"/>
                <a:cs typeface="+mn-cs"/>
              </a:rPr>
              <a:t>reações endotérmicas 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(AH&gt;0) e </a:t>
            </a:r>
            <a:r>
              <a:rPr kumimoji="0" lang="pt-BR" sz="2400" b="1" kern="1200" cap="none" spc="0" normalizeH="0" baseline="0" noProof="0" dirty="0">
                <a:latin typeface="+mn-lt"/>
                <a:ea typeface="+mn-ea"/>
                <a:cs typeface="+mn-cs"/>
              </a:rPr>
              <a:t>diminuição para exotérmicas 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(AH&lt;0).</a:t>
            </a:r>
            <a:endParaRPr kumimoji="0" lang="pt-BR" sz="2400" kern="1200" cap="none" spc="0" normalizeH="0" baseline="0" noProof="0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CaixaDeTexto 1"/>
          <p:cNvSpPr txBox="1"/>
          <p:nvPr/>
        </p:nvSpPr>
        <p:spPr>
          <a:xfrm>
            <a:off x="571500" y="3141663"/>
            <a:ext cx="7848600" cy="4619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b="1" kern="1200" cap="none" spc="0" normalizeH="0" baseline="0" noProof="0" dirty="0">
                <a:solidFill>
                  <a:srgbClr val="FF33CC"/>
                </a:solidFill>
                <a:latin typeface="+mn-lt"/>
                <a:ea typeface="+mn-ea"/>
                <a:cs typeface="+mn-cs"/>
              </a:rPr>
              <a:t>[</a:t>
            </a:r>
            <a:r>
              <a:rPr kumimoji="0" lang="pt-BR" sz="2400" b="1" kern="1200" cap="none" spc="0" normalizeH="0" baseline="0" noProof="0" dirty="0" err="1">
                <a:solidFill>
                  <a:srgbClr val="FF33CC"/>
                </a:solidFill>
                <a:latin typeface="+mn-lt"/>
                <a:ea typeface="+mn-ea"/>
                <a:cs typeface="+mn-cs"/>
              </a:rPr>
              <a:t>Co</a:t>
            </a:r>
            <a:r>
              <a:rPr kumimoji="0" lang="pt-BR" sz="2400" b="1" kern="1200" cap="none" spc="0" normalizeH="0" baseline="0" noProof="0" dirty="0">
                <a:solidFill>
                  <a:srgbClr val="FF33CC"/>
                </a:solidFill>
                <a:latin typeface="+mn-lt"/>
                <a:ea typeface="+mn-ea"/>
                <a:cs typeface="+mn-cs"/>
              </a:rPr>
              <a:t>(H2O)6]</a:t>
            </a:r>
            <a:r>
              <a:rPr kumimoji="0" lang="pt-BR" sz="2400" b="1" kern="1200" cap="none" spc="0" normalizeH="0" baseline="30000" noProof="0" dirty="0">
                <a:solidFill>
                  <a:srgbClr val="FF33CC"/>
                </a:solidFill>
                <a:latin typeface="+mn-lt"/>
                <a:ea typeface="+mn-ea"/>
                <a:cs typeface="+mn-cs"/>
              </a:rPr>
              <a:t>2+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 (</a:t>
            </a:r>
            <a:r>
              <a:rPr kumimoji="0" lang="pt-BR" sz="2400" kern="1200" cap="none" spc="0" normalizeH="0" baseline="0" noProof="0" dirty="0" err="1">
                <a:latin typeface="+mn-lt"/>
                <a:ea typeface="+mn-ea"/>
                <a:cs typeface="+mn-cs"/>
              </a:rPr>
              <a:t>aq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)   + 4Cl</a:t>
            </a:r>
            <a:r>
              <a:rPr kumimoji="0" lang="pt-BR" sz="2400" kern="1200" cap="none" spc="0" normalizeH="0" baseline="30000" noProof="0" dirty="0">
                <a:latin typeface="+mn-lt"/>
                <a:ea typeface="+mn-ea"/>
                <a:cs typeface="+mn-cs"/>
              </a:rPr>
              <a:t>-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 (</a:t>
            </a:r>
            <a:r>
              <a:rPr kumimoji="0" lang="pt-BR" sz="2400" kern="1200" cap="none" spc="0" normalizeH="0" baseline="0" noProof="0" dirty="0" err="1">
                <a:latin typeface="+mn-lt"/>
                <a:ea typeface="+mn-ea"/>
                <a:cs typeface="+mn-cs"/>
              </a:rPr>
              <a:t>aq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)  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  <a:sym typeface="Wingdings" panose="05000000000000000000" pitchFamily="2" charset="2"/>
              </a:rPr>
              <a:t>  </a:t>
            </a:r>
            <a:r>
              <a:rPr kumimoji="0" lang="pt-BR" sz="2400" b="1" kern="1200" cap="none" spc="0" normalizeH="0" baseline="0" noProof="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  <a:sym typeface="Wingdings" panose="05000000000000000000" pitchFamily="2" charset="2"/>
              </a:rPr>
              <a:t>[CoCl4]</a:t>
            </a:r>
            <a:r>
              <a:rPr kumimoji="0" lang="pt-BR" sz="2400" b="1" kern="1200" cap="none" spc="0" normalizeH="0" baseline="30000" noProof="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  <a:sym typeface="Wingdings" panose="05000000000000000000" pitchFamily="2" charset="2"/>
              </a:rPr>
              <a:t>2-</a:t>
            </a:r>
            <a:r>
              <a:rPr kumimoji="0" lang="pt-BR" sz="2400" b="1" kern="1200" cap="none" spc="0" normalizeH="0" baseline="0" noProof="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  <a:sym typeface="Wingdings" panose="05000000000000000000" pitchFamily="2" charset="2"/>
              </a:rPr>
              <a:t> 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  <a:sym typeface="Wingdings" panose="05000000000000000000" pitchFamily="2" charset="2"/>
              </a:rPr>
              <a:t>(</a:t>
            </a:r>
            <a:r>
              <a:rPr kumimoji="0" lang="pt-BR" sz="2400" kern="1200" cap="none" spc="0" normalizeH="0" baseline="0" noProof="0" dirty="0" err="1">
                <a:latin typeface="+mn-lt"/>
                <a:ea typeface="+mn-ea"/>
                <a:cs typeface="+mn-cs"/>
                <a:sym typeface="Wingdings" panose="05000000000000000000" pitchFamily="2" charset="2"/>
              </a:rPr>
              <a:t>aq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  <a:sym typeface="Wingdings" panose="05000000000000000000" pitchFamily="2" charset="2"/>
              </a:rPr>
              <a:t>)   +   6H2O (l)</a:t>
            </a:r>
            <a:endParaRPr kumimoji="0" lang="pt-BR" sz="2400" kern="1200" cap="none" spc="0" normalizeH="0" baseline="0" noProof="0" dirty="0">
              <a:latin typeface="+mn-lt"/>
              <a:ea typeface="+mn-ea"/>
              <a:cs typeface="+mn-cs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57213" y="357188"/>
            <a:ext cx="7854950" cy="2678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just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	A reação abaixo é endotérmica no sentido direto. Assim:</a:t>
            </a:r>
            <a:endParaRPr kumimoji="0" lang="pt-BR" sz="2400" kern="1200" cap="none" spc="0" normalizeH="0" baseline="0" noProof="0" dirty="0">
              <a:latin typeface="+mn-lt"/>
              <a:ea typeface="+mn-ea"/>
              <a:cs typeface="+mn-cs"/>
            </a:endParaRPr>
          </a:p>
          <a:p>
            <a:pPr marR="0" algn="just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2400" kern="1200" cap="none" spc="0" normalizeH="0" baseline="0" noProof="0" dirty="0">
              <a:latin typeface="+mn-lt"/>
              <a:ea typeface="+mn-ea"/>
              <a:cs typeface="+mn-cs"/>
            </a:endParaRPr>
          </a:p>
          <a:p>
            <a:pPr marL="342900" marR="0" indent="-342900" algn="just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defRPr/>
            </a:pPr>
            <a:r>
              <a:rPr kumimoji="0" lang="pt-BR" sz="2400" b="1" kern="1200" cap="none" spc="0" normalizeH="0" baseline="0" noProof="0" dirty="0">
                <a:latin typeface="+mn-lt"/>
                <a:ea typeface="+mn-ea"/>
                <a:cs typeface="+mn-cs"/>
              </a:rPr>
              <a:t>aquecimento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 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  <a:sym typeface="Wingdings" panose="05000000000000000000" pitchFamily="2" charset="2"/>
              </a:rPr>
              <a:t>aumento 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de </a:t>
            </a:r>
            <a:r>
              <a:rPr kumimoji="0" lang="pt-BR" sz="2400" kern="1200" cap="none" spc="0" normalizeH="0" baseline="0" noProof="0" dirty="0" err="1">
                <a:latin typeface="+mn-lt"/>
                <a:ea typeface="+mn-ea"/>
                <a:cs typeface="+mn-cs"/>
              </a:rPr>
              <a:t>Kc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 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  <a:sym typeface="Wingdings" panose="05000000000000000000" pitchFamily="2" charset="2"/>
              </a:rPr>
              <a:t>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</a:rPr>
              <a:t>desloca o equilíbrio para a direita, fazendo predominar a cor azul.</a:t>
            </a:r>
            <a:endParaRPr kumimoji="0" lang="pt-BR" sz="2400" kern="1200" cap="none" spc="0" normalizeH="0" baseline="0" noProof="0" dirty="0">
              <a:latin typeface="+mn-lt"/>
              <a:ea typeface="+mn-ea"/>
              <a:cs typeface="+mn-cs"/>
            </a:endParaRPr>
          </a:p>
          <a:p>
            <a:pPr marL="342900" marR="0" indent="-342900" algn="just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defRPr/>
            </a:pPr>
            <a:r>
              <a:rPr kumimoji="0" lang="pt-BR" sz="2400" b="1" kern="1200" cap="none" spc="0" normalizeH="0" baseline="0" noProof="0" dirty="0">
                <a:latin typeface="+mn-lt"/>
                <a:ea typeface="+mn-ea"/>
                <a:cs typeface="+mn-cs"/>
              </a:rPr>
              <a:t>Resfriamento 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  <a:sym typeface="Wingdings" panose="05000000000000000000" pitchFamily="2" charset="2"/>
              </a:rPr>
              <a:t> diminuição de  </a:t>
            </a:r>
            <a:r>
              <a:rPr kumimoji="0" lang="pt-BR" sz="2400" kern="1200" cap="none" spc="0" normalizeH="0" baseline="0" noProof="0" dirty="0" err="1">
                <a:latin typeface="+mn-lt"/>
                <a:ea typeface="+mn-ea"/>
                <a:cs typeface="+mn-cs"/>
                <a:sym typeface="Wingdings" panose="05000000000000000000" pitchFamily="2" charset="2"/>
              </a:rPr>
              <a:t>Kc</a:t>
            </a:r>
            <a:r>
              <a:rPr kumimoji="0" lang="pt-BR" sz="2400" kern="1200" cap="none" spc="0" normalizeH="0" baseline="0" noProof="0" dirty="0">
                <a:latin typeface="+mn-lt"/>
                <a:ea typeface="+mn-ea"/>
                <a:cs typeface="+mn-cs"/>
                <a:sym typeface="Wingdings" panose="05000000000000000000" pitchFamily="2" charset="2"/>
              </a:rPr>
              <a:t>  desloca o equilíbrio para a esquerda, fazendo predominar a cor rosa.</a:t>
            </a:r>
            <a:endParaRPr kumimoji="0" lang="pt-BR" sz="2400" kern="1200" cap="none" spc="0" normalizeH="0" baseline="0" noProof="0" dirty="0">
              <a:latin typeface="+mn-lt"/>
              <a:ea typeface="+mn-ea"/>
              <a:cs typeface="+mn-cs"/>
            </a:endParaRPr>
          </a:p>
        </p:txBody>
      </p:sp>
      <p:pic>
        <p:nvPicPr>
          <p:cNvPr id="3789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00350" y="3852863"/>
            <a:ext cx="3368675" cy="3005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3" name="CaixaDeTexto 3"/>
          <p:cNvSpPr txBox="1"/>
          <p:nvPr/>
        </p:nvSpPr>
        <p:spPr>
          <a:xfrm>
            <a:off x="1503363" y="6237288"/>
            <a:ext cx="1263650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Calibri" panose="020F0502020204030204" pitchFamily="34" charset="0"/>
              </a:rPr>
              <a:t>Maior Kc</a:t>
            </a:r>
            <a:endParaRPr dirty="0">
              <a:latin typeface="Calibri" panose="020F0502020204030204" pitchFamily="34" charset="0"/>
            </a:endParaRPr>
          </a:p>
        </p:txBody>
      </p:sp>
      <p:sp>
        <p:nvSpPr>
          <p:cNvPr id="37894" name="CaixaDeTexto 4"/>
          <p:cNvSpPr txBox="1"/>
          <p:nvPr/>
        </p:nvSpPr>
        <p:spPr>
          <a:xfrm>
            <a:off x="6372225" y="6237288"/>
            <a:ext cx="2039938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Calibri" panose="020F0502020204030204" pitchFamily="34" charset="0"/>
              </a:rPr>
              <a:t>Menor Kc</a:t>
            </a:r>
            <a:endParaRPr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914" name="Picture 3" descr="F:\PUBLISH\Pearson_Slides\Brown\fig cap01\cap1523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4287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Retângulo 1"/>
          <p:cNvSpPr/>
          <p:nvPr/>
        </p:nvSpPr>
        <p:spPr>
          <a:xfrm>
            <a:off x="755650" y="476250"/>
            <a:ext cx="78486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3600" b="1" dirty="0">
                <a:latin typeface="Calibri" panose="020F0502020204030204" pitchFamily="34" charset="0"/>
              </a:rPr>
              <a:t>EFEITO DA CONCENTRAÇÃO </a:t>
            </a:r>
            <a:endParaRPr sz="3600" b="1" dirty="0">
              <a:latin typeface="Calibri" panose="020F0502020204030204" pitchFamily="34" charset="0"/>
            </a:endParaRPr>
          </a:p>
        </p:txBody>
      </p:sp>
      <p:sp>
        <p:nvSpPr>
          <p:cNvPr id="39939" name="Retângulo 3"/>
          <p:cNvSpPr/>
          <p:nvPr/>
        </p:nvSpPr>
        <p:spPr>
          <a:xfrm>
            <a:off x="269875" y="1484313"/>
            <a:ext cx="8820150" cy="3786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pt-PT" altLang="x-none" sz="2400" dirty="0">
                <a:latin typeface="Calibri" panose="020F0502020204030204" pitchFamily="34" charset="0"/>
              </a:rPr>
              <a:t>Supondo o equilíbrio:</a:t>
            </a:r>
            <a:endParaRPr lang="pt-PT" altLang="x-none" sz="2400" dirty="0">
              <a:latin typeface="Calibri" panose="020F0502020204030204" pitchFamily="34" charset="0"/>
            </a:endParaRPr>
          </a:p>
          <a:p>
            <a:pPr algn="just"/>
            <a:endParaRPr lang="pt-PT" altLang="x-none" sz="2400" dirty="0">
              <a:latin typeface="Calibri" panose="020F0502020204030204" pitchFamily="34" charset="0"/>
            </a:endParaRPr>
          </a:p>
          <a:p>
            <a:pPr algn="just"/>
            <a:r>
              <a:rPr lang="pt-PT" altLang="x-none" sz="2400" dirty="0">
                <a:latin typeface="Calibri" panose="020F0502020204030204" pitchFamily="34" charset="0"/>
              </a:rPr>
              <a:t>		       </a:t>
            </a:r>
            <a:r>
              <a:rPr lang="pt-PT" altLang="x-none" sz="2400" b="1" dirty="0">
                <a:latin typeface="Calibri" panose="020F0502020204030204" pitchFamily="34" charset="0"/>
              </a:rPr>
              <a:t>N</a:t>
            </a:r>
            <a:r>
              <a:rPr lang="pt-PT" altLang="x-none" sz="2400" b="1" baseline="-25000" dirty="0">
                <a:latin typeface="Calibri" panose="020F0502020204030204" pitchFamily="34" charset="0"/>
              </a:rPr>
              <a:t>2</a:t>
            </a:r>
            <a:r>
              <a:rPr lang="pt-PT" altLang="x-none" sz="2400" b="1" dirty="0">
                <a:latin typeface="Calibri" panose="020F0502020204030204" pitchFamily="34" charset="0"/>
              </a:rPr>
              <a:t>(g) + 3H</a:t>
            </a:r>
            <a:r>
              <a:rPr lang="pt-PT" altLang="x-none" sz="2400" b="1" baseline="-25000" dirty="0">
                <a:latin typeface="Calibri" panose="020F0502020204030204" pitchFamily="34" charset="0"/>
              </a:rPr>
              <a:t>2</a:t>
            </a:r>
            <a:r>
              <a:rPr lang="pt-PT" altLang="x-none" sz="2400" b="1" dirty="0">
                <a:latin typeface="Calibri" panose="020F0502020204030204" pitchFamily="34" charset="0"/>
              </a:rPr>
              <a:t>(g) ⇐&gt; 2NH</a:t>
            </a:r>
            <a:r>
              <a:rPr lang="pt-PT" altLang="x-none" sz="2400" b="1" baseline="-25000" dirty="0">
                <a:latin typeface="Calibri" panose="020F0502020204030204" pitchFamily="34" charset="0"/>
              </a:rPr>
              <a:t>3</a:t>
            </a:r>
            <a:r>
              <a:rPr lang="pt-PT" altLang="x-none" sz="2400" b="1" dirty="0">
                <a:latin typeface="Calibri" panose="020F0502020204030204" pitchFamily="34" charset="0"/>
              </a:rPr>
              <a:t>(g)</a:t>
            </a:r>
            <a:endParaRPr lang="pt-PT" altLang="x-none" sz="2400" b="1" dirty="0">
              <a:latin typeface="Calibri" panose="020F0502020204030204" pitchFamily="34" charset="0"/>
            </a:endParaRPr>
          </a:p>
          <a:p>
            <a:pPr algn="just"/>
            <a:endParaRPr lang="pt-PT" altLang="x-none" sz="2400" dirty="0">
              <a:latin typeface="Calibri" panose="020F0502020204030204" pitchFamily="34" charset="0"/>
            </a:endParaRPr>
          </a:p>
          <a:p>
            <a:pPr algn="just"/>
            <a:r>
              <a:rPr lang="pt-PT" altLang="x-none" sz="2400" dirty="0">
                <a:latin typeface="Calibri" panose="020F0502020204030204" pitchFamily="34" charset="0"/>
              </a:rPr>
              <a:t>Se tivermos colocado N</a:t>
            </a:r>
            <a:r>
              <a:rPr lang="pt-PT" altLang="x-none" sz="2400" baseline="-25000" dirty="0">
                <a:latin typeface="Calibri" panose="020F0502020204030204" pitchFamily="34" charset="0"/>
              </a:rPr>
              <a:t>2</a:t>
            </a:r>
            <a:r>
              <a:rPr lang="pt-PT" altLang="x-none" sz="2400" dirty="0">
                <a:latin typeface="Calibri" panose="020F0502020204030204" pitchFamily="34" charset="0"/>
              </a:rPr>
              <a:t>, H</a:t>
            </a:r>
            <a:r>
              <a:rPr lang="pt-PT" altLang="x-none" sz="2400" baseline="-25000" dirty="0">
                <a:latin typeface="Calibri" panose="020F0502020204030204" pitchFamily="34" charset="0"/>
              </a:rPr>
              <a:t>2</a:t>
            </a:r>
            <a:r>
              <a:rPr lang="pt-PT" altLang="x-none" sz="2400" dirty="0">
                <a:latin typeface="Calibri" panose="020F0502020204030204" pitchFamily="34" charset="0"/>
              </a:rPr>
              <a:t> e NH</a:t>
            </a:r>
            <a:r>
              <a:rPr lang="pt-PT" altLang="x-none" sz="2400" baseline="-25000" dirty="0">
                <a:latin typeface="Calibri" panose="020F0502020204030204" pitchFamily="34" charset="0"/>
              </a:rPr>
              <a:t>3</a:t>
            </a:r>
            <a:r>
              <a:rPr lang="pt-PT" altLang="x-none" sz="2400" dirty="0">
                <a:latin typeface="Calibri" panose="020F0502020204030204" pitchFamily="34" charset="0"/>
              </a:rPr>
              <a:t> em um recipiente mantido à temperatura constante e que seja esperado até que o sistema atinja o equilíbrio. </a:t>
            </a:r>
            <a:endParaRPr lang="pt-PT" altLang="x-none" sz="2400" dirty="0">
              <a:latin typeface="Calibri" panose="020F0502020204030204" pitchFamily="34" charset="0"/>
            </a:endParaRPr>
          </a:p>
          <a:p>
            <a:pPr algn="just"/>
            <a:endParaRPr lang="pt-PT" altLang="x-none" sz="2400" dirty="0">
              <a:latin typeface="Calibri" panose="020F0502020204030204" pitchFamily="34" charset="0"/>
            </a:endParaRPr>
          </a:p>
          <a:p>
            <a:pPr algn="just"/>
            <a:r>
              <a:rPr lang="pt-PT" altLang="x-none" sz="2400" dirty="0">
                <a:latin typeface="Calibri" panose="020F0502020204030204" pitchFamily="34" charset="0"/>
              </a:rPr>
              <a:t>Será medido em seguida a concentração de equilíbrio de cada uma das três substâncias. </a:t>
            </a:r>
            <a:endParaRPr lang="pt-PT" altLang="x-none"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tângulo 1"/>
          <p:cNvSpPr/>
          <p:nvPr/>
        </p:nvSpPr>
        <p:spPr>
          <a:xfrm>
            <a:off x="50800" y="1746250"/>
            <a:ext cx="4522788" cy="41846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PT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PT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[  ] de cada substância mostra ser cte à esquerda do gráfico: o sistema está em equilíbrio.</a:t>
            </a:r>
            <a:endParaRPr kumimoji="0" lang="pt-PT" sz="22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PT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PT" sz="2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Repentinamente, a [H</a:t>
            </a:r>
            <a:r>
              <a:rPr kumimoji="0" lang="pt-PT" sz="2200" b="1" i="0" u="none" strike="noStrike" kern="120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pt-PT" sz="2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aumenta, quando maior quantidade é adicionada ao recipiente.</a:t>
            </a:r>
            <a:r>
              <a:rPr kumimoji="0" lang="pt-PT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pt-PT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PT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PT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[N</a:t>
            </a:r>
            <a:r>
              <a:rPr kumimoji="0" lang="pt-PT" sz="2200" b="1" i="0" u="none" strike="noStrike" kern="1200" cap="none" spc="0" normalizeH="0" baseline="-2500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pt-PT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e de [H</a:t>
            </a:r>
            <a:r>
              <a:rPr kumimoji="0" lang="pt-PT" sz="2200" b="1" i="0" u="none" strike="noStrike" kern="1200" cap="none" spc="0" normalizeH="0" baseline="-2500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pt-PT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imediatamente começou a diminuir, ao mesmo tempo a  [NH</a:t>
            </a:r>
            <a:r>
              <a:rPr kumimoji="0" lang="pt-PT" sz="2200" b="1" i="0" u="none" strike="noStrike" kern="1200" cap="none" spc="0" normalizeH="0" baseline="-2500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pt-PT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começou a aumentar. </a:t>
            </a:r>
            <a:endParaRPr kumimoji="0" lang="pt-PT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63" name="Retângulo 2"/>
          <p:cNvSpPr/>
          <p:nvPr/>
        </p:nvSpPr>
        <p:spPr>
          <a:xfrm>
            <a:off x="3017838" y="401638"/>
            <a:ext cx="343535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just"/>
            <a:r>
              <a:rPr lang="pt-PT" altLang="x-none" sz="2400" b="1" dirty="0">
                <a:latin typeface="Calibri" panose="020F0502020204030204" pitchFamily="34" charset="0"/>
              </a:rPr>
              <a:t>N</a:t>
            </a:r>
            <a:r>
              <a:rPr lang="pt-PT" altLang="x-none" sz="2400" b="1" baseline="-25000" dirty="0">
                <a:latin typeface="Calibri" panose="020F0502020204030204" pitchFamily="34" charset="0"/>
              </a:rPr>
              <a:t>2</a:t>
            </a:r>
            <a:r>
              <a:rPr lang="pt-PT" altLang="x-none" sz="2400" b="1" dirty="0">
                <a:latin typeface="Calibri" panose="020F0502020204030204" pitchFamily="34" charset="0"/>
              </a:rPr>
              <a:t>(g) + 3H</a:t>
            </a:r>
            <a:r>
              <a:rPr lang="pt-PT" altLang="x-none" sz="2400" b="1" baseline="-25000" dirty="0">
                <a:latin typeface="Calibri" panose="020F0502020204030204" pitchFamily="34" charset="0"/>
              </a:rPr>
              <a:t>2</a:t>
            </a:r>
            <a:r>
              <a:rPr lang="pt-PT" altLang="x-none" sz="2400" b="1" dirty="0">
                <a:latin typeface="Calibri" panose="020F0502020204030204" pitchFamily="34" charset="0"/>
              </a:rPr>
              <a:t>(g) ⇐&gt; 2NH</a:t>
            </a:r>
            <a:r>
              <a:rPr lang="pt-PT" altLang="x-none" sz="2400" b="1" baseline="-25000" dirty="0">
                <a:latin typeface="Calibri" panose="020F0502020204030204" pitchFamily="34" charset="0"/>
              </a:rPr>
              <a:t>3</a:t>
            </a:r>
            <a:r>
              <a:rPr lang="pt-PT" altLang="x-none" sz="2400" b="1" dirty="0">
                <a:latin typeface="Calibri" panose="020F0502020204030204" pitchFamily="34" charset="0"/>
              </a:rPr>
              <a:t>(g)</a:t>
            </a:r>
            <a:endParaRPr lang="pt-PT" altLang="x-none" sz="2400" b="1" dirty="0">
              <a:latin typeface="Calibri" panose="020F0502020204030204" pitchFamily="34" charset="0"/>
            </a:endParaRPr>
          </a:p>
        </p:txBody>
      </p:sp>
      <p:pic>
        <p:nvPicPr>
          <p:cNvPr id="40964" name="Picture 3" descr="F:\PUBLISH\Pearson_Slides\Brown\fig cap01\cap1520b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68825" y="1773238"/>
            <a:ext cx="4419600" cy="4270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Retângulo 4"/>
          <p:cNvSpPr/>
          <p:nvPr/>
        </p:nvSpPr>
        <p:spPr>
          <a:xfrm>
            <a:off x="469900" y="941388"/>
            <a:ext cx="8197850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pt-PT" altLang="x-none" sz="2400" dirty="0">
                <a:latin typeface="Calibri" panose="020F0502020204030204" pitchFamily="34" charset="0"/>
              </a:rPr>
              <a:t>Seqüencialmente, o equilíbrio será perturbado adicionando H</a:t>
            </a:r>
            <a:r>
              <a:rPr lang="pt-PT" altLang="x-none" sz="2400" baseline="-25000" dirty="0">
                <a:latin typeface="Calibri" panose="020F0502020204030204" pitchFamily="34" charset="0"/>
              </a:rPr>
              <a:t>2</a:t>
            </a:r>
            <a:r>
              <a:rPr lang="pt-PT" altLang="x-none" sz="2400" dirty="0">
                <a:latin typeface="Calibri" panose="020F0502020204030204" pitchFamily="34" charset="0"/>
              </a:rPr>
              <a:t> no recipiente. </a:t>
            </a:r>
            <a:endParaRPr lang="pt-PT" altLang="x-none" sz="2400" dirty="0">
              <a:latin typeface="Calibri" panose="020F050202020403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69900" y="6102350"/>
            <a:ext cx="8207375" cy="7064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PT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Estas mudanças ocorrem quando falamos que o equilíbrio "foi deslocado para a direita".</a:t>
            </a:r>
            <a:endParaRPr kumimoji="0" lang="pt-PT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1986" name="Picture 3" descr="F:\PUBLISH\Pearson_Slides\Brown\fig cap01\cap1520b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4075" y="2570163"/>
            <a:ext cx="4419600" cy="4270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7" name="Retângulo 3"/>
          <p:cNvSpPr/>
          <p:nvPr/>
        </p:nvSpPr>
        <p:spPr>
          <a:xfrm>
            <a:off x="519113" y="765175"/>
            <a:ext cx="835342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pt-PT" altLang="x-none" sz="2400" dirty="0">
                <a:latin typeface="Calibri" panose="020F0502020204030204" pitchFamily="34" charset="0"/>
              </a:rPr>
              <a:t>Estas mudanças continuam, entretanto a velocidade diminui gradualmente, até que o sistema novamente restabelece um estado de equilíbrio, após o qual a concentração dos elementos permanecem constante.</a:t>
            </a:r>
            <a:endParaRPr lang="pt-PT" altLang="x-none"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Retângulo 1"/>
          <p:cNvSpPr/>
          <p:nvPr/>
        </p:nvSpPr>
        <p:spPr>
          <a:xfrm>
            <a:off x="557213" y="1557338"/>
            <a:ext cx="7921625" cy="378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pt-PT" altLang="x-none" sz="2400" dirty="0">
                <a:latin typeface="Calibri" panose="020F0502020204030204" pitchFamily="34" charset="0"/>
              </a:rPr>
              <a:t>	Neste experimento, parte da quantidade de H</a:t>
            </a:r>
            <a:r>
              <a:rPr lang="pt-PT" altLang="x-none" sz="2400" baseline="-25000" dirty="0">
                <a:latin typeface="Calibri" panose="020F0502020204030204" pitchFamily="34" charset="0"/>
              </a:rPr>
              <a:t>2</a:t>
            </a:r>
            <a:r>
              <a:rPr lang="pt-PT" altLang="x-none" sz="2400" dirty="0">
                <a:latin typeface="Calibri" panose="020F0502020204030204" pitchFamily="34" charset="0"/>
              </a:rPr>
              <a:t> adicionado é consumida no deslocamento do equilíbrio, assim, o efeito da adição (aumento na concentração) é parcialmente compensado. </a:t>
            </a:r>
            <a:endParaRPr lang="pt-PT" altLang="x-none" sz="2400" dirty="0">
              <a:latin typeface="Calibri" panose="020F0502020204030204" pitchFamily="34" charset="0"/>
            </a:endParaRPr>
          </a:p>
          <a:p>
            <a:pPr algn="just"/>
            <a:endParaRPr lang="pt-PT" altLang="x-none" sz="2400" dirty="0">
              <a:latin typeface="Calibri" panose="020F0502020204030204" pitchFamily="34" charset="0"/>
            </a:endParaRPr>
          </a:p>
          <a:p>
            <a:pPr algn="just"/>
            <a:r>
              <a:rPr lang="pt-PT" altLang="x-none" sz="2400" dirty="0">
                <a:latin typeface="Calibri" panose="020F0502020204030204" pitchFamily="34" charset="0"/>
              </a:rPr>
              <a:t>	Em outras palavras, o ajuste do sistema tende a minimizar o efeito de adição de H</a:t>
            </a:r>
            <a:r>
              <a:rPr lang="pt-PT" altLang="x-none" sz="2400" baseline="-25000" dirty="0">
                <a:latin typeface="Calibri" panose="020F0502020204030204" pitchFamily="34" charset="0"/>
              </a:rPr>
              <a:t>2</a:t>
            </a:r>
            <a:r>
              <a:rPr lang="pt-PT" altLang="x-none" sz="2400" dirty="0">
                <a:latin typeface="Calibri" panose="020F0502020204030204" pitchFamily="34" charset="0"/>
              </a:rPr>
              <a:t>, como prevê o princípio de Le Châtelier. </a:t>
            </a:r>
            <a:endParaRPr lang="pt-PT" altLang="x-none" sz="2400" dirty="0">
              <a:latin typeface="Calibri" panose="020F0502020204030204" pitchFamily="34" charset="0"/>
            </a:endParaRPr>
          </a:p>
          <a:p>
            <a:pPr algn="just"/>
            <a:endParaRPr lang="pt-PT" altLang="x-none" sz="2400" dirty="0">
              <a:latin typeface="Calibri" panose="020F0502020204030204" pitchFamily="34" charset="0"/>
            </a:endParaRPr>
          </a:p>
          <a:p>
            <a:pPr algn="just"/>
            <a:r>
              <a:rPr lang="pt-PT" altLang="x-none" sz="2400" dirty="0">
                <a:latin typeface="Calibri" panose="020F0502020204030204" pitchFamily="34" charset="0"/>
              </a:rPr>
              <a:t>	</a:t>
            </a:r>
            <a:endParaRPr lang="pt-PT" altLang="x-none"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tângulo 1"/>
          <p:cNvSpPr/>
          <p:nvPr/>
        </p:nvSpPr>
        <p:spPr>
          <a:xfrm>
            <a:off x="395288" y="1268413"/>
            <a:ext cx="8208963" cy="4586288"/>
          </a:xfrm>
          <a:prstGeom prst="rect">
            <a:avLst/>
          </a:prstGeom>
        </p:spPr>
        <p:txBody>
          <a:bodyPr>
            <a:spAutoFit/>
          </a:bodyPr>
          <a:p>
            <a:pPr algn="ctr">
              <a:buNone/>
            </a:pPr>
            <a:endParaRPr lang="pt-PT" altLang="x-none" sz="2800" b="1" dirty="0">
              <a:latin typeface="Calibri" panose="020F0502020204030204" pitchFamily="34" charset="0"/>
            </a:endParaRPr>
          </a:p>
          <a:p>
            <a:pPr algn="ctr">
              <a:buNone/>
            </a:pPr>
            <a:endParaRPr lang="pt-PT" altLang="x-none" sz="2800" b="1" dirty="0"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lang="pt-PT" altLang="x-none" sz="2800" b="1" dirty="0">
                <a:latin typeface="Calibri" panose="020F0502020204030204" pitchFamily="34" charset="0"/>
              </a:rPr>
              <a:t>N</a:t>
            </a:r>
            <a:r>
              <a:rPr lang="pt-PT" altLang="x-none" sz="2800" b="1" baseline="-25000" dirty="0">
                <a:latin typeface="Calibri" panose="020F0502020204030204" pitchFamily="34" charset="0"/>
              </a:rPr>
              <a:t>2</a:t>
            </a:r>
            <a:r>
              <a:rPr lang="pt-PT" altLang="x-none" sz="2800" b="1" dirty="0">
                <a:latin typeface="Calibri" panose="020F0502020204030204" pitchFamily="34" charset="0"/>
              </a:rPr>
              <a:t>(g) + 3H</a:t>
            </a:r>
            <a:r>
              <a:rPr lang="pt-PT" altLang="x-none" sz="2800" b="1" baseline="-25000" dirty="0">
                <a:latin typeface="Calibri" panose="020F0502020204030204" pitchFamily="34" charset="0"/>
              </a:rPr>
              <a:t>2</a:t>
            </a:r>
            <a:r>
              <a:rPr lang="pt-PT" altLang="x-none" sz="2800" b="1" dirty="0">
                <a:latin typeface="Calibri" panose="020F0502020204030204" pitchFamily="34" charset="0"/>
              </a:rPr>
              <a:t>(g) ⇐&gt; 2NH</a:t>
            </a:r>
            <a:r>
              <a:rPr lang="pt-PT" altLang="x-none" sz="2800" b="1" baseline="-25000" dirty="0">
                <a:latin typeface="Calibri" panose="020F0502020204030204" pitchFamily="34" charset="0"/>
              </a:rPr>
              <a:t>3</a:t>
            </a:r>
            <a:r>
              <a:rPr lang="pt-PT" altLang="x-none" sz="2800" b="1" dirty="0">
                <a:latin typeface="Calibri" panose="020F0502020204030204" pitchFamily="34" charset="0"/>
              </a:rPr>
              <a:t>(g)</a:t>
            </a:r>
            <a:endParaRPr lang="pt-PT" altLang="x-none" sz="2800" b="1" dirty="0">
              <a:latin typeface="Calibri" panose="020F0502020204030204" pitchFamily="34" charset="0"/>
            </a:endParaRPr>
          </a:p>
          <a:p>
            <a:pPr algn="ctr">
              <a:buNone/>
            </a:pPr>
            <a:endParaRPr lang="pt-PT" altLang="x-none" sz="2800" b="1" dirty="0">
              <a:latin typeface="Calibri" panose="020F0502020204030204" pitchFamily="34" charset="0"/>
            </a:endParaRPr>
          </a:p>
          <a:p>
            <a:pPr>
              <a:buNone/>
            </a:pPr>
            <a:endParaRPr lang="pt-PT" altLang="x-none" dirty="0">
              <a:latin typeface="Calibri" panose="020F0502020204030204" pitchFamily="34" charset="0"/>
            </a:endParaRPr>
          </a:p>
          <a:p>
            <a:pPr>
              <a:buNone/>
            </a:pPr>
            <a:endParaRPr lang="pt-PT" altLang="x-none" dirty="0">
              <a:latin typeface="Calibri" panose="020F0502020204030204" pitchFamily="34" charset="0"/>
            </a:endParaRPr>
          </a:p>
          <a:p>
            <a:pPr algn="just">
              <a:buChar char="-"/>
            </a:pPr>
            <a:r>
              <a:rPr lang="pt-PT" altLang="x-none" sz="2400" dirty="0">
                <a:latin typeface="Calibri" panose="020F0502020204030204" pitchFamily="34" charset="0"/>
              </a:rPr>
              <a:t>Um aumento na [reagentes] ou uma diminuição na [produtos] </a:t>
            </a:r>
            <a:r>
              <a:rPr lang="pt-PT" altLang="x-none" sz="2400" b="1" dirty="0">
                <a:latin typeface="Calibri" panose="020F0502020204030204" pitchFamily="34" charset="0"/>
              </a:rPr>
              <a:t>desloca o equilíbrio para a direita.</a:t>
            </a:r>
            <a:endParaRPr lang="pt-PT" altLang="x-none" sz="2400" b="1" dirty="0">
              <a:latin typeface="Calibri" panose="020F0502020204030204" pitchFamily="34" charset="0"/>
            </a:endParaRPr>
          </a:p>
          <a:p>
            <a:pPr algn="just">
              <a:buChar char="-"/>
            </a:pPr>
            <a:endParaRPr lang="pt-PT" altLang="x-none" sz="2400" dirty="0">
              <a:latin typeface="Calibri" panose="020F0502020204030204" pitchFamily="34" charset="0"/>
            </a:endParaRPr>
          </a:p>
          <a:p>
            <a:pPr algn="just">
              <a:buNone/>
            </a:pPr>
            <a:endParaRPr lang="pt-PT" altLang="x-none" sz="2400" dirty="0">
              <a:latin typeface="Calibri" panose="020F0502020204030204" pitchFamily="34" charset="0"/>
            </a:endParaRPr>
          </a:p>
          <a:p>
            <a:pPr algn="just">
              <a:buNone/>
            </a:pPr>
            <a:r>
              <a:rPr lang="pt-PT" altLang="x-none" sz="2400" dirty="0">
                <a:latin typeface="Calibri" panose="020F0502020204030204" pitchFamily="34" charset="0"/>
              </a:rPr>
              <a:t>- Uma diminuição da [reagentes] ou um aumento da [produtos] </a:t>
            </a:r>
            <a:r>
              <a:rPr lang="pt-PT" altLang="x-none" sz="2400" b="1" dirty="0">
                <a:latin typeface="Calibri" panose="020F0502020204030204" pitchFamily="34" charset="0"/>
              </a:rPr>
              <a:t>desloca o equilíbrio para a esquerda.</a:t>
            </a:r>
            <a:endParaRPr lang="pt-PT" altLang="x-none" sz="2400" b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Retângulo 1"/>
          <p:cNvSpPr/>
          <p:nvPr/>
        </p:nvSpPr>
        <p:spPr>
          <a:xfrm>
            <a:off x="755650" y="382588"/>
            <a:ext cx="7777163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3600" b="1" dirty="0">
                <a:latin typeface="Calibri" panose="020F0502020204030204" pitchFamily="34" charset="0"/>
              </a:rPr>
              <a:t>EFEITO DA PRESSÃO </a:t>
            </a:r>
            <a:endParaRPr sz="3600" b="1" dirty="0">
              <a:latin typeface="Calibri" panose="020F0502020204030204" pitchFamily="34" charset="0"/>
            </a:endParaRPr>
          </a:p>
          <a:p>
            <a:pPr algn="ctr"/>
            <a:endParaRPr sz="3600" b="1" dirty="0">
              <a:latin typeface="Calibri" panose="020F0502020204030204" pitchFamily="34" charset="0"/>
            </a:endParaRPr>
          </a:p>
          <a:p>
            <a:r>
              <a:rPr dirty="0">
                <a:latin typeface="Calibri" panose="020F0502020204030204" pitchFamily="34" charset="0"/>
              </a:rPr>
              <a:t>     	</a:t>
            </a:r>
            <a:r>
              <a:rPr sz="2400" dirty="0">
                <a:latin typeface="Calibri" panose="020F0502020204030204" pitchFamily="34" charset="0"/>
              </a:rPr>
              <a:t>Alterações  de  pressão  influenciam  em equilíbrios  que  possuem  espécies  químicas  no  estado gasoso. </a:t>
            </a:r>
            <a:endParaRPr sz="2400" dirty="0">
              <a:latin typeface="Calibri" panose="020F0502020204030204" pitchFamily="34" charset="0"/>
            </a:endParaRPr>
          </a:p>
          <a:p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     	Considere  a  reação  química  em  equilíbrio  abaixo: </a:t>
            </a:r>
            <a:endParaRPr sz="2400" dirty="0">
              <a:latin typeface="Calibri" panose="020F0502020204030204" pitchFamily="34" charset="0"/>
            </a:endParaRPr>
          </a:p>
        </p:txBody>
      </p:sp>
      <p:pic>
        <p:nvPicPr>
          <p:cNvPr id="45059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20838" y="3548063"/>
            <a:ext cx="6046787" cy="723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Retângulo 1"/>
          <p:cNvSpPr/>
          <p:nvPr/>
        </p:nvSpPr>
        <p:spPr>
          <a:xfrm>
            <a:off x="684213" y="1052513"/>
            <a:ext cx="7632700" cy="1939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	Conforme a  figura  indicada verificamos que o aumento  da  pressão  favoreceu  a  produção  da amônia,  isto  é,  </a:t>
            </a:r>
            <a:r>
              <a:rPr sz="2400" b="1" dirty="0">
                <a:latin typeface="Calibri" panose="020F0502020204030204" pitchFamily="34" charset="0"/>
              </a:rPr>
              <a:t>deslocou  o  equilíbrio  para  a direita</a:t>
            </a:r>
            <a:r>
              <a:rPr sz="2400" dirty="0">
                <a:latin typeface="Calibri" panose="020F0502020204030204" pitchFamily="34" charset="0"/>
              </a:rPr>
              <a:t>,  que  é  aquele  que  possui  </a:t>
            </a:r>
            <a:r>
              <a:rPr sz="2400" b="1" dirty="0">
                <a:latin typeface="Calibri" panose="020F0502020204030204" pitchFamily="34" charset="0"/>
              </a:rPr>
              <a:t>menor quantidade de mols na fase gasosa. </a:t>
            </a:r>
            <a:endParaRPr sz="2400" b="1" dirty="0">
              <a:latin typeface="Calibri" panose="020F0502020204030204" pitchFamily="34" charset="0"/>
            </a:endParaRPr>
          </a:p>
        </p:txBody>
      </p:sp>
      <p:pic>
        <p:nvPicPr>
          <p:cNvPr id="4608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87675" y="3487738"/>
            <a:ext cx="3186113" cy="3370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75" y="2992438"/>
            <a:ext cx="6046788" cy="7223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1279525" y="3910013"/>
            <a:ext cx="1081088" cy="4000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2000" kern="1200" cap="none" spc="0" normalizeH="0" baseline="0" noProof="0" dirty="0">
                <a:latin typeface="+mn-lt"/>
                <a:ea typeface="+mn-ea"/>
                <a:cs typeface="+mn-cs"/>
              </a:rPr>
              <a:t> </a:t>
            </a:r>
            <a:r>
              <a:rPr kumimoji="0" lang="pt-BR" sz="2000" b="1" kern="1200" cap="none" spc="0" normalizeH="0" baseline="0" noProof="0" dirty="0">
                <a:latin typeface="+mn-lt"/>
                <a:ea typeface="+mn-ea"/>
                <a:cs typeface="+mn-cs"/>
              </a:rPr>
              <a:t>4 mols</a:t>
            </a:r>
            <a:endParaRPr kumimoji="0" lang="pt-BR" sz="2000" b="1" kern="1200" cap="none" spc="0" normalizeH="0" baseline="0" noProof="0" dirty="0">
              <a:latin typeface="+mn-lt"/>
              <a:ea typeface="+mn-ea"/>
              <a:cs typeface="+mn-cs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659563" y="3941763"/>
            <a:ext cx="1042988" cy="4000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2000" b="1" kern="1200" cap="none" spc="0" normalizeH="0" baseline="0" noProof="0" dirty="0">
                <a:latin typeface="+mn-lt"/>
                <a:ea typeface="+mn-ea"/>
                <a:cs typeface="+mn-cs"/>
              </a:rPr>
              <a:t>2 mols</a:t>
            </a:r>
            <a:endParaRPr kumimoji="0" lang="pt-BR" sz="2000" b="1" kern="1200" cap="none" spc="0" normalizeH="0" baseline="0" noProof="0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Retângulo 1"/>
          <p:cNvSpPr/>
          <p:nvPr/>
        </p:nvSpPr>
        <p:spPr>
          <a:xfrm>
            <a:off x="684213" y="1052513"/>
            <a:ext cx="7775575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dirty="0">
                <a:latin typeface="Calibri" panose="020F0502020204030204" pitchFamily="34" charset="0"/>
              </a:rPr>
              <a:t> </a:t>
            </a:r>
            <a:r>
              <a:rPr sz="2400" dirty="0">
                <a:latin typeface="Calibri" panose="020F0502020204030204" pitchFamily="34" charset="0"/>
              </a:rPr>
              <a:t>Se  a  pressão  fosse  diminuída  o  equilíbrio  se  deslocaria  para  a  esquerda,  favorecendo  o consumo de amônia,  isto é, no  sentido da maior quantidade de mols na fase gasosa</a:t>
            </a:r>
            <a:endParaRPr sz="2400" dirty="0">
              <a:latin typeface="Calibri" panose="020F050202020403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79425" y="3011488"/>
            <a:ext cx="8185150" cy="26781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Generalizando: </a:t>
            </a: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•  </a:t>
            </a: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  aumento  da  P  </a:t>
            </a: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sobre  o  sistema desloca o equilíbrio químico no sentido do </a:t>
            </a: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menor número de mols </a:t>
            </a: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 fase gasosa.</a:t>
            </a: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•  </a:t>
            </a: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diminuição da P </a:t>
            </a: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sobre  o  sistema  desloca  o  equilíbrio  químico  no  sentido  </a:t>
            </a: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 maior número de mols </a:t>
            </a: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 fase gasosa.</a:t>
            </a: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Retângulo 1"/>
          <p:cNvSpPr/>
          <p:nvPr/>
        </p:nvSpPr>
        <p:spPr>
          <a:xfrm>
            <a:off x="827088" y="908050"/>
            <a:ext cx="8066087" cy="4894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b="1" dirty="0">
                <a:latin typeface="Calibri" panose="020F0502020204030204" pitchFamily="34" charset="0"/>
              </a:rPr>
              <a:t>Exercícios: </a:t>
            </a:r>
            <a:endParaRPr sz="2400" b="1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01)Considere a reação em equilíbrio químico: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                     N2 (g)   +    O2 (g)     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 </a:t>
            </a:r>
            <a:r>
              <a:rPr sz="2400" dirty="0">
                <a:latin typeface="Calibri" panose="020F0502020204030204" pitchFamily="34" charset="0"/>
              </a:rPr>
              <a:t>    2   NO(g)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É possível deslocá-lo para a direita: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a)  Retirando o N2 existente.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b)  Removendo o NO formado.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c)  Introduzindo um catalisador.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d)  Diminuindo  a  pressão,  à  temperatura constante.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e)  Aumentando  a  pressão,  à  temperatura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constante. </a:t>
            </a:r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Retângulo 1"/>
          <p:cNvSpPr/>
          <p:nvPr/>
        </p:nvSpPr>
        <p:spPr>
          <a:xfrm>
            <a:off x="395288" y="692150"/>
            <a:ext cx="8208962" cy="4524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400" dirty="0">
                <a:latin typeface="Calibri" panose="020F0502020204030204" pitchFamily="34" charset="0"/>
              </a:rPr>
              <a:t>02)Temos o equilíbrio: </a:t>
            </a:r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               CO (g)  +  H2O (g)      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</a:t>
            </a:r>
            <a:r>
              <a:rPr sz="2400" dirty="0">
                <a:latin typeface="Calibri" panose="020F0502020204030204" pitchFamily="34" charset="0"/>
              </a:rPr>
              <a:t>      CO2 (g)  +   H2 (g) </a:t>
            </a:r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Queremos  aumentar  a  concentração  de CO2(g)  nesse  equilíbrio.  Para  isso  ocorrer, devemos: </a:t>
            </a:r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a)  Aumentar a pressão sobre o sistema. </a:t>
            </a:r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b)  Diminuir a pressão sobre o sistema. </a:t>
            </a:r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c)  Adicionar H2 (g) ao sistema. </a:t>
            </a:r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d)  Retirar H2O (g) do sistema. </a:t>
            </a:r>
            <a:endParaRPr sz="2400" dirty="0">
              <a:latin typeface="Calibri" panose="020F0502020204030204" pitchFamily="34" charset="0"/>
            </a:endParaRPr>
          </a:p>
          <a:p>
            <a:r>
              <a:rPr sz="2400" dirty="0">
                <a:latin typeface="Calibri" panose="020F0502020204030204" pitchFamily="34" charset="0"/>
              </a:rPr>
              <a:t>e)  Adicionar CO (g) ao sistema. </a:t>
            </a:r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Retângulo 1"/>
          <p:cNvSpPr/>
          <p:nvPr/>
        </p:nvSpPr>
        <p:spPr>
          <a:xfrm>
            <a:off x="468313" y="765175"/>
            <a:ext cx="8135937" cy="4154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03)O  equilíbrio  gasoso  representado  pela equação: 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           N2(g) +  O2(g)    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  </a:t>
            </a:r>
            <a:r>
              <a:rPr sz="2400" dirty="0">
                <a:latin typeface="Calibri" panose="020F0502020204030204" pitchFamily="34" charset="0"/>
              </a:rPr>
              <a:t> 2 NO(g) – 88 kj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É deslocado no  sentido de  formação de NO(g), se: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a)  a pressão for abaixada.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b)  N2 for retirado.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c)  a temperatura for aumentada.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d)  for  adicionado  um  catalisador  sólido  ao sistema.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e)  o volume do recipiente for diminuído</a:t>
            </a:r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Retângulo 1"/>
          <p:cNvSpPr/>
          <p:nvPr/>
        </p:nvSpPr>
        <p:spPr>
          <a:xfrm>
            <a:off x="395288" y="981075"/>
            <a:ext cx="8424862" cy="378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04) O equilíbrio N2 (g) + 3 H2 (g)     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 </a:t>
            </a:r>
            <a:r>
              <a:rPr sz="2400" dirty="0">
                <a:latin typeface="Calibri" panose="020F0502020204030204" pitchFamily="34" charset="0"/>
              </a:rPr>
              <a:t>   2 NH3 (g)  é deslocado para os produtos com o aumento da  pressão  e  com  a  diminuição  da temperatura.   Pode-se concluir que a  reação de formação do gás amoníaco é: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a)  Exotérmica  e  ocorre  com  o  aumento  de volume.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b)  Exotérmica  e  ocorre  com  a  conservação  do volume.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c)  Exotérmica e ocorre  com a diminuição do  volume.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d)  Endotérmica  e  ocorre  com  aumento  de  volume.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e)  Endotérmica  e  ocorre  com  diminuição  de volume. </a:t>
            </a:r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Retângulo 1"/>
          <p:cNvSpPr/>
          <p:nvPr/>
        </p:nvSpPr>
        <p:spPr>
          <a:xfrm>
            <a:off x="584200" y="433388"/>
            <a:ext cx="8066088" cy="415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200" dirty="0">
                <a:latin typeface="Calibri" panose="020F0502020204030204" pitchFamily="34" charset="0"/>
              </a:rPr>
              <a:t>05)Nitrogênio  e  hidrogênio  reagem  para  formar  amônia segundo a equação: </a:t>
            </a:r>
            <a:endParaRPr sz="2200" dirty="0">
              <a:latin typeface="Calibri" panose="020F0502020204030204" pitchFamily="34" charset="0"/>
            </a:endParaRPr>
          </a:p>
          <a:p>
            <a:r>
              <a:rPr sz="2200" dirty="0">
                <a:latin typeface="Calibri" panose="020F0502020204030204" pitchFamily="34" charset="0"/>
              </a:rPr>
              <a:t>                                   N2(g)  +  3 H2(g)    </a:t>
            </a:r>
            <a:r>
              <a:rPr sz="2200" dirty="0">
                <a:latin typeface="Calibri" panose="020F0502020204030204" pitchFamily="34" charset="0"/>
                <a:sym typeface="Wingdings" panose="05000000000000000000" pitchFamily="2" charset="2"/>
              </a:rPr>
              <a:t> </a:t>
            </a:r>
            <a:r>
              <a:rPr sz="2200" dirty="0">
                <a:latin typeface="Calibri" panose="020F0502020204030204" pitchFamily="34" charset="0"/>
              </a:rPr>
              <a:t>  2 NH3(g)  +  22  kcal </a:t>
            </a:r>
            <a:endParaRPr sz="2200" dirty="0">
              <a:latin typeface="Calibri" panose="020F0502020204030204" pitchFamily="34" charset="0"/>
            </a:endParaRPr>
          </a:p>
          <a:p>
            <a:r>
              <a:rPr sz="2200" dirty="0">
                <a:latin typeface="Calibri" panose="020F0502020204030204" pitchFamily="34" charset="0"/>
              </a:rPr>
              <a:t> </a:t>
            </a:r>
            <a:endParaRPr sz="2200" dirty="0">
              <a:latin typeface="Calibri" panose="020F0502020204030204" pitchFamily="34" charset="0"/>
            </a:endParaRPr>
          </a:p>
          <a:p>
            <a:r>
              <a:rPr sz="2200" dirty="0">
                <a:latin typeface="Calibri" panose="020F0502020204030204" pitchFamily="34" charset="0"/>
              </a:rPr>
              <a:t>     Se  a  mistura  dos  três  gases  estiver  em  equilíbrio e provocarmos: </a:t>
            </a:r>
            <a:endParaRPr sz="2200" dirty="0">
              <a:latin typeface="Calibri" panose="020F0502020204030204" pitchFamily="34" charset="0"/>
            </a:endParaRPr>
          </a:p>
          <a:p>
            <a:r>
              <a:rPr sz="2200" dirty="0">
                <a:latin typeface="Calibri" panose="020F0502020204030204" pitchFamily="34" charset="0"/>
              </a:rPr>
              <a:t> </a:t>
            </a:r>
            <a:endParaRPr sz="2200" dirty="0">
              <a:latin typeface="Calibri" panose="020F0502020204030204" pitchFamily="34" charset="0"/>
            </a:endParaRPr>
          </a:p>
          <a:p>
            <a:r>
              <a:rPr sz="2200" dirty="0">
                <a:latin typeface="Calibri" panose="020F0502020204030204" pitchFamily="34" charset="0"/>
              </a:rPr>
              <a:t>I.  Compressão da mistura. </a:t>
            </a:r>
            <a:endParaRPr sz="2200" dirty="0">
              <a:latin typeface="Calibri" panose="020F0502020204030204" pitchFamily="34" charset="0"/>
            </a:endParaRPr>
          </a:p>
          <a:p>
            <a:r>
              <a:rPr sz="2200" dirty="0">
                <a:latin typeface="Calibri" panose="020F0502020204030204" pitchFamily="34" charset="0"/>
              </a:rPr>
              <a:t>II.  Aumento de temperatura. </a:t>
            </a:r>
            <a:endParaRPr sz="2200" dirty="0">
              <a:latin typeface="Calibri" panose="020F0502020204030204" pitchFamily="34" charset="0"/>
            </a:endParaRPr>
          </a:p>
          <a:p>
            <a:r>
              <a:rPr sz="2200" dirty="0">
                <a:latin typeface="Calibri" panose="020F0502020204030204" pitchFamily="34" charset="0"/>
              </a:rPr>
              <a:t>III.  Introdução de hidrogênio adicional. </a:t>
            </a:r>
            <a:endParaRPr sz="2200" dirty="0">
              <a:latin typeface="Calibri" panose="020F0502020204030204" pitchFamily="34" charset="0"/>
            </a:endParaRPr>
          </a:p>
          <a:p>
            <a:r>
              <a:rPr sz="2200" dirty="0">
                <a:latin typeface="Calibri" panose="020F0502020204030204" pitchFamily="34" charset="0"/>
              </a:rPr>
              <a:t> </a:t>
            </a:r>
            <a:endParaRPr sz="2200" dirty="0">
              <a:latin typeface="Calibri" panose="020F0502020204030204" pitchFamily="34" charset="0"/>
            </a:endParaRPr>
          </a:p>
          <a:p>
            <a:r>
              <a:rPr sz="2200" dirty="0">
                <a:latin typeface="Calibri" panose="020F0502020204030204" pitchFamily="34" charset="0"/>
              </a:rPr>
              <a:t>O  efeito  sobre  a  quantidade  de  amônia,  em  cada situação, será: </a:t>
            </a:r>
            <a:endParaRPr sz="2200" dirty="0">
              <a:latin typeface="Calibri" panose="020F0502020204030204" pitchFamily="34" charset="0"/>
            </a:endParaRPr>
          </a:p>
        </p:txBody>
      </p:sp>
      <p:pic>
        <p:nvPicPr>
          <p:cNvPr id="52227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17713" y="4567238"/>
            <a:ext cx="5075237" cy="2022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CaixaDeTexto 1"/>
          <p:cNvSpPr txBox="1"/>
          <p:nvPr/>
        </p:nvSpPr>
        <p:spPr>
          <a:xfrm>
            <a:off x="250825" y="584200"/>
            <a:ext cx="8208963" cy="1292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3600" b="1" dirty="0">
                <a:latin typeface="Calibri" panose="020F0502020204030204" pitchFamily="34" charset="0"/>
              </a:rPr>
              <a:t>EFEITO DO CATALISADOR</a:t>
            </a:r>
            <a:endParaRPr sz="3600" b="1" dirty="0">
              <a:latin typeface="Calibri" panose="020F0502020204030204" pitchFamily="34" charset="0"/>
            </a:endParaRPr>
          </a:p>
          <a:p>
            <a:endParaRPr dirty="0">
              <a:latin typeface="Calibri" panose="020F0502020204030204" pitchFamily="34" charset="0"/>
            </a:endParaRPr>
          </a:p>
          <a:p>
            <a:pPr algn="just"/>
            <a:endParaRPr sz="2400" b="1" dirty="0">
              <a:latin typeface="Calibri" panose="020F0502020204030204" pitchFamily="34" charset="0"/>
            </a:endParaRPr>
          </a:p>
        </p:txBody>
      </p:sp>
      <p:sp>
        <p:nvSpPr>
          <p:cNvPr id="53251" name="Retângulo 2"/>
          <p:cNvSpPr/>
          <p:nvPr/>
        </p:nvSpPr>
        <p:spPr>
          <a:xfrm>
            <a:off x="457200" y="2128838"/>
            <a:ext cx="8208963" cy="29733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just">
              <a:spcBef>
                <a:spcPct val="20000"/>
              </a:spcBef>
              <a:buChar char="•"/>
            </a:pPr>
            <a:endParaRPr lang="en-US" altLang="x-none" sz="2400" dirty="0">
              <a:latin typeface="Calibri" panose="020F0502020204030204" pitchFamily="34" charset="0"/>
            </a:endParaRPr>
          </a:p>
          <a:p>
            <a:pPr marL="342900" indent="-342900" algn="just">
              <a:spcBef>
                <a:spcPct val="20000"/>
              </a:spcBef>
              <a:buChar char="•"/>
            </a:pPr>
            <a:r>
              <a:rPr lang="en-US" altLang="x-none" sz="2400" dirty="0">
                <a:latin typeface="Calibri" panose="020F0502020204030204" pitchFamily="34" charset="0"/>
              </a:rPr>
              <a:t>um catalisador faz com que um processo chegue mais rapidamente à situação de equilíbrio.</a:t>
            </a:r>
            <a:endParaRPr lang="en-US" altLang="x-none" sz="2400" dirty="0">
              <a:latin typeface="Calibri" panose="020F0502020204030204" pitchFamily="34" charset="0"/>
            </a:endParaRPr>
          </a:p>
          <a:p>
            <a:pPr marL="342900" indent="-342900" algn="just">
              <a:spcBef>
                <a:spcPct val="20000"/>
              </a:spcBef>
              <a:buChar char="•"/>
            </a:pPr>
            <a:endParaRPr lang="en-US" altLang="x-none" sz="2400" dirty="0">
              <a:latin typeface="Calibri" panose="020F0502020204030204" pitchFamily="34" charset="0"/>
            </a:endParaRPr>
          </a:p>
          <a:p>
            <a:pPr marL="342900" indent="-342900" algn="just">
              <a:spcBef>
                <a:spcPct val="20000"/>
              </a:spcBef>
              <a:buChar char="•"/>
            </a:pPr>
            <a:r>
              <a:rPr lang="en-US" altLang="x-none" sz="2400" dirty="0">
                <a:latin typeface="Calibri" panose="020F0502020204030204" pitchFamily="34" charset="0"/>
              </a:rPr>
              <a:t>O catalisador reduz a barreira de energia de ativação Ea para a reação.</a:t>
            </a:r>
            <a:endParaRPr lang="en-US" altLang="x-none" sz="2400" dirty="0">
              <a:latin typeface="Calibri" panose="020F0502020204030204" pitchFamily="34" charset="0"/>
            </a:endParaRPr>
          </a:p>
          <a:p>
            <a:pPr marL="342900" indent="-342900" algn="just">
              <a:spcBef>
                <a:spcPct val="20000"/>
              </a:spcBef>
              <a:buChar char="•"/>
            </a:pPr>
            <a:endParaRPr lang="en-US" altLang="x-none" sz="2400" dirty="0">
              <a:latin typeface="Calibri" panose="020F0502020204030204" pitchFamily="34" charset="0"/>
            </a:endParaRPr>
          </a:p>
        </p:txBody>
      </p:sp>
      <p:sp>
        <p:nvSpPr>
          <p:cNvPr id="53252" name="CaixaDeTexto 3"/>
          <p:cNvSpPr txBox="1"/>
          <p:nvPr/>
        </p:nvSpPr>
        <p:spPr>
          <a:xfrm>
            <a:off x="1387475" y="1606550"/>
            <a:ext cx="5935663" cy="522288"/>
          </a:xfrm>
          <a:prstGeom prst="rect">
            <a:avLst/>
          </a:prstGeom>
          <a:solidFill>
            <a:srgbClr val="FF66FF"/>
          </a:solidFill>
          <a:ln w="9525">
            <a:noFill/>
          </a:ln>
        </p:spPr>
        <p:txBody>
          <a:bodyPr>
            <a:spAutoFit/>
          </a:bodyPr>
          <a:p>
            <a:r>
              <a:rPr sz="2800" b="1" dirty="0">
                <a:latin typeface="Calibri" panose="020F0502020204030204" pitchFamily="34" charset="0"/>
              </a:rPr>
              <a:t>O catalisador não desloca o equilíbrio</a:t>
            </a:r>
            <a:endParaRPr sz="2800" b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CaixaDeTexto 1"/>
          <p:cNvSpPr txBox="1"/>
          <p:nvPr/>
        </p:nvSpPr>
        <p:spPr>
          <a:xfrm>
            <a:off x="504825" y="765175"/>
            <a:ext cx="8135938" cy="193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	Acontece que o abaixamento na Ea é o mesmo, tanto para a reação direta quanto a inversa (gráfico abaixo).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	Assim, se ambas as reações têm suas velocidades igualmente aumentadas, </a:t>
            </a:r>
            <a:r>
              <a:rPr sz="2400" b="1" dirty="0">
                <a:latin typeface="Calibri" panose="020F0502020204030204" pitchFamily="34" charset="0"/>
              </a:rPr>
              <a:t>o equilíbrio não se deslocará no sentido direto nem no inverso. </a:t>
            </a:r>
            <a:endParaRPr sz="2400" b="1" dirty="0">
              <a:latin typeface="Calibri" panose="020F0502020204030204" pitchFamily="34" charset="0"/>
            </a:endParaRPr>
          </a:p>
        </p:txBody>
      </p:sp>
      <p:pic>
        <p:nvPicPr>
          <p:cNvPr id="54275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98675" y="2654300"/>
            <a:ext cx="4962525" cy="4181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Seta para cima e para baixo 2"/>
          <p:cNvSpPr/>
          <p:nvPr/>
        </p:nvSpPr>
        <p:spPr>
          <a:xfrm>
            <a:off x="4451350" y="3721100"/>
            <a:ext cx="257175" cy="360363"/>
          </a:xfrm>
          <a:prstGeom prst="up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Retângulo 1"/>
          <p:cNvSpPr/>
          <p:nvPr/>
        </p:nvSpPr>
        <p:spPr>
          <a:xfrm>
            <a:off x="755650" y="765175"/>
            <a:ext cx="8064500" cy="193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U.F.R.S) A reação genérica A  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</a:t>
            </a:r>
            <a:r>
              <a:rPr sz="2400" dirty="0">
                <a:latin typeface="Calibri" panose="020F0502020204030204" pitchFamily="34" charset="0"/>
              </a:rPr>
              <a:t>  B, a 25</a:t>
            </a:r>
            <a:r>
              <a:rPr sz="2400" baseline="30000" dirty="0">
                <a:latin typeface="Calibri" panose="020F0502020204030204" pitchFamily="34" charset="0"/>
              </a:rPr>
              <a:t>o</a:t>
            </a:r>
            <a:r>
              <a:rPr sz="2400" dirty="0">
                <a:latin typeface="Calibri" panose="020F0502020204030204" pitchFamily="34" charset="0"/>
              </a:rPr>
              <a:t>C, tem  por  constante de velocidade, para a reação direta, 6 min </a:t>
            </a:r>
            <a:r>
              <a:rPr sz="2400" baseline="30000" dirty="0">
                <a:latin typeface="Calibri" panose="020F0502020204030204" pitchFamily="34" charset="0"/>
              </a:rPr>
              <a:t>–1</a:t>
            </a:r>
            <a:r>
              <a:rPr sz="2400" dirty="0">
                <a:latin typeface="Calibri" panose="020F0502020204030204" pitchFamily="34" charset="0"/>
              </a:rPr>
              <a:t>, e, para a reação inversa, 3 min </a:t>
            </a:r>
            <a:r>
              <a:rPr sz="2400" baseline="30000" dirty="0">
                <a:latin typeface="Calibri" panose="020F0502020204030204" pitchFamily="34" charset="0"/>
              </a:rPr>
              <a:t>–1</a:t>
            </a:r>
            <a:r>
              <a:rPr sz="2400" dirty="0">
                <a:latin typeface="Calibri" panose="020F0502020204030204" pitchFamily="34" charset="0"/>
              </a:rPr>
              <a:t>. O valor da constante de equilíbrio naquela temperatura é: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Retângulo 1"/>
          <p:cNvSpPr/>
          <p:nvPr/>
        </p:nvSpPr>
        <p:spPr>
          <a:xfrm>
            <a:off x="539750" y="620713"/>
            <a:ext cx="7993063" cy="5262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 (UFAM) A reação química genérica, abaixo representada, possui constante de equilíbrio igual a 120, a 25°C. É correto afirmar que: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b="1" dirty="0">
                <a:latin typeface="Calibri" panose="020F0502020204030204" pitchFamily="34" charset="0"/>
              </a:rPr>
              <a:t>                        A(g)  +  B(g)   </a:t>
            </a:r>
            <a:r>
              <a:rPr sz="2400" b="1" dirty="0">
                <a:latin typeface="Calibri" panose="020F0502020204030204" pitchFamily="34" charset="0"/>
                <a:sym typeface="Wingdings" panose="05000000000000000000" pitchFamily="2" charset="2"/>
              </a:rPr>
              <a:t></a:t>
            </a:r>
            <a:r>
              <a:rPr sz="2400" b="1" dirty="0">
                <a:latin typeface="Calibri" panose="020F0502020204030204" pitchFamily="34" charset="0"/>
              </a:rPr>
              <a:t>  C(g)  +  D(g)            K = 120 </a:t>
            </a:r>
            <a:endParaRPr sz="2400" b="1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a)  Em 50°C a constante de equilíbrio terá valor igual a 240.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b)  No equilíbrio haverá maior quantidade de reagentes que de produtos.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c)  No equilíbrio, as quantidades de reagentes e produtos são iguais.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d)  No equilíbrio haverá maior quantidade de produto que de reagentes.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Retângulo 1"/>
          <p:cNvSpPr/>
          <p:nvPr/>
        </p:nvSpPr>
        <p:spPr>
          <a:xfrm>
            <a:off x="803275" y="620713"/>
            <a:ext cx="7850188" cy="4894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Considere um sistema em equilíbrio a 25°C e 1 atm representado pela equação: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     FeO(s)   +   CO(g)   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  </a:t>
            </a:r>
            <a:r>
              <a:rPr sz="2400" dirty="0">
                <a:latin typeface="Calibri" panose="020F0502020204030204" pitchFamily="34" charset="0"/>
              </a:rPr>
              <a:t> CO2(g)   +   Fe(s)    +   19 kj/mol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  Se K for constante de equilíbrio, qual das seguintes ações poderá aumentar seu valor numérico?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a)  aumentar a pressão.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b)  aumentar a temperatura.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c)  aumentar a concentração do CO.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d)  triturar mais o óxido de ferro.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e)  utilizar um catalisador</a:t>
            </a:r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Retângulo 1"/>
          <p:cNvSpPr/>
          <p:nvPr/>
        </p:nvSpPr>
        <p:spPr>
          <a:xfrm>
            <a:off x="539750" y="620713"/>
            <a:ext cx="8135938" cy="6002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sz="2400" dirty="0">
                <a:latin typeface="Calibri" panose="020F0502020204030204" pitchFamily="34" charset="0"/>
              </a:rPr>
              <a:t>(Vunesp-SP) Sabendo que a reação representada pela equação: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ctr"/>
            <a:r>
              <a:rPr sz="2400" dirty="0">
                <a:latin typeface="Calibri" panose="020F0502020204030204" pitchFamily="34" charset="0"/>
              </a:rPr>
              <a:t>H2(g)  +  Br2(g)   </a:t>
            </a:r>
            <a:r>
              <a:rPr sz="2400" dirty="0">
                <a:latin typeface="Calibri" panose="020F0502020204030204" pitchFamily="34" charset="0"/>
                <a:sym typeface="Wingdings" panose="05000000000000000000" pitchFamily="2" charset="2"/>
              </a:rPr>
              <a:t> </a:t>
            </a:r>
            <a:r>
              <a:rPr sz="2400" dirty="0">
                <a:latin typeface="Calibri" panose="020F0502020204030204" pitchFamily="34" charset="0"/>
              </a:rPr>
              <a:t> 2 HBr(g)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É exotérmica, é correto afirmar que o equilíbrio: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a)  se deslocará para a esquerda, no sentido da formação de H2 e do Br2, com o aumento da pressão.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b)  se deslocará para a direita, no sentido de formação do HBr, com o aumento da pressão.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c)  se deslocará para a direita, no sentido de formação do HBr, com o aumento da temperatura.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d)  se deslocará para a direita, no sentido de formação do HBr, com a diminuição da temperatura. </a:t>
            </a:r>
            <a:endParaRPr sz="2400" dirty="0">
              <a:latin typeface="Calibri" panose="020F0502020204030204" pitchFamily="34" charset="0"/>
            </a:endParaRPr>
          </a:p>
          <a:p>
            <a:pPr algn="just"/>
            <a:r>
              <a:rPr sz="2400" dirty="0">
                <a:latin typeface="Calibri" panose="020F0502020204030204" pitchFamily="34" charset="0"/>
              </a:rPr>
              <a:t>e)  não é alterado por mudanças apenas na temperatura do sistema.</a:t>
            </a:r>
            <a:endParaRPr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0</TotalTime>
  <Words>14865</Words>
  <Application>WPS Presentation</Application>
  <PresentationFormat>Apresentação na tela (4:3)</PresentationFormat>
  <Paragraphs>466</Paragraphs>
  <Slides>52</Slides>
  <Notes>57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52</vt:i4>
      </vt:variant>
    </vt:vector>
  </HeadingPairs>
  <TitlesOfParts>
    <vt:vector size="63" baseType="lpstr">
      <vt:lpstr>Arial</vt:lpstr>
      <vt:lpstr>SimSun</vt:lpstr>
      <vt:lpstr>Wingdings</vt:lpstr>
      <vt:lpstr>Calibri</vt:lpstr>
      <vt:lpstr>Arial Unicode MS</vt:lpstr>
      <vt:lpstr>Times New Roman</vt:lpstr>
      <vt:lpstr>Microsoft YaHei</vt:lpstr>
      <vt:lpstr>Arial Unicode MS</vt:lpstr>
      <vt:lpstr>Tema do Office</vt:lpstr>
      <vt:lpstr>ChemWindow.Document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Francisca Karen Souza da Silva Farias</dc:creator>
  <cp:lastModifiedBy>Cibele</cp:lastModifiedBy>
  <cp:revision>45</cp:revision>
  <dcterms:created xsi:type="dcterms:W3CDTF">2012-01-29T13:00:55Z</dcterms:created>
  <dcterms:modified xsi:type="dcterms:W3CDTF">2022-09-19T14:11:54Z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17623ED627E24DCEAC9485EEE25B25D0</vt:lpwstr>
  </property>
  <property fmtid="{D5CDD505-2E9C-101B-9397-08002B2CF9AE}" pid="3" name="KSOProductBuildVer">
    <vt:lpwstr>1046-11.2.0.11306</vt:lpwstr>
  </property>
</Properties>
</file>