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46"/>
  </p:notesMasterIdLst>
  <p:sldIdLst>
    <p:sldId id="256" r:id="rId2"/>
    <p:sldId id="319" r:id="rId3"/>
    <p:sldId id="320" r:id="rId4"/>
    <p:sldId id="318" r:id="rId5"/>
    <p:sldId id="257" r:id="rId6"/>
    <p:sldId id="264" r:id="rId7"/>
    <p:sldId id="321" r:id="rId8"/>
    <p:sldId id="322" r:id="rId9"/>
    <p:sldId id="323" r:id="rId10"/>
    <p:sldId id="325" r:id="rId11"/>
    <p:sldId id="326" r:id="rId12"/>
    <p:sldId id="324" r:id="rId13"/>
    <p:sldId id="259" r:id="rId14"/>
    <p:sldId id="278" r:id="rId15"/>
    <p:sldId id="328" r:id="rId16"/>
    <p:sldId id="276" r:id="rId17"/>
    <p:sldId id="258" r:id="rId18"/>
    <p:sldId id="277" r:id="rId19"/>
    <p:sldId id="272" r:id="rId20"/>
    <p:sldId id="274" r:id="rId21"/>
    <p:sldId id="275" r:id="rId22"/>
    <p:sldId id="273" r:id="rId23"/>
    <p:sldId id="270" r:id="rId24"/>
    <p:sldId id="279" r:id="rId25"/>
    <p:sldId id="283" r:id="rId26"/>
    <p:sldId id="307" r:id="rId27"/>
    <p:sldId id="308" r:id="rId28"/>
    <p:sldId id="309" r:id="rId29"/>
    <p:sldId id="310" r:id="rId30"/>
    <p:sldId id="284" r:id="rId31"/>
    <p:sldId id="311" r:id="rId32"/>
    <p:sldId id="314" r:id="rId33"/>
    <p:sldId id="315" r:id="rId34"/>
    <p:sldId id="312" r:id="rId35"/>
    <p:sldId id="265" r:id="rId36"/>
    <p:sldId id="313" r:id="rId37"/>
    <p:sldId id="260" r:id="rId38"/>
    <p:sldId id="261" r:id="rId39"/>
    <p:sldId id="271" r:id="rId40"/>
    <p:sldId id="285" r:id="rId41"/>
    <p:sldId id="286" r:id="rId42"/>
    <p:sldId id="282" r:id="rId43"/>
    <p:sldId id="316" r:id="rId44"/>
    <p:sldId id="327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80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437568-FB88-49B9-9D61-B548C01F2E32}" type="datetimeFigureOut">
              <a:rPr lang="pt-BR" smtClean="0"/>
              <a:t>13/04/2021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376A4D-2AEC-4C4A-99C4-1380B26195E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1783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  <p:sp>
        <p:nvSpPr>
          <p:cNvPr id="573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93D2912-4F58-4657-B2BF-82C2914C6359}" type="slidenum">
              <a:rPr lang="pt-BR" smtClean="0"/>
              <a:pPr eaLnBrk="1" hangingPunct="1"/>
              <a:t>31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6FCCD-097B-4B5C-98B8-6C83E40C2244}" type="datetime1">
              <a:rPr lang="en-US" smtClean="0"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85A8-DDA8-4FCF-AB25-DA8F78EC7557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594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F7535-64B2-4D8F-B24C-D8EE3C09DDED}" type="datetime1">
              <a:rPr lang="en-US" smtClean="0"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85A8-DDA8-4FCF-AB25-DA8F78EC7557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488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49E27-0A92-43FE-9FD4-002681EE4722}" type="datetime1">
              <a:rPr lang="en-US" smtClean="0"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85A8-DDA8-4FCF-AB25-DA8F78EC7557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09760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3729C-26C7-4040-84CA-C7F795AD488D}" type="datetime1">
              <a:rPr lang="en-US" smtClean="0"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85A8-DDA8-4FCF-AB25-DA8F78EC7557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807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72AED-58CA-4F89-B1DA-1EE885436264}" type="datetime1">
              <a:rPr lang="en-US" smtClean="0"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85A8-DDA8-4FCF-AB25-DA8F78EC7557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69258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39021-45B9-461D-AC95-7067F8A8B8EB}" type="datetime1">
              <a:rPr lang="en-US" smtClean="0"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85A8-DDA8-4FCF-AB25-DA8F78EC7557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6819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BFF78-E696-4F8D-919A-9D257D1C14CA}" type="datetime1">
              <a:rPr lang="en-US" smtClean="0"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85A8-DDA8-4FCF-AB25-DA8F78EC7557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5132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5A7D1-B6B7-4A5D-B0C3-ACEDA690EF31}" type="datetime1">
              <a:rPr lang="en-US" smtClean="0"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85A8-DDA8-4FCF-AB25-DA8F78EC7557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925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21658-5754-4E06-AE5E-DF81D509BE10}" type="datetime1">
              <a:rPr lang="en-US" smtClean="0"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85A8-DDA8-4FCF-AB25-DA8F78EC7557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695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9BFE-C9E4-4830-B7CA-9F37016F6E3F}" type="datetime1">
              <a:rPr lang="en-US" smtClean="0"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85A8-DDA8-4FCF-AB25-DA8F78EC7557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365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BED8B-9F91-4C41-AF5C-E19550845F17}" type="datetime1">
              <a:rPr lang="en-US" smtClean="0"/>
              <a:t>4/13/2021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5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85A8-DDA8-4FCF-AB25-DA8F78EC7557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756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E2D58-9177-4AB9-BD22-2D3EF99513EE}" type="datetime1">
              <a:rPr lang="en-US" smtClean="0"/>
              <a:t>4/13/2021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5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85A8-DDA8-4FCF-AB25-DA8F78EC7557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532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E39D1-1E39-43FB-9BF5-EF0692D60EC7}" type="datetime1">
              <a:rPr lang="en-US" smtClean="0"/>
              <a:t>4/13/2021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5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85A8-DDA8-4FCF-AB25-DA8F78EC7557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833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2737-0B00-47D0-8E04-F64A527496E8}" type="datetime1">
              <a:rPr lang="en-US" smtClean="0"/>
              <a:t>4/13/2021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85A8-DDA8-4FCF-AB25-DA8F78EC7557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784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6A4D-D766-426D-BEED-C7960B66C1F2}" type="datetime1">
              <a:rPr lang="en-US" smtClean="0"/>
              <a:t>4/13/2021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5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85A8-DDA8-4FCF-AB25-DA8F78EC7557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445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DD5F7-0F6D-4EC2-84D0-B04782D9B6FD}" type="datetime1">
              <a:rPr lang="en-US" smtClean="0"/>
              <a:t>4/13/2021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5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85A8-DDA8-4FCF-AB25-DA8F78EC7557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140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18859-C12A-4AD0-9741-FD21C67B2200}" type="datetime1">
              <a:rPr lang="en-US" smtClean="0"/>
              <a:t>4/13/2021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10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D4885A8-DDA8-4FCF-AB25-DA8F78EC7557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742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8.wmf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4.jpeg"/><Relationship Id="rId4" Type="http://schemas.openxmlformats.org/officeDocument/2006/relationships/image" Target="../media/image23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7.w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phet.colorado.edu/sims/html/molecule-polarity/latest/molecule-polarity_en.html" TargetMode="Externa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4E21B8-5FE8-4F01-941F-B3DE828722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436" y="116333"/>
            <a:ext cx="5978769" cy="355336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n-US" sz="7200" dirty="0"/>
              <a:t>TÓPICOS ESPECIAIS EM QUÍMICA GERAL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5541909-83AA-4844-B0D5-038E370FF3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7334" y="3910404"/>
            <a:ext cx="10664811" cy="2636169"/>
          </a:xfr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MÓDULO 3</a:t>
            </a:r>
          </a:p>
          <a:p>
            <a:pPr indent="-228600" algn="ctr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chemeClr val="tx1"/>
                </a:solidFill>
              </a:rPr>
              <a:t>Introdução</a:t>
            </a:r>
            <a:r>
              <a:rPr lang="en-US" sz="3600" dirty="0">
                <a:solidFill>
                  <a:schemeClr val="tx1"/>
                </a:solidFill>
              </a:rPr>
              <a:t> as </a:t>
            </a:r>
            <a:r>
              <a:rPr lang="pt-BR" sz="3600" dirty="0">
                <a:solidFill>
                  <a:schemeClr val="tx1"/>
                </a:solidFill>
              </a:rPr>
              <a:t>ligações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pt-BR" sz="3600" dirty="0">
                <a:solidFill>
                  <a:schemeClr val="tx1"/>
                </a:solidFill>
              </a:rPr>
              <a:t>químicas</a:t>
            </a:r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algn="l">
              <a:lnSpc>
                <a:spcPct val="110000"/>
              </a:lnSpc>
            </a:pPr>
            <a:r>
              <a:rPr lang="en-US" sz="2000" dirty="0" err="1">
                <a:solidFill>
                  <a:schemeClr val="tx1"/>
                </a:solidFill>
              </a:rPr>
              <a:t>Professora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</a:p>
          <a:p>
            <a:pPr algn="l">
              <a:lnSpc>
                <a:spcPct val="110000"/>
              </a:lnSpc>
            </a:pPr>
            <a:r>
              <a:rPr lang="en-US" sz="2000" dirty="0">
                <a:solidFill>
                  <a:schemeClr val="tx1"/>
                </a:solidFill>
              </a:rPr>
              <a:t>Maria Raquel Garcia Vega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99EDBD-07FA-441A-93B6-1203592ED6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41" b="8090"/>
          <a:stretch/>
        </p:blipFill>
        <p:spPr>
          <a:xfrm>
            <a:off x="6096000" y="10"/>
            <a:ext cx="6096000" cy="3428990"/>
          </a:xfrm>
          <a:prstGeom prst="rect">
            <a:avLst/>
          </a:prstGeom>
        </p:spPr>
      </p:pic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EEBAF53-FDA6-42DE-B62C-18476A2A0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85A8-DDA8-4FCF-AB25-DA8F78EC755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614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F8B3998A-380E-40B9-8789-D0F006F11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50" dirty="0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1F178755-DD67-4296-ADC4-04C9C94C0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85A8-DDA8-4FCF-AB25-DA8F78EC7557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B64B50BB-C1E4-4C16-9A9D-920DA893E704}"/>
              </a:ext>
            </a:extLst>
          </p:cNvPr>
          <p:cNvSpPr/>
          <p:nvPr/>
        </p:nvSpPr>
        <p:spPr>
          <a:xfrm>
            <a:off x="677333" y="612845"/>
            <a:ext cx="10056927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/>
              <a:t>A ligação química ocorre quando a combinação dessas forças de atração e de repulsão gera uma situação energética mais favorável. Isso quer dizer que, nesse caso, a energia do sistema será mínima, e o sistema será mais estável. Na figura acima, observe as situações de 1 a 4:</a:t>
            </a:r>
          </a:p>
          <a:p>
            <a:endParaRPr lang="pt-BR" sz="2000" dirty="0"/>
          </a:p>
          <a:p>
            <a:r>
              <a:rPr lang="pt-BR" sz="2000" dirty="0"/>
              <a:t>1- Os átomos livres estão afastados, sem se ligarem. A energia potencial elétrica entre as cargas é próxima de zero.</a:t>
            </a:r>
          </a:p>
          <a:p>
            <a:endParaRPr lang="pt-BR" sz="2000" dirty="0"/>
          </a:p>
          <a:p>
            <a:r>
              <a:rPr lang="pt-BR" sz="2000" dirty="0"/>
              <a:t>2- Os átomos começam a se aproximar. A tendência é de abaixamento da energia potencial do sistema. As forças de atração prevalecem sobre as de repulsão.</a:t>
            </a:r>
          </a:p>
          <a:p>
            <a:endParaRPr lang="pt-BR" sz="2000" dirty="0"/>
          </a:p>
          <a:p>
            <a:r>
              <a:rPr lang="pt-BR" sz="2000" dirty="0"/>
              <a:t>3- A situação mais energeticamente favorável: energia potencial mínima no sistema. Os átomos estão ligados, formando uma molécula.</a:t>
            </a:r>
          </a:p>
          <a:p>
            <a:endParaRPr lang="pt-BR" sz="2000" dirty="0"/>
          </a:p>
          <a:p>
            <a:r>
              <a:rPr lang="pt-BR" sz="2000" dirty="0"/>
              <a:t>4- As partículas estão próximas demais e, principalmente, ocorre a repulsão mútua entre os núcleos de carga positiva. As forças de repulsão prevalecem sobre as de atração.</a:t>
            </a:r>
          </a:p>
        </p:txBody>
      </p:sp>
    </p:spTree>
    <p:extLst>
      <p:ext uri="{BB962C8B-B14F-4D97-AF65-F5344CB8AC3E}">
        <p14:creationId xmlns:p14="http://schemas.microsoft.com/office/powerpoint/2010/main" val="3946276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21BB5069-D544-4AD7-AE9E-904F5219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85A8-DDA8-4FCF-AB25-DA8F78EC7557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55C65CD-3E99-4806-AE34-53955AF15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467" y="767952"/>
            <a:ext cx="4097191" cy="514021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D5DBBAF-2A68-41AA-8345-57AF003A5934}"/>
              </a:ext>
            </a:extLst>
          </p:cNvPr>
          <p:cNvSpPr txBox="1"/>
          <p:nvPr/>
        </p:nvSpPr>
        <p:spPr>
          <a:xfrm>
            <a:off x="318052" y="5934670"/>
            <a:ext cx="6793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Quanto maior a distância </a:t>
            </a:r>
            <a:r>
              <a:rPr lang="pt-BR" dirty="0">
                <a:highlight>
                  <a:srgbClr val="FFFF00"/>
                </a:highlight>
              </a:rPr>
              <a:t>D</a:t>
            </a:r>
            <a:r>
              <a:rPr lang="pt-BR" dirty="0"/>
              <a:t> entre o fundo do poço de energia potencial e o ponto em que essa energia é zero, </a:t>
            </a:r>
            <a:r>
              <a:rPr lang="pt-BR" dirty="0">
                <a:highlight>
                  <a:srgbClr val="FFFF00"/>
                </a:highlight>
              </a:rPr>
              <a:t>mais forte a ligação, ou seja, trata-se de um sistema mais estável.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F22A82CC-E95C-46BF-922A-8337E00A0707}"/>
              </a:ext>
            </a:extLst>
          </p:cNvPr>
          <p:cNvSpPr/>
          <p:nvPr/>
        </p:nvSpPr>
        <p:spPr>
          <a:xfrm>
            <a:off x="318052" y="203627"/>
            <a:ext cx="102306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111111"/>
                </a:solidFill>
                <a:latin typeface="Ubuntu"/>
              </a:rPr>
              <a:t>Ainda, esse tipo de gráfico serve para compararmos a força de ligação entre diferentes espécies atômicas. </a:t>
            </a:r>
            <a:endParaRPr lang="pt-BR" sz="2400" b="1" dirty="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58D9CD7E-E149-4F14-B37B-42C0A0B0D92D}"/>
              </a:ext>
            </a:extLst>
          </p:cNvPr>
          <p:cNvSpPr/>
          <p:nvPr/>
        </p:nvSpPr>
        <p:spPr>
          <a:xfrm>
            <a:off x="2358887" y="4015409"/>
            <a:ext cx="318052" cy="662608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29C6335-9542-4B57-89D7-D581E662C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1621" y="1875571"/>
            <a:ext cx="4270379" cy="4085603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FD93846F-6F43-4E52-9483-5068EEABA572}"/>
              </a:ext>
            </a:extLst>
          </p:cNvPr>
          <p:cNvSpPr txBox="1"/>
          <p:nvPr/>
        </p:nvSpPr>
        <p:spPr>
          <a:xfrm>
            <a:off x="8250396" y="5838735"/>
            <a:ext cx="383717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600" dirty="0"/>
              <a:t>Energias de dissociação da ligação para diferentes moléculas diatômicas. Os valores estão em kJ/mol.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59204E1-DD0C-4842-9E48-EFE4B3B29ECF}"/>
              </a:ext>
            </a:extLst>
          </p:cNvPr>
          <p:cNvSpPr txBox="1"/>
          <p:nvPr/>
        </p:nvSpPr>
        <p:spPr>
          <a:xfrm>
            <a:off x="5294100" y="1101560"/>
            <a:ext cx="679347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Assim, para diferentes combinações de átomos, há diferentes valores de energias de dissociação das ligações químicas</a:t>
            </a:r>
          </a:p>
        </p:txBody>
      </p: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FC15600C-99D8-4627-863D-7D6F04D5ED23}"/>
              </a:ext>
            </a:extLst>
          </p:cNvPr>
          <p:cNvCxnSpPr/>
          <p:nvPr/>
        </p:nvCxnSpPr>
        <p:spPr>
          <a:xfrm>
            <a:off x="7111524" y="3578087"/>
            <a:ext cx="113887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0F5BC04C-0ED0-4156-9880-3372140C5FDD}"/>
              </a:ext>
            </a:extLst>
          </p:cNvPr>
          <p:cNvCxnSpPr/>
          <p:nvPr/>
        </p:nvCxnSpPr>
        <p:spPr>
          <a:xfrm>
            <a:off x="7111524" y="5121965"/>
            <a:ext cx="113887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860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323851-3A86-4D5F-838D-EE59E2D53D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TODOS OS ÁTOMOS SE UNEM DA MESMA FORMA???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1E11A4A-0680-4640-835A-6AB88AB49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85A8-DDA8-4FCF-AB25-DA8F78EC7557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72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2442F4-F051-4561-9CF9-0D52A872A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CONCEITOS.....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17403DD3-BAC5-41F5-AFB3-01A485A41CCC}"/>
              </a:ext>
            </a:extLst>
          </p:cNvPr>
          <p:cNvSpPr/>
          <p:nvPr/>
        </p:nvSpPr>
        <p:spPr>
          <a:xfrm>
            <a:off x="4816642" y="188452"/>
            <a:ext cx="3193366" cy="1741947"/>
          </a:xfrm>
          <a:prstGeom prst="ellipse">
            <a:avLst/>
          </a:prstGeom>
          <a:solidFill>
            <a:srgbClr val="00B0F0">
              <a:alpha val="5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ELÉTRONS DE VALENCIA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D762D0FE-263B-4BC1-9F0A-16D7770EB650}"/>
              </a:ext>
            </a:extLst>
          </p:cNvPr>
          <p:cNvSpPr/>
          <p:nvPr/>
        </p:nvSpPr>
        <p:spPr>
          <a:xfrm>
            <a:off x="7722909" y="277819"/>
            <a:ext cx="3102186" cy="1669774"/>
          </a:xfrm>
          <a:prstGeom prst="ellipse">
            <a:avLst/>
          </a:prstGeom>
          <a:solidFill>
            <a:srgbClr val="FF0000">
              <a:alpha val="7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TABELA PERIODICA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D5E3250-27EA-4329-ACF5-34BA84B09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498" y="2368741"/>
            <a:ext cx="8559526" cy="4072481"/>
          </a:xfrm>
          <a:prstGeom prst="rect">
            <a:avLst/>
          </a:prstGeom>
        </p:spPr>
      </p:pic>
      <p:sp>
        <p:nvSpPr>
          <p:cNvPr id="8" name="Espaço Reservado para Número de Slide 7">
            <a:extLst>
              <a:ext uri="{FF2B5EF4-FFF2-40B4-BE49-F238E27FC236}">
                <a16:creationId xmlns:a16="http://schemas.microsoft.com/office/drawing/2014/main" id="{F83F4AC9-2B4D-46AA-AE5B-D274B4D17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85A8-DDA8-4FCF-AB25-DA8F78EC7557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84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B91A4AE-A750-4EC5-9631-A09935CC8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85A8-DDA8-4FCF-AB25-DA8F78EC7557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3229F44-4438-477D-9686-EF6EC2BED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167" y="762371"/>
            <a:ext cx="10470402" cy="598308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844A2F8-901F-4426-B260-97000046F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638" y="451514"/>
            <a:ext cx="2181868" cy="126474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E4FF713-0CF3-4E64-942E-3EE287BBCA42}"/>
              </a:ext>
            </a:extLst>
          </p:cNvPr>
          <p:cNvSpPr txBox="1"/>
          <p:nvPr/>
        </p:nvSpPr>
        <p:spPr>
          <a:xfrm>
            <a:off x="3446036" y="239151"/>
            <a:ext cx="6401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</a:rPr>
              <a:t>ELETRONEGATIVIDADE</a:t>
            </a:r>
          </a:p>
        </p:txBody>
      </p:sp>
    </p:spTree>
    <p:extLst>
      <p:ext uri="{BB962C8B-B14F-4D97-AF65-F5344CB8AC3E}">
        <p14:creationId xmlns:p14="http://schemas.microsoft.com/office/powerpoint/2010/main" val="3024290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07DA27F-190B-43CE-97A7-0C5E1DA9A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85A8-DDA8-4FCF-AB25-DA8F78EC7557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5E5CD6FE-3644-4C63-8E1C-B392ABE35ACA}"/>
              </a:ext>
            </a:extLst>
          </p:cNvPr>
          <p:cNvSpPr/>
          <p:nvPr/>
        </p:nvSpPr>
        <p:spPr>
          <a:xfrm>
            <a:off x="318054" y="451513"/>
            <a:ext cx="10906538" cy="58167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pt-BR" sz="2400" dirty="0"/>
              <a:t>Essa propriedade periódica tem relações com a </a:t>
            </a:r>
            <a:r>
              <a:rPr lang="pt-BR" sz="2400" dirty="0">
                <a:solidFill>
                  <a:srgbClr val="FF0000"/>
                </a:solidFill>
              </a:rPr>
              <a:t>chamada polaridade de ligação</a:t>
            </a:r>
            <a:r>
              <a:rPr lang="pt-BR" sz="2400" dirty="0"/>
              <a:t>. Mais precisamente, a diferença na eletronegatividade entre dois átomos é justamente uma medida da polaridade de ligação, e </a:t>
            </a:r>
            <a:r>
              <a:rPr lang="pt-BR" sz="2400" dirty="0">
                <a:solidFill>
                  <a:srgbClr val="FF0000"/>
                </a:solidFill>
              </a:rPr>
              <a:t>determinará o tipo de ligação química que se estabelece entre dois átomos:</a:t>
            </a:r>
          </a:p>
          <a:p>
            <a:pPr algn="just"/>
            <a:endParaRPr lang="pt-BR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400" dirty="0"/>
              <a:t>As diferenças de eletronegatividade </a:t>
            </a:r>
            <a:r>
              <a:rPr lang="pt-BR" sz="2400" dirty="0">
                <a:solidFill>
                  <a:srgbClr val="FF0000"/>
                </a:solidFill>
              </a:rPr>
              <a:t>próximas</a:t>
            </a:r>
            <a:r>
              <a:rPr lang="pt-BR" sz="2400" dirty="0"/>
              <a:t> </a:t>
            </a:r>
            <a:r>
              <a:rPr lang="pt-BR" sz="2400" dirty="0">
                <a:solidFill>
                  <a:srgbClr val="FF0000"/>
                </a:solidFill>
              </a:rPr>
              <a:t>a 0</a:t>
            </a:r>
            <a:r>
              <a:rPr lang="pt-BR" sz="2400" dirty="0"/>
              <a:t> resultam em ligações </a:t>
            </a:r>
            <a:r>
              <a:rPr lang="pt-BR" sz="2400" dirty="0">
                <a:solidFill>
                  <a:srgbClr val="0000FF"/>
                </a:solidFill>
              </a:rPr>
              <a:t>covalentes apolares </a:t>
            </a:r>
            <a:r>
              <a:rPr lang="pt-BR" sz="2400" dirty="0"/>
              <a:t>(compartilhamento de elétrons igual ou quase igual). Exemplo: F2 (4,0 – 4,0 = 0,0);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400" dirty="0"/>
              <a:t>As diferenças de eletronegatividade </a:t>
            </a:r>
            <a:r>
              <a:rPr lang="pt-BR" sz="2400" dirty="0">
                <a:solidFill>
                  <a:srgbClr val="FF0000"/>
                </a:solidFill>
              </a:rPr>
              <a:t>próximas a 2 </a:t>
            </a:r>
            <a:r>
              <a:rPr lang="pt-BR" sz="2400" dirty="0"/>
              <a:t>resultam em ligações </a:t>
            </a:r>
            <a:r>
              <a:rPr lang="pt-BR" sz="2400" dirty="0">
                <a:solidFill>
                  <a:srgbClr val="0000FF"/>
                </a:solidFill>
              </a:rPr>
              <a:t>covalentes polares </a:t>
            </a:r>
            <a:r>
              <a:rPr lang="pt-BR" sz="2400" dirty="0"/>
              <a:t>(compartilhamento de elétrons desigual). Exemplo: HF (4,0 – 2,1 = 1,9);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400" dirty="0"/>
              <a:t>As diferenças de eletronegatividade </a:t>
            </a:r>
            <a:r>
              <a:rPr lang="pt-BR" sz="2400" dirty="0">
                <a:solidFill>
                  <a:srgbClr val="FF0000"/>
                </a:solidFill>
              </a:rPr>
              <a:t>próximas a 3 </a:t>
            </a:r>
            <a:r>
              <a:rPr lang="pt-BR" sz="2400" dirty="0"/>
              <a:t>resultam em </a:t>
            </a:r>
            <a:r>
              <a:rPr lang="pt-BR" sz="2400" dirty="0">
                <a:solidFill>
                  <a:srgbClr val="0000FF"/>
                </a:solidFill>
              </a:rPr>
              <a:t>ligações iônicas</a:t>
            </a:r>
            <a:r>
              <a:rPr lang="pt-BR" sz="2400" dirty="0"/>
              <a:t> (transferência de elétrons). Exemplo: </a:t>
            </a:r>
            <a:r>
              <a:rPr lang="pt-BR" sz="2400" dirty="0" err="1"/>
              <a:t>LiF</a:t>
            </a:r>
            <a:r>
              <a:rPr lang="pt-BR" sz="2400" dirty="0"/>
              <a:t> (4,0 – 1,0 = 3,0).</a:t>
            </a:r>
          </a:p>
        </p:txBody>
      </p:sp>
    </p:spTree>
    <p:extLst>
      <p:ext uri="{BB962C8B-B14F-4D97-AF65-F5344CB8AC3E}">
        <p14:creationId xmlns:p14="http://schemas.microsoft.com/office/powerpoint/2010/main" val="12667073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2033A671-E6EB-4A12-BAE8-28158BEF3FBD}"/>
              </a:ext>
            </a:extLst>
          </p:cNvPr>
          <p:cNvSpPr/>
          <p:nvPr/>
        </p:nvSpPr>
        <p:spPr>
          <a:xfrm>
            <a:off x="365759" y="982177"/>
            <a:ext cx="948162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1200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endParaRPr lang="pt-BR" sz="1200" dirty="0">
              <a:latin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3200" b="1" dirty="0">
                <a:solidFill>
                  <a:srgbClr val="FF0000"/>
                </a:solidFill>
                <a:latin typeface="Arial" panose="020B0604020202020204" pitchFamily="34" charset="0"/>
              </a:rPr>
              <a:t>Ligações Químicas Inter atômicas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pt-BR" sz="32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pt-BR" sz="3200" dirty="0">
                <a:latin typeface="Arial" panose="020B0604020202020204" pitchFamily="34" charset="0"/>
              </a:rPr>
              <a:t>Forças de interação entre os átomos. </a:t>
            </a:r>
          </a:p>
          <a:p>
            <a:pPr marL="457200" indent="-457200">
              <a:buFontTx/>
              <a:buChar char="-"/>
            </a:pPr>
            <a:endParaRPr lang="pt-BR" sz="3200" b="1" dirty="0">
              <a:latin typeface="Arial" panose="020B0604020202020204" pitchFamily="34" charset="0"/>
            </a:endParaRPr>
          </a:p>
          <a:p>
            <a:r>
              <a:rPr lang="pt-BR" sz="3200" b="1" dirty="0">
                <a:latin typeface="Arial" panose="020B0604020202020204" pitchFamily="34" charset="0"/>
              </a:rPr>
              <a:t>-  </a:t>
            </a:r>
            <a:r>
              <a:rPr lang="pt-BR" sz="3200" dirty="0">
                <a:latin typeface="Arial" panose="020B0604020202020204" pitchFamily="34" charset="0"/>
              </a:rPr>
              <a:t>São responsáveis pela formação de moléculas, agrupamentos de átomos ou sólidos iônicos. </a:t>
            </a:r>
          </a:p>
          <a:p>
            <a:pPr marL="457200" indent="-457200">
              <a:buFontTx/>
              <a:buChar char="-"/>
            </a:pPr>
            <a:endParaRPr lang="pt-BR" sz="3200" b="1" dirty="0">
              <a:latin typeface="Arial" panose="020B0604020202020204" pitchFamily="34" charset="0"/>
            </a:endParaRPr>
          </a:p>
          <a:p>
            <a:r>
              <a:rPr lang="pt-BR" sz="3200" b="1" dirty="0">
                <a:latin typeface="Arial" panose="020B0604020202020204" pitchFamily="34" charset="0"/>
              </a:rPr>
              <a:t>-  </a:t>
            </a:r>
            <a:r>
              <a:rPr lang="pt-BR" sz="3200" dirty="0">
                <a:latin typeface="Arial" panose="020B0604020202020204" pitchFamily="34" charset="0"/>
              </a:rPr>
              <a:t>Podem ser de três tipos: </a:t>
            </a:r>
            <a:r>
              <a:rPr lang="pt-BR" sz="3200" b="1" i="1" dirty="0">
                <a:latin typeface="Arial" panose="020B0604020202020204" pitchFamily="34" charset="0"/>
              </a:rPr>
              <a:t>iônica</a:t>
            </a:r>
            <a:r>
              <a:rPr lang="pt-BR" sz="3200" dirty="0">
                <a:latin typeface="Arial" panose="020B0604020202020204" pitchFamily="34" charset="0"/>
              </a:rPr>
              <a:t>, </a:t>
            </a:r>
            <a:r>
              <a:rPr lang="pt-BR" sz="3200" b="1" i="1" dirty="0">
                <a:latin typeface="Arial" panose="020B0604020202020204" pitchFamily="34" charset="0"/>
              </a:rPr>
              <a:t>covalente </a:t>
            </a:r>
            <a:r>
              <a:rPr lang="pt-BR" sz="3200" dirty="0">
                <a:latin typeface="Arial" panose="020B0604020202020204" pitchFamily="34" charset="0"/>
              </a:rPr>
              <a:t>e </a:t>
            </a:r>
            <a:r>
              <a:rPr lang="pt-BR" sz="3200" b="1" i="1" dirty="0">
                <a:latin typeface="Arial" panose="020B0604020202020204" pitchFamily="34" charset="0"/>
              </a:rPr>
              <a:t>metálica</a:t>
            </a:r>
            <a:r>
              <a:rPr lang="pt-BR" sz="3200" dirty="0">
                <a:latin typeface="Arial" panose="020B0604020202020204" pitchFamily="34" charset="0"/>
              </a:rPr>
              <a:t>. </a:t>
            </a:r>
            <a:endParaRPr lang="pt-BR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77C436F-E802-438D-8923-9CBFB533D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50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EF5CD4A-0CAC-4A8E-B655-246762EC0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85A8-DDA8-4FCF-AB25-DA8F78EC7557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940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82FF8B2-4285-4A18-8323-231E708CF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771" y="1280160"/>
            <a:ext cx="9180925" cy="5331654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28AEF07D-D114-420A-9916-D3A6BCB000B5}"/>
              </a:ext>
            </a:extLst>
          </p:cNvPr>
          <p:cNvSpPr/>
          <p:nvPr/>
        </p:nvSpPr>
        <p:spPr>
          <a:xfrm>
            <a:off x="365761" y="84406"/>
            <a:ext cx="9180925" cy="8299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/>
              <a:t>DE ACORDO COM O TIPO DE LIGAÇÕES.......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B51ACDA-4BE2-44D5-AB32-A2B74E52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50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BF86480-7C03-4D3E-B9C7-2A2B2CD7C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85A8-DDA8-4FCF-AB25-DA8F78EC7557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4118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DA0FA0F-521A-4C0C-8407-3E1ED92806E1}"/>
              </a:ext>
            </a:extLst>
          </p:cNvPr>
          <p:cNvSpPr/>
          <p:nvPr/>
        </p:nvSpPr>
        <p:spPr>
          <a:xfrm>
            <a:off x="463824" y="296523"/>
            <a:ext cx="712967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2400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endParaRPr lang="pt-BR" sz="2400" dirty="0">
              <a:latin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rgbClr val="FF0000"/>
                </a:solidFill>
                <a:latin typeface="Arial" panose="020B0604020202020204" pitchFamily="34" charset="0"/>
              </a:rPr>
              <a:t>Grupos de Substâncias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pt-BR" sz="2400" b="1" dirty="0">
              <a:latin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pt-BR" sz="2400" dirty="0">
              <a:latin typeface="Arial" panose="020B0604020202020204" pitchFamily="34" charset="0"/>
            </a:endParaRPr>
          </a:p>
          <a:p>
            <a:r>
              <a:rPr lang="pt-BR" sz="2400" b="1" dirty="0">
                <a:latin typeface="Arial" panose="020B0604020202020204" pitchFamily="34" charset="0"/>
              </a:rPr>
              <a:t>- Substâncias Iônicas: </a:t>
            </a:r>
            <a:r>
              <a:rPr lang="pt-BR" sz="2400" dirty="0">
                <a:latin typeface="Arial" panose="020B0604020202020204" pitchFamily="34" charset="0"/>
              </a:rPr>
              <a:t>compostas por </a:t>
            </a:r>
          </a:p>
          <a:p>
            <a:r>
              <a:rPr lang="pt-BR" sz="2400" b="1" dirty="0">
                <a:latin typeface="Arial" panose="020B0604020202020204" pitchFamily="34" charset="0"/>
              </a:rPr>
              <a:t>metal </a:t>
            </a:r>
            <a:r>
              <a:rPr lang="pt-BR" sz="2400" dirty="0">
                <a:latin typeface="Arial" panose="020B0604020202020204" pitchFamily="34" charset="0"/>
              </a:rPr>
              <a:t>e </a:t>
            </a:r>
            <a:r>
              <a:rPr lang="pt-BR" sz="2400" b="1" dirty="0">
                <a:latin typeface="Arial" panose="020B0604020202020204" pitchFamily="34" charset="0"/>
              </a:rPr>
              <a:t>não-metal</a:t>
            </a:r>
            <a:r>
              <a:rPr lang="pt-BR" sz="2400" dirty="0">
                <a:latin typeface="Arial" panose="020B0604020202020204" pitchFamily="34" charset="0"/>
              </a:rPr>
              <a:t>. </a:t>
            </a:r>
          </a:p>
          <a:p>
            <a:endParaRPr lang="pt-BR" sz="2400" dirty="0">
              <a:latin typeface="Arial" panose="020B0604020202020204" pitchFamily="34" charset="0"/>
            </a:endParaRPr>
          </a:p>
          <a:p>
            <a:r>
              <a:rPr lang="pt-BR" sz="2400" b="1" dirty="0">
                <a:latin typeface="Arial" panose="020B0604020202020204" pitchFamily="34" charset="0"/>
              </a:rPr>
              <a:t>- Substâncias Moleculares: </a:t>
            </a:r>
            <a:r>
              <a:rPr lang="pt-BR" sz="2400" dirty="0">
                <a:latin typeface="Arial" panose="020B0604020202020204" pitchFamily="34" charset="0"/>
              </a:rPr>
              <a:t>apresentam </a:t>
            </a:r>
          </a:p>
          <a:p>
            <a:r>
              <a:rPr lang="pt-BR" sz="2400" dirty="0">
                <a:latin typeface="Arial" panose="020B0604020202020204" pitchFamily="34" charset="0"/>
              </a:rPr>
              <a:t>apenas elemento(s) do tipo </a:t>
            </a:r>
            <a:r>
              <a:rPr lang="pt-BR" sz="2400" b="1" dirty="0">
                <a:latin typeface="Arial" panose="020B0604020202020204" pitchFamily="34" charset="0"/>
              </a:rPr>
              <a:t>não-metal</a:t>
            </a:r>
            <a:r>
              <a:rPr lang="pt-BR" sz="2400" dirty="0">
                <a:latin typeface="Arial" panose="020B0604020202020204" pitchFamily="34" charset="0"/>
              </a:rPr>
              <a:t>. </a:t>
            </a:r>
          </a:p>
          <a:p>
            <a:endParaRPr lang="pt-BR" sz="2400" dirty="0">
              <a:latin typeface="Arial" panose="020B0604020202020204" pitchFamily="34" charset="0"/>
            </a:endParaRPr>
          </a:p>
          <a:p>
            <a:r>
              <a:rPr lang="pt-BR" sz="2400" b="1" dirty="0">
                <a:latin typeface="Arial" panose="020B0604020202020204" pitchFamily="34" charset="0"/>
              </a:rPr>
              <a:t>- Substâncias Metálicas: </a:t>
            </a:r>
            <a:r>
              <a:rPr lang="pt-BR" sz="2400" dirty="0">
                <a:latin typeface="Arial" panose="020B0604020202020204" pitchFamily="34" charset="0"/>
              </a:rPr>
              <a:t>apresentam </a:t>
            </a:r>
          </a:p>
          <a:p>
            <a:r>
              <a:rPr lang="pt-BR" sz="2400" dirty="0">
                <a:latin typeface="Arial" panose="020B0604020202020204" pitchFamily="34" charset="0"/>
              </a:rPr>
              <a:t>apenas </a:t>
            </a:r>
            <a:r>
              <a:rPr lang="pt-BR" sz="2400" b="1" dirty="0">
                <a:latin typeface="Arial" panose="020B0604020202020204" pitchFamily="34" charset="0"/>
              </a:rPr>
              <a:t>metal </a:t>
            </a:r>
            <a:r>
              <a:rPr lang="pt-BR" sz="2400" dirty="0">
                <a:latin typeface="Arial" panose="020B0604020202020204" pitchFamily="34" charset="0"/>
              </a:rPr>
              <a:t>em sua composição. </a:t>
            </a:r>
            <a:endParaRPr lang="pt-BR" sz="2400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583AE87-FDA6-4072-815E-06CE05325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50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796472D-9FC2-464B-BF58-0143B1151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85A8-DDA8-4FCF-AB25-DA8F78EC7557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37BB695-5A61-475E-9AFC-AB973678C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9426" y="487336"/>
            <a:ext cx="4280453" cy="449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79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tângulo 2"/>
          <p:cNvSpPr>
            <a:spLocks noChangeArrowheads="1"/>
          </p:cNvSpPr>
          <p:nvPr/>
        </p:nvSpPr>
        <p:spPr bwMode="auto">
          <a:xfrm>
            <a:off x="677334" y="386191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Aft>
                <a:spcPts val="1800"/>
              </a:spcAft>
            </a:pPr>
            <a:r>
              <a:rPr lang="pt-BR" sz="2400" b="1" dirty="0">
                <a:solidFill>
                  <a:srgbClr val="FF0000"/>
                </a:solidFill>
                <a:latin typeface="Comic Sans MS" pitchFamily="66" charset="0"/>
              </a:rPr>
              <a:t>MOLÉCULAS - </a:t>
            </a:r>
            <a:r>
              <a:rPr lang="pt-BR" sz="2400" b="1" dirty="0">
                <a:solidFill>
                  <a:srgbClr val="FF0000"/>
                </a:solidFill>
                <a:highlight>
                  <a:srgbClr val="FFFF00"/>
                </a:highlight>
                <a:latin typeface="Comic Sans MS" pitchFamily="66" charset="0"/>
              </a:rPr>
              <a:t>FÓRMULAS</a:t>
            </a:r>
            <a:endParaRPr lang="pt-BR" sz="2400" dirty="0">
              <a:solidFill>
                <a:srgbClr val="FF0000"/>
              </a:solidFill>
              <a:highlight>
                <a:srgbClr val="FFFF00"/>
              </a:highlight>
              <a:latin typeface="Comic Sans MS" pitchFamily="66" charset="0"/>
            </a:endParaRPr>
          </a:p>
        </p:txBody>
      </p:sp>
      <p:sp>
        <p:nvSpPr>
          <p:cNvPr id="5" name="Retângulo 4"/>
          <p:cNvSpPr>
            <a:spLocks noChangeArrowheads="1"/>
          </p:cNvSpPr>
          <p:nvPr/>
        </p:nvSpPr>
        <p:spPr bwMode="auto">
          <a:xfrm>
            <a:off x="388249" y="1275936"/>
            <a:ext cx="9880324" cy="4631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Bef>
                <a:spcPts val="600"/>
              </a:spcBef>
              <a:spcAft>
                <a:spcPts val="1800"/>
              </a:spcAft>
            </a:pPr>
            <a:r>
              <a:rPr lang="pt-BR" sz="2100" b="1" dirty="0">
                <a:latin typeface="Comic Sans MS" pitchFamily="66" charset="0"/>
              </a:rPr>
              <a:t>Água </a:t>
            </a:r>
          </a:p>
          <a:p>
            <a:pPr algn="just">
              <a:lnSpc>
                <a:spcPct val="114000"/>
              </a:lnSpc>
              <a:spcBef>
                <a:spcPts val="600"/>
              </a:spcBef>
              <a:spcAft>
                <a:spcPts val="1800"/>
              </a:spcAft>
            </a:pPr>
            <a:r>
              <a:rPr lang="pt-BR" sz="2100" b="1" dirty="0">
                <a:solidFill>
                  <a:srgbClr val="FF0000"/>
                </a:solidFill>
                <a:latin typeface="Comic Sans MS" pitchFamily="66" charset="0"/>
              </a:rPr>
              <a:t>Fórmula Molecular:</a:t>
            </a:r>
            <a:r>
              <a:rPr lang="pt-BR" sz="2100" b="1" dirty="0">
                <a:latin typeface="Comic Sans MS" pitchFamily="66" charset="0"/>
              </a:rPr>
              <a:t> H</a:t>
            </a:r>
            <a:r>
              <a:rPr lang="pt-BR" sz="2100" b="1" baseline="-25000" dirty="0">
                <a:latin typeface="Comic Sans MS" pitchFamily="66" charset="0"/>
              </a:rPr>
              <a:t>2</a:t>
            </a:r>
            <a:r>
              <a:rPr lang="pt-BR" sz="2100" b="1" dirty="0">
                <a:latin typeface="Comic Sans MS" pitchFamily="66" charset="0"/>
              </a:rPr>
              <a:t>O</a:t>
            </a:r>
          </a:p>
          <a:p>
            <a:pPr algn="just">
              <a:lnSpc>
                <a:spcPct val="114000"/>
              </a:lnSpc>
              <a:spcBef>
                <a:spcPts val="600"/>
              </a:spcBef>
              <a:spcAft>
                <a:spcPts val="1800"/>
              </a:spcAft>
            </a:pPr>
            <a:r>
              <a:rPr lang="pt-BR" sz="2100" b="1" dirty="0">
                <a:latin typeface="Comic Sans MS" pitchFamily="66" charset="0"/>
              </a:rPr>
              <a:t> Descreve a composição das moléculas de água - 2 átomos de hidrogênio e 1 átomo de oxigênio.  Não fornece nenhuma informação estrutural.</a:t>
            </a:r>
          </a:p>
          <a:p>
            <a:pPr algn="just">
              <a:lnSpc>
                <a:spcPct val="114000"/>
              </a:lnSpc>
              <a:spcBef>
                <a:spcPts val="600"/>
              </a:spcBef>
              <a:spcAft>
                <a:spcPts val="1800"/>
              </a:spcAft>
            </a:pPr>
            <a:r>
              <a:rPr lang="pt-BR" sz="2100" b="1" dirty="0">
                <a:solidFill>
                  <a:srgbClr val="FF0000"/>
                </a:solidFill>
                <a:latin typeface="Comic Sans MS" pitchFamily="66" charset="0"/>
              </a:rPr>
              <a:t>Fórmula Eletrônica ou de Lewis:</a:t>
            </a:r>
            <a:r>
              <a:rPr lang="pt-BR" sz="2100" b="1" dirty="0">
                <a:latin typeface="Comic Sans MS" pitchFamily="66" charset="0"/>
              </a:rPr>
              <a:t> </a:t>
            </a:r>
            <a:r>
              <a:rPr lang="pt-BR" sz="2100" b="1" dirty="0">
                <a:solidFill>
                  <a:srgbClr val="7030A0"/>
                </a:solidFill>
                <a:latin typeface="Comic Sans MS" pitchFamily="66" charset="0"/>
              </a:rPr>
              <a:t>H</a:t>
            </a:r>
            <a:r>
              <a:rPr lang="pt-BR" sz="2800" b="1" dirty="0">
                <a:solidFill>
                  <a:srgbClr val="7030A0"/>
                </a:solidFill>
                <a:latin typeface="Comic Sans MS" pitchFamily="66" charset="0"/>
              </a:rPr>
              <a:t>..</a:t>
            </a:r>
            <a:r>
              <a:rPr lang="pt-BR" sz="2100" b="1" dirty="0">
                <a:solidFill>
                  <a:srgbClr val="7030A0"/>
                </a:solidFill>
                <a:latin typeface="Comic Sans MS" pitchFamily="66" charset="0"/>
              </a:rPr>
              <a:t>O</a:t>
            </a:r>
            <a:r>
              <a:rPr lang="pt-BR" sz="2800" b="1" dirty="0">
                <a:solidFill>
                  <a:srgbClr val="7030A0"/>
                </a:solidFill>
                <a:latin typeface="Comic Sans MS" pitchFamily="66" charset="0"/>
              </a:rPr>
              <a:t>..</a:t>
            </a:r>
            <a:r>
              <a:rPr lang="pt-BR" sz="2100" b="1" dirty="0">
                <a:solidFill>
                  <a:srgbClr val="7030A0"/>
                </a:solidFill>
                <a:latin typeface="Comic Sans MS" pitchFamily="66" charset="0"/>
              </a:rPr>
              <a:t>H</a:t>
            </a:r>
            <a:r>
              <a:rPr lang="pt-BR" sz="2100" b="1" dirty="0">
                <a:latin typeface="Comic Sans MS" pitchFamily="66" charset="0"/>
              </a:rPr>
              <a:t> (elétrons de valência)</a:t>
            </a:r>
          </a:p>
          <a:p>
            <a:pPr algn="just">
              <a:lnSpc>
                <a:spcPct val="114000"/>
              </a:lnSpc>
              <a:spcBef>
                <a:spcPts val="600"/>
              </a:spcBef>
              <a:spcAft>
                <a:spcPts val="1800"/>
              </a:spcAft>
            </a:pPr>
            <a:r>
              <a:rPr lang="pt-BR" sz="2100" b="1" dirty="0">
                <a:solidFill>
                  <a:srgbClr val="FF0000"/>
                </a:solidFill>
                <a:latin typeface="Comic Sans MS" pitchFamily="66" charset="0"/>
              </a:rPr>
              <a:t>Fórmula Estrutural Plana:</a:t>
            </a:r>
            <a:r>
              <a:rPr lang="pt-BR" sz="2100" b="1" dirty="0">
                <a:latin typeface="Comic Sans MS" pitchFamily="66" charset="0"/>
              </a:rPr>
              <a:t>   </a:t>
            </a:r>
            <a:r>
              <a:rPr lang="pt-BR" sz="2100" b="1" dirty="0">
                <a:solidFill>
                  <a:srgbClr val="7030A0"/>
                </a:solidFill>
                <a:latin typeface="Comic Sans MS" pitchFamily="66" charset="0"/>
              </a:rPr>
              <a:t>H-O-H</a:t>
            </a:r>
          </a:p>
          <a:p>
            <a:pPr algn="just"/>
            <a:r>
              <a:rPr lang="pt-BR" sz="2100" b="1" dirty="0">
                <a:solidFill>
                  <a:srgbClr val="FF0000"/>
                </a:solidFill>
                <a:latin typeface="Comic Sans MS" pitchFamily="66" charset="0"/>
              </a:rPr>
              <a:t>Fórmula Estrutural Plana </a:t>
            </a:r>
          </a:p>
          <a:p>
            <a:pPr algn="just">
              <a:lnSpc>
                <a:spcPct val="114000"/>
              </a:lnSpc>
              <a:spcBef>
                <a:spcPts val="600"/>
              </a:spcBef>
              <a:spcAft>
                <a:spcPts val="1800"/>
              </a:spcAft>
            </a:pPr>
            <a:r>
              <a:rPr lang="pt-BR" sz="2100" b="1" dirty="0">
                <a:solidFill>
                  <a:srgbClr val="FF0000"/>
                </a:solidFill>
                <a:latin typeface="Comic Sans MS" pitchFamily="66" charset="0"/>
              </a:rPr>
              <a:t>com ângulos de ligação:</a:t>
            </a:r>
          </a:p>
        </p:txBody>
      </p:sp>
      <p:pic>
        <p:nvPicPr>
          <p:cNvPr id="12292" name="Picture 5" descr="Ficheiro:Water molecule dimensions.sv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70791" y="3885994"/>
            <a:ext cx="2595563" cy="2776537"/>
          </a:xfrm>
          <a:prstGeom prst="rect">
            <a:avLst/>
          </a:prstGeom>
          <a:solidFill>
            <a:schemeClr val="bg2"/>
          </a:solidFill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196C7D8B-7CC6-49AB-959F-CE99CCDBD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50" dirty="0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F9EE12BB-A994-4BB5-BAEE-4C801CF5D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85A8-DDA8-4FCF-AB25-DA8F78EC7557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81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0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11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12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15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Isosceles Triangle 19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" name="Título 4">
            <a:extLst>
              <a:ext uri="{FF2B5EF4-FFF2-40B4-BE49-F238E27FC236}">
                <a16:creationId xmlns:a16="http://schemas.microsoft.com/office/drawing/2014/main" id="{56427389-F8BD-4767-B724-CDA366B2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539" y="140224"/>
            <a:ext cx="8288032" cy="59129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8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AMBIENTE VIRTUAL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690E65D-FAA5-4BD8-BCD0-5D26D3918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14" y="983934"/>
            <a:ext cx="11289378" cy="5755691"/>
          </a:xfrm>
          <a:prstGeom prst="rect">
            <a:avLst/>
          </a:prstGeom>
        </p:spPr>
      </p:pic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FABA4B25-C239-4E26-A988-736044386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4" y="6352651"/>
            <a:ext cx="62976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endParaRPr lang="en-US" sz="900" kern="12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769A895F-5682-445A-A84B-08E6194F6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2023" y="6352651"/>
            <a:ext cx="68333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0D4885A8-DDA8-4FCF-AB25-DA8F78EC7557}" type="slidenum">
              <a:rPr lang="en-US"/>
              <a:pPr defTabSz="914400">
                <a:spcAft>
                  <a:spcPts val="600"/>
                </a:spcAft>
              </a:pPr>
              <a:t>2</a:t>
            </a:fld>
            <a:endParaRPr lang="en-US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EF43B65F-37B9-418E-A71C-F0B67487AEA9}"/>
              </a:ext>
            </a:extLst>
          </p:cNvPr>
          <p:cNvSpPr/>
          <p:nvPr/>
        </p:nvSpPr>
        <p:spPr>
          <a:xfrm>
            <a:off x="2001078" y="1124566"/>
            <a:ext cx="1417983" cy="591297"/>
          </a:xfrm>
          <a:prstGeom prst="ellipse">
            <a:avLst/>
          </a:prstGeom>
          <a:noFill/>
          <a:ln w="41275">
            <a:solidFill>
              <a:srgbClr val="FF000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417983"/>
                      <a:gd name="connsiteY0" fmla="*/ 295649 h 591297"/>
                      <a:gd name="connsiteX1" fmla="*/ 708992 w 1417983"/>
                      <a:gd name="connsiteY1" fmla="*/ 0 h 591297"/>
                      <a:gd name="connsiteX2" fmla="*/ 1417984 w 1417983"/>
                      <a:gd name="connsiteY2" fmla="*/ 295649 h 591297"/>
                      <a:gd name="connsiteX3" fmla="*/ 708992 w 1417983"/>
                      <a:gd name="connsiteY3" fmla="*/ 591298 h 591297"/>
                      <a:gd name="connsiteX4" fmla="*/ 0 w 1417983"/>
                      <a:gd name="connsiteY4" fmla="*/ 295649 h 591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7983" h="591297" extrusionOk="0">
                        <a:moveTo>
                          <a:pt x="0" y="295649"/>
                        </a:moveTo>
                        <a:cubicBezTo>
                          <a:pt x="-20212" y="119900"/>
                          <a:pt x="294741" y="8514"/>
                          <a:pt x="708992" y="0"/>
                        </a:cubicBezTo>
                        <a:cubicBezTo>
                          <a:pt x="1138388" y="7964"/>
                          <a:pt x="1403854" y="132816"/>
                          <a:pt x="1417984" y="295649"/>
                        </a:cubicBezTo>
                        <a:cubicBezTo>
                          <a:pt x="1365347" y="510334"/>
                          <a:pt x="1083793" y="683958"/>
                          <a:pt x="708992" y="591298"/>
                        </a:cubicBezTo>
                        <a:cubicBezTo>
                          <a:pt x="303842" y="583865"/>
                          <a:pt x="42377" y="479179"/>
                          <a:pt x="0" y="29564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Seta: para a Direita 30">
            <a:extLst>
              <a:ext uri="{FF2B5EF4-FFF2-40B4-BE49-F238E27FC236}">
                <a16:creationId xmlns:a16="http://schemas.microsoft.com/office/drawing/2014/main" id="{8B6C4D8E-914E-4C0A-92AA-D5A7CB14DA3A}"/>
              </a:ext>
            </a:extLst>
          </p:cNvPr>
          <p:cNvSpPr/>
          <p:nvPr/>
        </p:nvSpPr>
        <p:spPr>
          <a:xfrm rot="18285106">
            <a:off x="9342319" y="2299367"/>
            <a:ext cx="1686293" cy="1107831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>
            <a:glow rad="127000">
              <a:srgbClr val="FFFF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00475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tângulo 1"/>
          <p:cNvSpPr>
            <a:spLocks noChangeArrowheads="1"/>
          </p:cNvSpPr>
          <p:nvPr/>
        </p:nvSpPr>
        <p:spPr bwMode="auto">
          <a:xfrm>
            <a:off x="1052720" y="250826"/>
            <a:ext cx="8424863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sz="2100" b="1" dirty="0">
                <a:solidFill>
                  <a:srgbClr val="E905BE"/>
                </a:solidFill>
                <a:latin typeface="Comic Sans MS" pitchFamily="66" charset="0"/>
              </a:rPr>
              <a:t>Etanol</a:t>
            </a:r>
            <a:r>
              <a:rPr lang="pt-BR" sz="2100" dirty="0">
                <a:latin typeface="Comic Sans MS" pitchFamily="66" charset="0"/>
              </a:rPr>
              <a:t> </a:t>
            </a:r>
            <a:r>
              <a:rPr lang="pt-BR" sz="2100" b="1" dirty="0">
                <a:latin typeface="Comic Sans MS" pitchFamily="66" charset="0"/>
              </a:rPr>
              <a:t>x</a:t>
            </a:r>
            <a:r>
              <a:rPr lang="pt-BR" sz="2100" dirty="0">
                <a:latin typeface="Comic Sans MS" pitchFamily="66" charset="0"/>
              </a:rPr>
              <a:t> </a:t>
            </a:r>
            <a:r>
              <a:rPr lang="pt-BR" sz="2100" b="1" dirty="0" err="1">
                <a:solidFill>
                  <a:srgbClr val="7030A0"/>
                </a:solidFill>
                <a:latin typeface="Comic Sans MS" pitchFamily="66" charset="0"/>
              </a:rPr>
              <a:t>Eter</a:t>
            </a:r>
            <a:r>
              <a:rPr lang="pt-BR" sz="21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pt-BR" sz="2100" b="1" dirty="0" err="1">
                <a:solidFill>
                  <a:srgbClr val="7030A0"/>
                </a:solidFill>
                <a:latin typeface="Comic Sans MS" pitchFamily="66" charset="0"/>
              </a:rPr>
              <a:t>Dimetílico</a:t>
            </a:r>
            <a:endParaRPr lang="pt-BR" sz="2100" b="1" dirty="0">
              <a:solidFill>
                <a:srgbClr val="7030A0"/>
              </a:solidFill>
              <a:latin typeface="Comic Sans MS" pitchFamily="66" charset="0"/>
            </a:endParaRPr>
          </a:p>
          <a:p>
            <a:pPr algn="ctr"/>
            <a:endParaRPr lang="pt-BR" sz="2100" b="1" dirty="0">
              <a:solidFill>
                <a:srgbClr val="7030A0"/>
              </a:solidFill>
              <a:latin typeface="Comic Sans MS" pitchFamily="66" charset="0"/>
            </a:endParaRPr>
          </a:p>
          <a:p>
            <a:pPr algn="just">
              <a:spcAft>
                <a:spcPts val="600"/>
              </a:spcAft>
            </a:pPr>
            <a:r>
              <a:rPr lang="pt-BR" sz="2100" b="1" dirty="0">
                <a:latin typeface="Comic Sans MS" pitchFamily="66" charset="0"/>
              </a:rPr>
              <a:t>Fórmula Molecular:</a:t>
            </a:r>
            <a:r>
              <a:rPr lang="pt-BR" sz="2100" dirty="0">
                <a:latin typeface="Comic Sans MS" pitchFamily="66" charset="0"/>
              </a:rPr>
              <a:t> </a:t>
            </a:r>
            <a:r>
              <a:rPr lang="pt-BR" sz="2100" b="1" dirty="0">
                <a:solidFill>
                  <a:srgbClr val="E905BE"/>
                </a:solidFill>
                <a:latin typeface="Comic Sans MS" pitchFamily="66" charset="0"/>
              </a:rPr>
              <a:t>C</a:t>
            </a:r>
            <a:r>
              <a:rPr lang="pt-BR" sz="2100" b="1" baseline="-25000" dirty="0">
                <a:solidFill>
                  <a:srgbClr val="E905BE"/>
                </a:solidFill>
                <a:latin typeface="Comic Sans MS" pitchFamily="66" charset="0"/>
              </a:rPr>
              <a:t>2</a:t>
            </a:r>
            <a:r>
              <a:rPr lang="pt-BR" sz="2100" b="1" dirty="0">
                <a:solidFill>
                  <a:srgbClr val="E905BE"/>
                </a:solidFill>
                <a:latin typeface="Comic Sans MS" pitchFamily="66" charset="0"/>
              </a:rPr>
              <a:t>H</a:t>
            </a:r>
            <a:r>
              <a:rPr lang="pt-BR" sz="2100" b="1" baseline="-25000" dirty="0">
                <a:solidFill>
                  <a:srgbClr val="E905BE"/>
                </a:solidFill>
                <a:latin typeface="Comic Sans MS" pitchFamily="66" charset="0"/>
              </a:rPr>
              <a:t>6</a:t>
            </a:r>
            <a:r>
              <a:rPr lang="pt-BR" sz="2100" b="1" dirty="0">
                <a:solidFill>
                  <a:srgbClr val="E905BE"/>
                </a:solidFill>
                <a:latin typeface="Comic Sans MS" pitchFamily="66" charset="0"/>
              </a:rPr>
              <a:t>O (etanol)</a:t>
            </a:r>
            <a:r>
              <a:rPr lang="pt-BR" sz="2100" dirty="0">
                <a:latin typeface="Comic Sans MS" pitchFamily="66" charset="0"/>
              </a:rPr>
              <a:t>  e  </a:t>
            </a:r>
            <a:r>
              <a:rPr lang="pt-BR" sz="2100" b="1" dirty="0">
                <a:solidFill>
                  <a:srgbClr val="7030A0"/>
                </a:solidFill>
                <a:latin typeface="Comic Sans MS" pitchFamily="66" charset="0"/>
              </a:rPr>
              <a:t>C</a:t>
            </a:r>
            <a:r>
              <a:rPr lang="pt-BR" sz="2100" b="1" baseline="-25000" dirty="0">
                <a:solidFill>
                  <a:srgbClr val="7030A0"/>
                </a:solidFill>
                <a:latin typeface="Comic Sans MS" pitchFamily="66" charset="0"/>
              </a:rPr>
              <a:t>2</a:t>
            </a:r>
            <a:r>
              <a:rPr lang="pt-BR" sz="2100" b="1" dirty="0">
                <a:solidFill>
                  <a:srgbClr val="7030A0"/>
                </a:solidFill>
                <a:latin typeface="Comic Sans MS" pitchFamily="66" charset="0"/>
              </a:rPr>
              <a:t>H</a:t>
            </a:r>
            <a:r>
              <a:rPr lang="pt-BR" sz="2100" b="1" baseline="-25000" dirty="0">
                <a:solidFill>
                  <a:srgbClr val="7030A0"/>
                </a:solidFill>
                <a:latin typeface="Comic Sans MS" pitchFamily="66" charset="0"/>
              </a:rPr>
              <a:t>6</a:t>
            </a:r>
            <a:r>
              <a:rPr lang="pt-BR" sz="2100" b="1" dirty="0">
                <a:solidFill>
                  <a:srgbClr val="7030A0"/>
                </a:solidFill>
                <a:latin typeface="Comic Sans MS" pitchFamily="66" charset="0"/>
              </a:rPr>
              <a:t>O (</a:t>
            </a:r>
            <a:r>
              <a:rPr lang="pt-BR" sz="2100" b="1" dirty="0" err="1">
                <a:solidFill>
                  <a:srgbClr val="7030A0"/>
                </a:solidFill>
                <a:latin typeface="Comic Sans MS" pitchFamily="66" charset="0"/>
              </a:rPr>
              <a:t>eter</a:t>
            </a:r>
            <a:r>
              <a:rPr lang="pt-BR" sz="21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pt-BR" sz="2100" b="1" dirty="0" err="1">
                <a:solidFill>
                  <a:srgbClr val="7030A0"/>
                </a:solidFill>
                <a:latin typeface="Comic Sans MS" pitchFamily="66" charset="0"/>
              </a:rPr>
              <a:t>dimetílico</a:t>
            </a:r>
            <a:r>
              <a:rPr lang="pt-BR" sz="2100" b="1" dirty="0">
                <a:solidFill>
                  <a:srgbClr val="7030A0"/>
                </a:solidFill>
                <a:latin typeface="Comic Sans MS" pitchFamily="66" charset="0"/>
              </a:rPr>
              <a:t>)</a:t>
            </a:r>
          </a:p>
          <a:p>
            <a:pPr algn="just"/>
            <a:r>
              <a:rPr lang="pt-BR" sz="2100" dirty="0">
                <a:latin typeface="Comic Sans MS" pitchFamily="66" charset="0"/>
              </a:rPr>
              <a:t> </a:t>
            </a:r>
            <a:r>
              <a:rPr lang="pt-BR" sz="2100" b="1" dirty="0">
                <a:latin typeface="Comic Sans MS" pitchFamily="66" charset="0"/>
              </a:rPr>
              <a:t>-</a:t>
            </a:r>
            <a:r>
              <a:rPr lang="pt-BR" sz="2100" dirty="0">
                <a:latin typeface="Comic Sans MS" pitchFamily="66" charset="0"/>
              </a:rPr>
              <a:t> Descreve a composição das moléculas de etanol - 2 átomos de carbono, 6 átomos de hidrogênio e 1 átomo de oxigênio.  </a:t>
            </a:r>
          </a:p>
          <a:p>
            <a:pPr algn="just"/>
            <a:r>
              <a:rPr lang="pt-BR" sz="2100" dirty="0">
                <a:latin typeface="Comic Sans MS" pitchFamily="66" charset="0"/>
              </a:rPr>
              <a:t> </a:t>
            </a:r>
            <a:r>
              <a:rPr lang="pt-BR" sz="2100" b="1" dirty="0">
                <a:latin typeface="Comic Sans MS" pitchFamily="66" charset="0"/>
              </a:rPr>
              <a:t>-</a:t>
            </a:r>
            <a:r>
              <a:rPr lang="pt-BR" sz="2100" dirty="0">
                <a:latin typeface="Comic Sans MS" pitchFamily="66" charset="0"/>
              </a:rPr>
              <a:t> Não fornece nenhuma informação estrutural.  Não é possível diferenciar o etanol de outras moléculas com a mesma fórmula molecular.</a:t>
            </a:r>
          </a:p>
          <a:p>
            <a:pPr algn="just"/>
            <a:endParaRPr lang="pt-BR" sz="2100" b="1" dirty="0">
              <a:latin typeface="Comic Sans MS" pitchFamily="66" charset="0"/>
            </a:endParaRPr>
          </a:p>
          <a:p>
            <a:pPr algn="just"/>
            <a:r>
              <a:rPr lang="pt-BR" sz="2100" b="1" dirty="0">
                <a:latin typeface="Comic Sans MS" pitchFamily="66" charset="0"/>
              </a:rPr>
              <a:t>Fórmula Condensada:</a:t>
            </a:r>
          </a:p>
          <a:p>
            <a:pPr algn="just">
              <a:spcAft>
                <a:spcPts val="600"/>
              </a:spcAft>
            </a:pPr>
            <a:r>
              <a:rPr lang="pt-BR" sz="2100" dirty="0">
                <a:latin typeface="Comic Sans MS" pitchFamily="66" charset="0"/>
              </a:rPr>
              <a:t>             </a:t>
            </a:r>
            <a:r>
              <a:rPr lang="pt-BR" sz="2100" b="1" dirty="0">
                <a:solidFill>
                  <a:srgbClr val="E905BE"/>
                </a:solidFill>
                <a:latin typeface="Comic Sans MS" pitchFamily="66" charset="0"/>
              </a:rPr>
              <a:t>CH</a:t>
            </a:r>
            <a:r>
              <a:rPr lang="pt-BR" sz="2100" b="1" baseline="-25000" dirty="0">
                <a:solidFill>
                  <a:srgbClr val="E905BE"/>
                </a:solidFill>
                <a:latin typeface="Comic Sans MS" pitchFamily="66" charset="0"/>
              </a:rPr>
              <a:t>3</a:t>
            </a:r>
            <a:r>
              <a:rPr lang="pt-BR" sz="2100" b="1" dirty="0">
                <a:solidFill>
                  <a:srgbClr val="E905BE"/>
                </a:solidFill>
                <a:latin typeface="Comic Sans MS" pitchFamily="66" charset="0"/>
              </a:rPr>
              <a:t>CH</a:t>
            </a:r>
            <a:r>
              <a:rPr lang="pt-BR" sz="2100" b="1" baseline="-25000" dirty="0">
                <a:solidFill>
                  <a:srgbClr val="E905BE"/>
                </a:solidFill>
                <a:latin typeface="Comic Sans MS" pitchFamily="66" charset="0"/>
              </a:rPr>
              <a:t>2</a:t>
            </a:r>
            <a:r>
              <a:rPr lang="pt-BR" sz="2100" b="1" dirty="0">
                <a:solidFill>
                  <a:srgbClr val="E905BE"/>
                </a:solidFill>
                <a:latin typeface="Comic Sans MS" pitchFamily="66" charset="0"/>
              </a:rPr>
              <a:t>OH (etanol)</a:t>
            </a:r>
            <a:r>
              <a:rPr lang="pt-BR" sz="2100" dirty="0">
                <a:latin typeface="Comic Sans MS" pitchFamily="66" charset="0"/>
              </a:rPr>
              <a:t> e </a:t>
            </a:r>
            <a:r>
              <a:rPr lang="pt-BR" sz="2100" b="1" dirty="0">
                <a:solidFill>
                  <a:srgbClr val="7030A0"/>
                </a:solidFill>
                <a:latin typeface="Comic Sans MS" pitchFamily="66" charset="0"/>
              </a:rPr>
              <a:t>CH</a:t>
            </a:r>
            <a:r>
              <a:rPr lang="pt-BR" sz="2100" b="1" baseline="-25000" dirty="0">
                <a:solidFill>
                  <a:srgbClr val="7030A0"/>
                </a:solidFill>
                <a:latin typeface="Comic Sans MS" pitchFamily="66" charset="0"/>
              </a:rPr>
              <a:t>3</a:t>
            </a:r>
            <a:r>
              <a:rPr lang="pt-BR" sz="2100" b="1" dirty="0">
                <a:solidFill>
                  <a:srgbClr val="7030A0"/>
                </a:solidFill>
                <a:latin typeface="Comic Sans MS" pitchFamily="66" charset="0"/>
              </a:rPr>
              <a:t>OCH</a:t>
            </a:r>
            <a:r>
              <a:rPr lang="pt-BR" sz="2100" b="1" baseline="-25000" dirty="0">
                <a:solidFill>
                  <a:srgbClr val="7030A0"/>
                </a:solidFill>
                <a:latin typeface="Comic Sans MS" pitchFamily="66" charset="0"/>
              </a:rPr>
              <a:t>3</a:t>
            </a:r>
            <a:r>
              <a:rPr lang="pt-BR" sz="2100" b="1" dirty="0">
                <a:solidFill>
                  <a:srgbClr val="7030A0"/>
                </a:solidFill>
                <a:latin typeface="Comic Sans MS" pitchFamily="66" charset="0"/>
              </a:rPr>
              <a:t> (</a:t>
            </a:r>
            <a:r>
              <a:rPr lang="pt-BR" sz="2100" b="1" dirty="0" err="1">
                <a:solidFill>
                  <a:srgbClr val="7030A0"/>
                </a:solidFill>
                <a:latin typeface="Comic Sans MS" pitchFamily="66" charset="0"/>
              </a:rPr>
              <a:t>eter</a:t>
            </a:r>
            <a:r>
              <a:rPr lang="pt-BR" sz="21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pt-BR" sz="2100" b="1" dirty="0" err="1">
                <a:solidFill>
                  <a:srgbClr val="7030A0"/>
                </a:solidFill>
                <a:latin typeface="Comic Sans MS" pitchFamily="66" charset="0"/>
              </a:rPr>
              <a:t>dimetílico</a:t>
            </a:r>
            <a:r>
              <a:rPr lang="pt-BR" sz="2100" b="1" dirty="0">
                <a:solidFill>
                  <a:srgbClr val="7030A0"/>
                </a:solidFill>
                <a:latin typeface="Comic Sans MS" pitchFamily="66" charset="0"/>
              </a:rPr>
              <a:t>)</a:t>
            </a:r>
          </a:p>
          <a:p>
            <a:pPr algn="just"/>
            <a:r>
              <a:rPr lang="pt-BR" sz="2100" dirty="0">
                <a:latin typeface="Comic Sans MS" pitchFamily="66" charset="0"/>
              </a:rPr>
              <a:t> </a:t>
            </a:r>
            <a:r>
              <a:rPr lang="pt-BR" sz="2100" b="1" dirty="0">
                <a:latin typeface="Comic Sans MS" pitchFamily="66" charset="0"/>
              </a:rPr>
              <a:t>– </a:t>
            </a:r>
            <a:r>
              <a:rPr lang="pt-BR" sz="2100" dirty="0">
                <a:latin typeface="Comic Sans MS" pitchFamily="66" charset="0"/>
              </a:rPr>
              <a:t>Nos diz um pouco mais sobre como os átomos estão agrupados.</a:t>
            </a:r>
          </a:p>
        </p:txBody>
      </p:sp>
      <p:sp>
        <p:nvSpPr>
          <p:cNvPr id="12291" name="Retângulo 2"/>
          <p:cNvSpPr>
            <a:spLocks noChangeArrowheads="1"/>
          </p:cNvSpPr>
          <p:nvPr/>
        </p:nvSpPr>
        <p:spPr bwMode="auto">
          <a:xfrm>
            <a:off x="1716089" y="4813300"/>
            <a:ext cx="2371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just"/>
            <a:r>
              <a:rPr lang="pt-BR" b="1">
                <a:latin typeface="Comic Sans MS" pitchFamily="66" charset="0"/>
              </a:rPr>
              <a:t>Fórmula Estrutural:</a:t>
            </a:r>
          </a:p>
        </p:txBody>
      </p:sp>
      <p:sp>
        <p:nvSpPr>
          <p:cNvPr id="12292" name="Retângulo 3"/>
          <p:cNvSpPr>
            <a:spLocks noChangeArrowheads="1"/>
          </p:cNvSpPr>
          <p:nvPr/>
        </p:nvSpPr>
        <p:spPr bwMode="auto">
          <a:xfrm>
            <a:off x="1919288" y="5805489"/>
            <a:ext cx="26225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just"/>
            <a:r>
              <a:rPr lang="pt-BR" sz="2100" b="1">
                <a:latin typeface="Comic Sans MS" pitchFamily="66" charset="0"/>
              </a:rPr>
              <a:t>Fórmula Estrutural</a:t>
            </a:r>
          </a:p>
          <a:p>
            <a:pPr algn="just"/>
            <a:r>
              <a:rPr lang="pt-BR" sz="2100" b="1">
                <a:latin typeface="Comic Sans MS" pitchFamily="66" charset="0"/>
              </a:rPr>
              <a:t> condensada:</a:t>
            </a:r>
          </a:p>
        </p:txBody>
      </p:sp>
      <p:pic>
        <p:nvPicPr>
          <p:cNvPr id="12293" name="Picture 2" descr="http://wikiciencias.casadasciencias.org/images/thumb/c/c2/formula_quimica_Figura_1.png/500px-formula_quimica_Figura_1.png"/>
          <p:cNvPicPr>
            <a:picLocks noChangeAspect="1" noChangeArrowheads="1"/>
          </p:cNvPicPr>
          <p:nvPr/>
        </p:nvPicPr>
        <p:blipFill>
          <a:blip r:embed="rId3">
            <a:lum brigh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4527551"/>
            <a:ext cx="47625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294" name="Object 3"/>
          <p:cNvGraphicFramePr>
            <a:graphicFrameLocks noChangeAspect="1"/>
          </p:cNvGraphicFramePr>
          <p:nvPr/>
        </p:nvGraphicFramePr>
        <p:xfrm>
          <a:off x="4872038" y="5965825"/>
          <a:ext cx="4392612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CS ChemDraw Drawing" r:id="rId4" imgW="2388108" imgH="272796" progId="ChemDraw.Document.6.0">
                  <p:embed/>
                </p:oleObj>
              </mc:Choice>
              <mc:Fallback>
                <p:oleObj name="CS ChemDraw Drawing" r:id="rId4" imgW="2388108" imgH="272796" progId="ChemDraw.Document.6.0">
                  <p:embed/>
                  <p:pic>
                    <p:nvPicPr>
                      <p:cNvPr id="1229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2038" y="5965825"/>
                        <a:ext cx="4392612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FC773DD4-584C-4F75-A9DF-27C0BC9C0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85A8-DDA8-4FCF-AB25-DA8F78EC7557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4928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tângulo 2"/>
          <p:cNvSpPr>
            <a:spLocks noChangeArrowheads="1"/>
          </p:cNvSpPr>
          <p:nvPr/>
        </p:nvSpPr>
        <p:spPr bwMode="auto">
          <a:xfrm>
            <a:off x="776114" y="106016"/>
            <a:ext cx="8497888" cy="653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Aft>
                <a:spcPts val="1200"/>
              </a:spcAft>
            </a:pPr>
            <a:r>
              <a:rPr lang="pt-BR" sz="2400" b="1" dirty="0">
                <a:solidFill>
                  <a:srgbClr val="FF0000"/>
                </a:solidFill>
                <a:highlight>
                  <a:srgbClr val="FFFF00"/>
                </a:highlight>
                <a:latin typeface="Comic Sans MS" pitchFamily="66" charset="0"/>
              </a:rPr>
              <a:t>PESO MOLECULAR OU MASSA MOLECULAR</a:t>
            </a:r>
            <a:endParaRPr lang="pt-BR" sz="2100" dirty="0">
              <a:highlight>
                <a:srgbClr val="FFFF00"/>
              </a:highlight>
              <a:latin typeface="Comic Sans MS" pitchFamily="66" charset="0"/>
            </a:endParaRPr>
          </a:p>
          <a:p>
            <a:pPr algn="just">
              <a:spcAft>
                <a:spcPts val="1200"/>
              </a:spcAft>
            </a:pPr>
            <a:r>
              <a:rPr lang="pt-BR" dirty="0">
                <a:latin typeface="Comic Sans MS" pitchFamily="66" charset="0"/>
              </a:rPr>
              <a:t>Atualmente utilizamos o termo </a:t>
            </a:r>
            <a:r>
              <a:rPr lang="pt-BR" b="1" dirty="0">
                <a:solidFill>
                  <a:srgbClr val="FF0000"/>
                </a:solidFill>
                <a:latin typeface="Comic Sans MS" pitchFamily="66" charset="0"/>
              </a:rPr>
              <a:t>massa molecular</a:t>
            </a:r>
            <a:r>
              <a:rPr lang="pt-BR" dirty="0">
                <a:latin typeface="Comic Sans MS" pitchFamily="66" charset="0"/>
              </a:rPr>
              <a:t> para nos referirmos à massa de moléculas ou fórmulas-unitárias (compostos iônicos, </a:t>
            </a:r>
            <a:r>
              <a:rPr lang="pt-BR" dirty="0" err="1">
                <a:latin typeface="Comic Sans MS" pitchFamily="66" charset="0"/>
              </a:rPr>
              <a:t>etc</a:t>
            </a:r>
            <a:r>
              <a:rPr lang="pt-BR" dirty="0">
                <a:latin typeface="Comic Sans MS" pitchFamily="66" charset="0"/>
              </a:rPr>
              <a:t>), indistintamente.</a:t>
            </a:r>
          </a:p>
          <a:p>
            <a:pPr algn="just">
              <a:spcAft>
                <a:spcPts val="1200"/>
              </a:spcAft>
            </a:pPr>
            <a:r>
              <a:rPr lang="pt-BR" dirty="0">
                <a:latin typeface="Comic Sans MS" pitchFamily="66" charset="0"/>
              </a:rPr>
              <a:t>A </a:t>
            </a:r>
            <a:r>
              <a:rPr lang="pt-BR" b="1" dirty="0">
                <a:solidFill>
                  <a:srgbClr val="FF0000"/>
                </a:solidFill>
                <a:latin typeface="Comic Sans MS" pitchFamily="66" charset="0"/>
              </a:rPr>
              <a:t>massa</a:t>
            </a:r>
            <a:r>
              <a:rPr lang="pt-BR" dirty="0">
                <a:latin typeface="Comic Sans MS" pitchFamily="66" charset="0"/>
              </a:rPr>
              <a:t> </a:t>
            </a:r>
            <a:r>
              <a:rPr lang="pt-BR" b="1" dirty="0">
                <a:solidFill>
                  <a:srgbClr val="FF0000"/>
                </a:solidFill>
                <a:latin typeface="Comic Sans MS" pitchFamily="66" charset="0"/>
              </a:rPr>
              <a:t>molecular</a:t>
            </a:r>
            <a:r>
              <a:rPr lang="pt-BR" dirty="0">
                <a:latin typeface="Comic Sans MS" pitchFamily="66" charset="0"/>
              </a:rPr>
              <a:t> é simplesmente a soma das massas atômicas de cada átomo da fórmula química.  Exemplos:</a:t>
            </a:r>
          </a:p>
          <a:p>
            <a:pPr algn="just">
              <a:spcAft>
                <a:spcPts val="1200"/>
              </a:spcAft>
            </a:pPr>
            <a:r>
              <a:rPr lang="pt-BR" sz="2100" b="1" dirty="0">
                <a:solidFill>
                  <a:srgbClr val="7030A0"/>
                </a:solidFill>
                <a:latin typeface="Comic Sans MS" pitchFamily="66" charset="0"/>
              </a:rPr>
              <a:t>H</a:t>
            </a:r>
            <a:r>
              <a:rPr lang="pt-BR" sz="2100" b="1" baseline="-25000" dirty="0">
                <a:solidFill>
                  <a:srgbClr val="7030A0"/>
                </a:solidFill>
                <a:latin typeface="Comic Sans MS" pitchFamily="66" charset="0"/>
              </a:rPr>
              <a:t>2</a:t>
            </a:r>
            <a:r>
              <a:rPr lang="pt-BR" sz="2100" b="1" dirty="0">
                <a:solidFill>
                  <a:srgbClr val="7030A0"/>
                </a:solidFill>
                <a:latin typeface="Comic Sans MS" pitchFamily="66" charset="0"/>
              </a:rPr>
              <a:t>O</a:t>
            </a:r>
            <a:r>
              <a:rPr lang="pt-BR" sz="2100" dirty="0">
                <a:latin typeface="Comic Sans MS" pitchFamily="66" charset="0"/>
              </a:rPr>
              <a:t> – 2 átomos de hidrogênio + 1 átomo de carbono =</a:t>
            </a:r>
          </a:p>
          <a:p>
            <a:pPr algn="just">
              <a:spcAft>
                <a:spcPts val="1200"/>
              </a:spcAft>
            </a:pPr>
            <a:r>
              <a:rPr lang="pt-BR" sz="2100" dirty="0">
                <a:latin typeface="Comic Sans MS" pitchFamily="66" charset="0"/>
              </a:rPr>
              <a:t>             (2 x 1u + 1 x 16 u) = 18 u (aproximadamente) ou</a:t>
            </a:r>
          </a:p>
          <a:p>
            <a:pPr algn="just">
              <a:spcAft>
                <a:spcPts val="1200"/>
              </a:spcAft>
            </a:pPr>
            <a:r>
              <a:rPr lang="pt-BR" sz="2100" dirty="0">
                <a:latin typeface="Comic Sans MS" pitchFamily="66" charset="0"/>
              </a:rPr>
              <a:t>             (2 x 1,00794 + 1 x 15,9994) = 18,0153 u</a:t>
            </a:r>
          </a:p>
          <a:p>
            <a:pPr algn="just">
              <a:spcAft>
                <a:spcPts val="1200"/>
              </a:spcAft>
            </a:pPr>
            <a:r>
              <a:rPr lang="pt-BR" sz="2100" b="1" dirty="0" err="1">
                <a:solidFill>
                  <a:srgbClr val="7030A0"/>
                </a:solidFill>
                <a:latin typeface="Comic Sans MS" pitchFamily="66" charset="0"/>
              </a:rPr>
              <a:t>NaCl</a:t>
            </a:r>
            <a:r>
              <a:rPr lang="pt-BR" sz="21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pt-BR" sz="2100" dirty="0">
                <a:latin typeface="Comic Sans MS" pitchFamily="66" charset="0"/>
              </a:rPr>
              <a:t>– 1 átomo de Na +  1 átomo de cloro =</a:t>
            </a:r>
          </a:p>
          <a:p>
            <a:pPr algn="just">
              <a:spcAft>
                <a:spcPts val="1200"/>
              </a:spcAft>
            </a:pPr>
            <a:r>
              <a:rPr lang="pt-BR" sz="2100" dirty="0">
                <a:latin typeface="Comic Sans MS" pitchFamily="66" charset="0"/>
              </a:rPr>
              <a:t>             (1 x 23,0 + 1 x 35,5) = 58,5 u</a:t>
            </a:r>
          </a:p>
          <a:p>
            <a:pPr algn="just">
              <a:spcAft>
                <a:spcPts val="1200"/>
              </a:spcAft>
            </a:pPr>
            <a:r>
              <a:rPr lang="pt-BR" sz="2100" b="1" dirty="0">
                <a:solidFill>
                  <a:srgbClr val="FF0000"/>
                </a:solidFill>
                <a:highlight>
                  <a:srgbClr val="FFFF00"/>
                </a:highlight>
                <a:latin typeface="Comic Sans MS" pitchFamily="66" charset="0"/>
              </a:rPr>
              <a:t>Atenção</a:t>
            </a:r>
            <a:r>
              <a:rPr lang="pt-BR" sz="2100" b="1" dirty="0">
                <a:solidFill>
                  <a:srgbClr val="FF0000"/>
                </a:solidFill>
                <a:latin typeface="Comic Sans MS" pitchFamily="66" charset="0"/>
              </a:rPr>
              <a:t>:</a:t>
            </a:r>
          </a:p>
          <a:p>
            <a:pPr algn="just">
              <a:spcAft>
                <a:spcPts val="1200"/>
              </a:spcAft>
            </a:pPr>
            <a:r>
              <a:rPr lang="pt-BR" sz="2100" b="1" dirty="0">
                <a:solidFill>
                  <a:srgbClr val="FF0000"/>
                </a:solidFill>
                <a:latin typeface="Comic Sans MS" pitchFamily="66" charset="0"/>
              </a:rPr>
              <a:t>Massa molar </a:t>
            </a:r>
            <a:r>
              <a:rPr lang="pt-BR" sz="2100" b="1" dirty="0">
                <a:solidFill>
                  <a:srgbClr val="002060"/>
                </a:solidFill>
                <a:latin typeface="Comic Sans MS" pitchFamily="66" charset="0"/>
              </a:rPr>
              <a:t>refere-se a massa em gramas  de 1 mol da substância!</a:t>
            </a:r>
          </a:p>
          <a:p>
            <a:pPr algn="just">
              <a:spcAft>
                <a:spcPts val="1200"/>
              </a:spcAft>
            </a:pPr>
            <a:r>
              <a:rPr lang="pt-BR" sz="2100" dirty="0">
                <a:latin typeface="Comic Sans MS" pitchFamily="66" charset="0"/>
              </a:rPr>
              <a:t>Massa molar (M) H</a:t>
            </a:r>
            <a:r>
              <a:rPr lang="pt-BR" sz="2100" baseline="-25000" dirty="0">
                <a:latin typeface="Comic Sans MS" pitchFamily="66" charset="0"/>
              </a:rPr>
              <a:t>2</a:t>
            </a:r>
            <a:r>
              <a:rPr lang="pt-BR" sz="2100" dirty="0">
                <a:latin typeface="Comic Sans MS" pitchFamily="66" charset="0"/>
              </a:rPr>
              <a:t>0 = 18 g/mol</a:t>
            </a:r>
          </a:p>
          <a:p>
            <a:pPr algn="just">
              <a:spcAft>
                <a:spcPts val="1200"/>
              </a:spcAft>
            </a:pPr>
            <a:r>
              <a:rPr lang="pt-BR" sz="2100" dirty="0">
                <a:latin typeface="Comic Sans MS" pitchFamily="66" charset="0"/>
              </a:rPr>
              <a:t>Massa molar (M) </a:t>
            </a:r>
            <a:r>
              <a:rPr lang="pt-BR" sz="2100" dirty="0" err="1">
                <a:latin typeface="Comic Sans MS" pitchFamily="66" charset="0"/>
              </a:rPr>
              <a:t>NaCl</a:t>
            </a:r>
            <a:r>
              <a:rPr lang="pt-BR" sz="2100" dirty="0">
                <a:latin typeface="Comic Sans MS" pitchFamily="66" charset="0"/>
              </a:rPr>
              <a:t> = 58,5 g/mol</a:t>
            </a: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060A9C5D-2FEE-43E5-B02C-FB5510CAF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50" dirty="0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8A9756EB-8923-43AA-B6AB-DCC907193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85A8-DDA8-4FCF-AB25-DA8F78EC7557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Seta: para a Esquerda 3">
            <a:extLst>
              <a:ext uri="{FF2B5EF4-FFF2-40B4-BE49-F238E27FC236}">
                <a16:creationId xmlns:a16="http://schemas.microsoft.com/office/drawing/2014/main" id="{7C2F9659-4D35-438B-9B60-7CBB21119A51}"/>
              </a:ext>
            </a:extLst>
          </p:cNvPr>
          <p:cNvSpPr/>
          <p:nvPr/>
        </p:nvSpPr>
        <p:spPr>
          <a:xfrm>
            <a:off x="9568070" y="4549230"/>
            <a:ext cx="2266121" cy="1016683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>
            <a:glow rad="127000">
              <a:srgbClr val="FFFF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322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992314" y="549276"/>
            <a:ext cx="7920037" cy="1076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449263">
              <a:buClr>
                <a:srgbClr val="FF9B07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Ligações químicas, símbolos de Lewis e a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regra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 do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octeto</a:t>
            </a:r>
            <a:endParaRPr lang="en-GB" sz="3200" b="1" dirty="0">
              <a:solidFill>
                <a:schemeClr val="accent1">
                  <a:lumMod val="75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339" name="CaixaDeTexto 4"/>
          <p:cNvSpPr txBox="1">
            <a:spLocks noChangeArrowheads="1"/>
          </p:cNvSpPr>
          <p:nvPr/>
        </p:nvSpPr>
        <p:spPr bwMode="auto">
          <a:xfrm>
            <a:off x="3648076" y="1700214"/>
            <a:ext cx="48244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b="1">
                <a:solidFill>
                  <a:srgbClr val="FF0000"/>
                </a:solidFill>
                <a:latin typeface="Comic Sans MS" pitchFamily="66" charset="0"/>
              </a:rPr>
              <a:t>Tipos de ligações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677334" y="2349500"/>
            <a:ext cx="9595379" cy="43195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342900" indent="-342900" algn="ctr">
              <a:defRPr/>
            </a:pPr>
            <a:r>
              <a:rPr lang="en-US" sz="2400" b="1" dirty="0" err="1">
                <a:latin typeface="Comic Sans MS" pitchFamily="66" charset="0"/>
              </a:rPr>
              <a:t>Ligação</a:t>
            </a:r>
            <a:r>
              <a:rPr lang="en-US" sz="2400" b="1" dirty="0">
                <a:latin typeface="Comic Sans MS" pitchFamily="66" charset="0"/>
              </a:rPr>
              <a:t> </a:t>
            </a:r>
            <a:r>
              <a:rPr lang="en-US" sz="2400" b="1" dirty="0" err="1">
                <a:latin typeface="Comic Sans MS" pitchFamily="66" charset="0"/>
              </a:rPr>
              <a:t>química</a:t>
            </a:r>
            <a:r>
              <a:rPr lang="en-US" sz="2400" b="1" dirty="0">
                <a:latin typeface="Comic Sans MS" pitchFamily="66" charset="0"/>
              </a:rPr>
              <a:t>:</a:t>
            </a:r>
          </a:p>
          <a:p>
            <a:pPr marL="342900" indent="-342900" algn="ctr">
              <a:defRPr/>
            </a:pPr>
            <a:r>
              <a:rPr lang="en-US" sz="2400" dirty="0">
                <a:latin typeface="Comic Sans MS" pitchFamily="66" charset="0"/>
              </a:rPr>
              <a:t> é a </a:t>
            </a:r>
            <a:r>
              <a:rPr lang="en-US" sz="2400" dirty="0" err="1">
                <a:latin typeface="Comic Sans MS" pitchFamily="66" charset="0"/>
              </a:rPr>
              <a:t>força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atrativa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que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mantém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dois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ou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mais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átomos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unidos</a:t>
            </a:r>
            <a:r>
              <a:rPr lang="en-US" sz="2400" dirty="0">
                <a:latin typeface="Comic Sans MS" pitchFamily="66" charset="0"/>
              </a:rPr>
              <a:t>.</a:t>
            </a:r>
          </a:p>
          <a:p>
            <a:pPr marL="342900" indent="-342900" algn="ctr">
              <a:defRPr/>
            </a:pPr>
            <a:endParaRPr lang="pt-BR" sz="2400" dirty="0">
              <a:latin typeface="Comic Sans MS" pitchFamily="66" charset="0"/>
            </a:endParaRPr>
          </a:p>
          <a:p>
            <a:pPr marL="342900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n-US" sz="2400" b="1" dirty="0" err="1">
                <a:latin typeface="Comic Sans MS" pitchFamily="66" charset="0"/>
              </a:rPr>
              <a:t>Ligação</a:t>
            </a:r>
            <a:r>
              <a:rPr lang="en-US" sz="2400" b="1" dirty="0">
                <a:latin typeface="Comic Sans MS" pitchFamily="66" charset="0"/>
              </a:rPr>
              <a:t> </a:t>
            </a:r>
            <a:r>
              <a:rPr lang="en-US" sz="2400" b="1" dirty="0" err="1">
                <a:latin typeface="Comic Sans MS" pitchFamily="66" charset="0"/>
              </a:rPr>
              <a:t>covalente</a:t>
            </a:r>
            <a:r>
              <a:rPr lang="en-US" sz="2400" b="1" dirty="0">
                <a:latin typeface="Comic Sans MS" pitchFamily="66" charset="0"/>
              </a:rPr>
              <a:t>: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resulta</a:t>
            </a:r>
            <a:r>
              <a:rPr lang="en-US" sz="2400" dirty="0">
                <a:latin typeface="Comic Sans MS" pitchFamily="66" charset="0"/>
              </a:rPr>
              <a:t> do </a:t>
            </a:r>
            <a:r>
              <a:rPr lang="en-US" sz="2400" b="1" dirty="0" err="1">
                <a:solidFill>
                  <a:srgbClr val="FF0000"/>
                </a:solidFill>
                <a:latin typeface="Comic Sans MS" pitchFamily="66" charset="0"/>
              </a:rPr>
              <a:t>compartilhamento</a:t>
            </a:r>
            <a:r>
              <a:rPr lang="en-US" sz="2400" dirty="0">
                <a:latin typeface="Comic Sans MS" pitchFamily="66" charset="0"/>
              </a:rPr>
              <a:t> de </a:t>
            </a:r>
            <a:r>
              <a:rPr lang="en-US" sz="2400" dirty="0" err="1">
                <a:latin typeface="Comic Sans MS" pitchFamily="66" charset="0"/>
              </a:rPr>
              <a:t>elétrons</a:t>
            </a:r>
            <a:r>
              <a:rPr lang="en-US" sz="2400" dirty="0">
                <a:latin typeface="Comic Sans MS" pitchFamily="66" charset="0"/>
              </a:rPr>
              <a:t> entre </a:t>
            </a:r>
            <a:r>
              <a:rPr lang="en-US" sz="2400" dirty="0" err="1">
                <a:latin typeface="Comic Sans MS" pitchFamily="66" charset="0"/>
              </a:rPr>
              <a:t>dois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átomos</a:t>
            </a:r>
            <a:r>
              <a:rPr lang="en-US" sz="2400" dirty="0">
                <a:latin typeface="Comic Sans MS" pitchFamily="66" charset="0"/>
              </a:rPr>
              <a:t>. </a:t>
            </a:r>
            <a:r>
              <a:rPr lang="en-US" sz="2400" dirty="0" err="1">
                <a:latin typeface="Comic Sans MS" pitchFamily="66" charset="0"/>
              </a:rPr>
              <a:t>Normalmente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encontrada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i="1" u="sng" dirty="0">
                <a:latin typeface="Comic Sans MS" pitchFamily="66" charset="0"/>
              </a:rPr>
              <a:t>entre </a:t>
            </a:r>
            <a:r>
              <a:rPr lang="en-US" sz="2400" i="1" u="sng" dirty="0" err="1">
                <a:latin typeface="Comic Sans MS" pitchFamily="66" charset="0"/>
              </a:rPr>
              <a:t>elementos</a:t>
            </a:r>
            <a:r>
              <a:rPr lang="en-US" sz="2400" i="1" u="sng" dirty="0">
                <a:latin typeface="Comic Sans MS" pitchFamily="66" charset="0"/>
              </a:rPr>
              <a:t> </a:t>
            </a:r>
            <a:r>
              <a:rPr lang="en-US" sz="2400" i="1" u="sng" dirty="0" err="1">
                <a:latin typeface="Comic Sans MS" pitchFamily="66" charset="0"/>
              </a:rPr>
              <a:t>não-metálicos</a:t>
            </a:r>
            <a:r>
              <a:rPr lang="en-US" sz="2400" i="1" dirty="0">
                <a:latin typeface="Comic Sans MS" pitchFamily="66" charset="0"/>
              </a:rPr>
              <a:t>.</a:t>
            </a:r>
          </a:p>
          <a:p>
            <a:pPr marL="342900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n-US" sz="2400" b="1" dirty="0" err="1">
                <a:latin typeface="Comic Sans MS" pitchFamily="66" charset="0"/>
              </a:rPr>
              <a:t>Ligação</a:t>
            </a:r>
            <a:r>
              <a:rPr lang="en-US" sz="2400" b="1" dirty="0">
                <a:latin typeface="Comic Sans MS" pitchFamily="66" charset="0"/>
              </a:rPr>
              <a:t> </a:t>
            </a:r>
            <a:r>
              <a:rPr lang="en-US" sz="2400" b="1" dirty="0" err="1">
                <a:latin typeface="Comic Sans MS" pitchFamily="66" charset="0"/>
              </a:rPr>
              <a:t>iônica</a:t>
            </a:r>
            <a:r>
              <a:rPr lang="en-US" sz="2400" b="1" dirty="0">
                <a:latin typeface="Comic Sans MS" pitchFamily="66" charset="0"/>
              </a:rPr>
              <a:t>: </a:t>
            </a:r>
            <a:r>
              <a:rPr lang="en-US" sz="2400" dirty="0" err="1">
                <a:latin typeface="Comic Sans MS" pitchFamily="66" charset="0"/>
              </a:rPr>
              <a:t>resulta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da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omic Sans MS" pitchFamily="66" charset="0"/>
              </a:rPr>
              <a:t>transferência</a:t>
            </a:r>
            <a:r>
              <a:rPr lang="en-US" sz="2400" dirty="0">
                <a:latin typeface="Comic Sans MS" pitchFamily="66" charset="0"/>
              </a:rPr>
              <a:t> de </a:t>
            </a:r>
            <a:r>
              <a:rPr lang="en-US" sz="2400" dirty="0" err="1">
                <a:latin typeface="Comic Sans MS" pitchFamily="66" charset="0"/>
              </a:rPr>
              <a:t>elétrons</a:t>
            </a:r>
            <a:r>
              <a:rPr lang="en-US" sz="2400" dirty="0">
                <a:latin typeface="Comic Sans MS" pitchFamily="66" charset="0"/>
              </a:rPr>
              <a:t> de </a:t>
            </a:r>
            <a:r>
              <a:rPr lang="en-US" sz="2400" i="1" u="sng" dirty="0">
                <a:latin typeface="Comic Sans MS" pitchFamily="66" charset="0"/>
              </a:rPr>
              <a:t>um metal </a:t>
            </a:r>
            <a:r>
              <a:rPr lang="en-US" sz="2400" i="1" u="sng" dirty="0" err="1">
                <a:latin typeface="Comic Sans MS" pitchFamily="66" charset="0"/>
              </a:rPr>
              <a:t>para</a:t>
            </a:r>
            <a:r>
              <a:rPr lang="en-US" sz="2400" i="1" u="sng" dirty="0">
                <a:latin typeface="Comic Sans MS" pitchFamily="66" charset="0"/>
              </a:rPr>
              <a:t> um </a:t>
            </a:r>
            <a:r>
              <a:rPr lang="en-US" sz="2400" i="1" u="sng" dirty="0" err="1">
                <a:latin typeface="Comic Sans MS" pitchFamily="66" charset="0"/>
              </a:rPr>
              <a:t>não</a:t>
            </a:r>
            <a:r>
              <a:rPr lang="en-US" sz="2400" i="1" u="sng" dirty="0">
                <a:latin typeface="Comic Sans MS" pitchFamily="66" charset="0"/>
              </a:rPr>
              <a:t>-metal</a:t>
            </a:r>
            <a:r>
              <a:rPr lang="en-US" sz="2400" dirty="0">
                <a:latin typeface="Comic Sans MS" pitchFamily="66" charset="0"/>
              </a:rPr>
              <a:t>.</a:t>
            </a:r>
          </a:p>
          <a:p>
            <a:pPr marL="342900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n-US" sz="2400" b="1" dirty="0" err="1">
                <a:latin typeface="Comic Sans MS" pitchFamily="66" charset="0"/>
              </a:rPr>
              <a:t>Ligação</a:t>
            </a:r>
            <a:r>
              <a:rPr lang="en-US" sz="2400" b="1" dirty="0">
                <a:latin typeface="Comic Sans MS" pitchFamily="66" charset="0"/>
              </a:rPr>
              <a:t> </a:t>
            </a:r>
            <a:r>
              <a:rPr lang="en-US" sz="2400" b="1" dirty="0" err="1">
                <a:latin typeface="Comic Sans MS" pitchFamily="66" charset="0"/>
              </a:rPr>
              <a:t>metálica</a:t>
            </a:r>
            <a:r>
              <a:rPr lang="en-US" sz="2400" dirty="0">
                <a:latin typeface="Comic Sans MS" pitchFamily="66" charset="0"/>
              </a:rPr>
              <a:t>: é a </a:t>
            </a:r>
            <a:r>
              <a:rPr lang="en-US" sz="2400" b="1" dirty="0" err="1">
                <a:solidFill>
                  <a:srgbClr val="FF0000"/>
                </a:solidFill>
                <a:latin typeface="Comic Sans MS" pitchFamily="66" charset="0"/>
              </a:rPr>
              <a:t>força</a:t>
            </a:r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omic Sans MS" pitchFamily="66" charset="0"/>
              </a:rPr>
              <a:t>atrativa</a:t>
            </a:r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que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mantém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i="1" u="sng" dirty="0" err="1">
                <a:latin typeface="Comic Sans MS" pitchFamily="66" charset="0"/>
              </a:rPr>
              <a:t>metais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puros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unidos</a:t>
            </a:r>
            <a:r>
              <a:rPr lang="en-US" sz="2400" dirty="0">
                <a:latin typeface="Comic Sans MS" pitchFamily="66" charset="0"/>
              </a:rPr>
              <a:t>.</a:t>
            </a:r>
            <a:endParaRPr lang="en-US" sz="2400" b="1" dirty="0">
              <a:latin typeface="Comic Sans MS" pitchFamily="66" charset="0"/>
            </a:endParaRP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59409004-EE48-4F7D-A0C7-D7F51E8F2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50" dirty="0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F9C3216D-C187-4918-A135-E485041CB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85A8-DDA8-4FCF-AB25-DA8F78EC7557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1991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2157413" y="188914"/>
            <a:ext cx="7467600" cy="706437"/>
          </a:xfrm>
        </p:spPr>
        <p:txBody>
          <a:bodyPr/>
          <a:lstStyle/>
          <a:p>
            <a:pPr algn="ctr">
              <a:defRPr/>
            </a:pPr>
            <a:r>
              <a:rPr lang="pt-BR" b="1" dirty="0">
                <a:solidFill>
                  <a:srgbClr val="FF0000"/>
                </a:solidFill>
                <a:latin typeface="Comic Sans MS" pitchFamily="66" charset="0"/>
              </a:rPr>
              <a:t>Representação de Lewis</a:t>
            </a:r>
          </a:p>
        </p:txBody>
      </p:sp>
      <p:sp>
        <p:nvSpPr>
          <p:cNvPr id="21507" name="Espaço Reservado para Conteúdo 2"/>
          <p:cNvSpPr>
            <a:spLocks noGrp="1"/>
          </p:cNvSpPr>
          <p:nvPr>
            <p:ph sz="quarter" idx="4294967295"/>
          </p:nvPr>
        </p:nvSpPr>
        <p:spPr>
          <a:xfrm>
            <a:off x="182880" y="1245526"/>
            <a:ext cx="11226018" cy="542356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just">
              <a:buFont typeface="Wingdings" pitchFamily="2" charset="2"/>
              <a:buNone/>
              <a:defRPr/>
            </a:pPr>
            <a:r>
              <a:rPr lang="pt-BR" dirty="0">
                <a:latin typeface="Comic Sans MS" pitchFamily="66" charset="0"/>
              </a:rPr>
              <a:t>	</a:t>
            </a:r>
            <a:r>
              <a:rPr lang="pt-BR" sz="2800" dirty="0">
                <a:latin typeface="Comic Sans MS" pitchFamily="66" charset="0"/>
              </a:rPr>
              <a:t>O </a:t>
            </a:r>
            <a:r>
              <a:rPr lang="pt-BR" sz="2800" b="1" dirty="0">
                <a:solidFill>
                  <a:srgbClr val="FF0000"/>
                </a:solidFill>
                <a:latin typeface="Comic Sans MS" pitchFamily="66" charset="0"/>
              </a:rPr>
              <a:t>símbolo do elemento </a:t>
            </a:r>
            <a:r>
              <a:rPr lang="pt-BR" sz="2800" dirty="0">
                <a:latin typeface="Comic Sans MS" pitchFamily="66" charset="0"/>
              </a:rPr>
              <a:t>representa o </a:t>
            </a:r>
            <a:r>
              <a:rPr lang="pt-BR" sz="2800" i="1" u="sng" dirty="0">
                <a:highlight>
                  <a:srgbClr val="FFFF00"/>
                </a:highlight>
                <a:latin typeface="Comic Sans MS" pitchFamily="66" charset="0"/>
              </a:rPr>
              <a:t>núcleo atômico </a:t>
            </a:r>
            <a:r>
              <a:rPr lang="pt-BR" sz="2800" dirty="0">
                <a:latin typeface="Comic Sans MS" pitchFamily="66" charset="0"/>
              </a:rPr>
              <a:t>junto com os elétrons internos. </a:t>
            </a:r>
          </a:p>
          <a:p>
            <a:pPr algn="just">
              <a:buFont typeface="Wingdings" pitchFamily="2" charset="2"/>
              <a:buNone/>
              <a:defRPr/>
            </a:pPr>
            <a:r>
              <a:rPr lang="pt-BR" sz="2800" dirty="0">
                <a:latin typeface="Comic Sans MS" pitchFamily="66" charset="0"/>
              </a:rPr>
              <a:t>	</a:t>
            </a:r>
            <a:r>
              <a:rPr lang="pt-BR" sz="2800" i="1" u="sng" dirty="0">
                <a:highlight>
                  <a:srgbClr val="FFFF00"/>
                </a:highlight>
                <a:latin typeface="Comic Sans MS" pitchFamily="66" charset="0"/>
              </a:rPr>
              <a:t>Até 4 elétrons de </a:t>
            </a:r>
            <a:r>
              <a:rPr lang="pt-BR" sz="2800" i="1" u="sng" dirty="0" err="1">
                <a:highlight>
                  <a:srgbClr val="FFFF00"/>
                </a:highlight>
                <a:latin typeface="Comic Sans MS" pitchFamily="66" charset="0"/>
              </a:rPr>
              <a:t>valencia</a:t>
            </a:r>
            <a:r>
              <a:rPr lang="pt-BR" sz="2800" dirty="0">
                <a:latin typeface="Comic Sans MS" pitchFamily="66" charset="0"/>
              </a:rPr>
              <a:t>, representados por pontos são colocados um de cada vez ao redor do símbolo, </a:t>
            </a:r>
            <a:r>
              <a:rPr lang="pt-BR" sz="2800" i="1" dirty="0">
                <a:latin typeface="Comic Sans MS" pitchFamily="66" charset="0"/>
              </a:rPr>
              <a:t>se houver mais elétrons de </a:t>
            </a:r>
            <a:r>
              <a:rPr lang="pt-BR" sz="2800" i="1" dirty="0" err="1">
                <a:latin typeface="Comic Sans MS" pitchFamily="66" charset="0"/>
              </a:rPr>
              <a:t>valencia</a:t>
            </a:r>
            <a:r>
              <a:rPr lang="pt-BR" sz="2800" i="1" dirty="0">
                <a:latin typeface="Comic Sans MS" pitchFamily="66" charset="0"/>
              </a:rPr>
              <a:t> são colocados ao lado dos elétrons já representados.</a:t>
            </a:r>
          </a:p>
          <a:p>
            <a:pPr algn="just">
              <a:spcBef>
                <a:spcPct val="20000"/>
              </a:spcBef>
              <a:defRPr/>
            </a:pPr>
            <a:r>
              <a:rPr lang="pt-BR" sz="2800" b="1" dirty="0">
                <a:latin typeface="Comic Sans MS" pitchFamily="66" charset="0"/>
              </a:rPr>
              <a:t>- </a:t>
            </a:r>
            <a:r>
              <a:rPr lang="en-US" sz="2800" dirty="0">
                <a:latin typeface="Comic Sans MS" pitchFamily="66" charset="0"/>
              </a:rPr>
              <a:t>O </a:t>
            </a:r>
            <a:r>
              <a:rPr lang="en-US" sz="2800" dirty="0" err="1">
                <a:latin typeface="Comic Sans MS" pitchFamily="66" charset="0"/>
              </a:rPr>
              <a:t>número</a:t>
            </a:r>
            <a:r>
              <a:rPr lang="en-US" sz="2800" dirty="0">
                <a:latin typeface="Comic Sans MS" pitchFamily="66" charset="0"/>
              </a:rPr>
              <a:t> de </a:t>
            </a:r>
            <a:r>
              <a:rPr lang="en-US" sz="2800" dirty="0" err="1">
                <a:latin typeface="Comic Sans MS" pitchFamily="66" charset="0"/>
              </a:rPr>
              <a:t>elétrons</a:t>
            </a:r>
            <a:r>
              <a:rPr lang="en-US" sz="2800" dirty="0">
                <a:latin typeface="Comic Sans MS" pitchFamily="66" charset="0"/>
              </a:rPr>
              <a:t> disponíveis </a:t>
            </a:r>
            <a:r>
              <a:rPr lang="en-US" sz="2800" dirty="0" err="1">
                <a:latin typeface="Comic Sans MS" pitchFamily="66" charset="0"/>
              </a:rPr>
              <a:t>para</a:t>
            </a:r>
            <a:r>
              <a:rPr lang="en-US" sz="2800" dirty="0">
                <a:latin typeface="Comic Sans MS" pitchFamily="66" charset="0"/>
              </a:rPr>
              <a:t> a </a:t>
            </a:r>
            <a:r>
              <a:rPr lang="en-US" sz="2800" dirty="0" err="1">
                <a:latin typeface="Comic Sans MS" pitchFamily="66" charset="0"/>
              </a:rPr>
              <a:t>ligação</a:t>
            </a:r>
            <a:r>
              <a:rPr lang="en-US" sz="2800" dirty="0">
                <a:latin typeface="Comic Sans MS" pitchFamily="66" charset="0"/>
              </a:rPr>
              <a:t> é </a:t>
            </a:r>
            <a:r>
              <a:rPr lang="en-US" sz="2800" dirty="0" err="1">
                <a:latin typeface="Comic Sans MS" pitchFamily="66" charset="0"/>
              </a:rPr>
              <a:t>indicado</a:t>
            </a:r>
            <a:r>
              <a:rPr lang="en-US" sz="2800" dirty="0">
                <a:latin typeface="Comic Sans MS" pitchFamily="66" charset="0"/>
              </a:rPr>
              <a:t> </a:t>
            </a:r>
            <a:r>
              <a:rPr lang="en-US" sz="2800" dirty="0" err="1">
                <a:latin typeface="Comic Sans MS" pitchFamily="66" charset="0"/>
              </a:rPr>
              <a:t>por</a:t>
            </a:r>
            <a:r>
              <a:rPr lang="en-US" sz="2800" dirty="0">
                <a:latin typeface="Comic Sans MS" pitchFamily="66" charset="0"/>
              </a:rPr>
              <a:t> </a:t>
            </a:r>
            <a:r>
              <a:rPr lang="en-US" sz="2800" dirty="0" err="1">
                <a:latin typeface="Comic Sans MS" pitchFamily="66" charset="0"/>
              </a:rPr>
              <a:t>pontos</a:t>
            </a:r>
            <a:r>
              <a:rPr lang="en-US" sz="2800" dirty="0">
                <a:latin typeface="Comic Sans MS" pitchFamily="66" charset="0"/>
              </a:rPr>
              <a:t> </a:t>
            </a:r>
            <a:r>
              <a:rPr lang="en-US" sz="2800" dirty="0" err="1">
                <a:latin typeface="Comic Sans MS" pitchFamily="66" charset="0"/>
              </a:rPr>
              <a:t>desemparelhados</a:t>
            </a:r>
            <a:r>
              <a:rPr lang="en-US" sz="2800" dirty="0">
                <a:latin typeface="Comic Sans MS" pitchFamily="66" charset="0"/>
              </a:rPr>
              <a:t>. </a:t>
            </a:r>
          </a:p>
          <a:p>
            <a:pPr algn="just">
              <a:spcBef>
                <a:spcPct val="20000"/>
              </a:spcBef>
              <a:defRPr/>
            </a:pPr>
            <a:endParaRPr lang="en-US" sz="2800" dirty="0">
              <a:latin typeface="Comic Sans MS" pitchFamily="66" charset="0"/>
            </a:endParaRPr>
          </a:p>
          <a:p>
            <a:pPr algn="just">
              <a:spcBef>
                <a:spcPct val="20000"/>
              </a:spcBef>
              <a:defRPr/>
            </a:pPr>
            <a:r>
              <a:rPr lang="en-US" sz="2800" dirty="0">
                <a:latin typeface="Comic Sans MS" pitchFamily="66" charset="0"/>
              </a:rPr>
              <a:t> </a:t>
            </a:r>
            <a:r>
              <a:rPr lang="en-US" sz="2800" b="1" dirty="0">
                <a:latin typeface="Comic Sans MS" pitchFamily="66" charset="0"/>
              </a:rPr>
              <a:t>- </a:t>
            </a:r>
            <a:r>
              <a:rPr lang="en-US" sz="2800" dirty="0" err="1">
                <a:latin typeface="Comic Sans MS" pitchFamily="66" charset="0"/>
              </a:rPr>
              <a:t>Esses</a:t>
            </a:r>
            <a:r>
              <a:rPr lang="en-US" sz="2800" dirty="0">
                <a:latin typeface="Comic Sans MS" pitchFamily="66" charset="0"/>
              </a:rPr>
              <a:t> </a:t>
            </a:r>
            <a:r>
              <a:rPr lang="en-US" sz="2800" dirty="0" err="1">
                <a:latin typeface="Comic Sans MS" pitchFamily="66" charset="0"/>
              </a:rPr>
              <a:t>símbolos</a:t>
            </a:r>
            <a:r>
              <a:rPr lang="en-US" sz="2800" dirty="0">
                <a:latin typeface="Comic Sans MS" pitchFamily="66" charset="0"/>
              </a:rPr>
              <a:t> </a:t>
            </a:r>
            <a:r>
              <a:rPr lang="en-US" sz="2800" dirty="0" err="1">
                <a:latin typeface="Comic Sans MS" pitchFamily="66" charset="0"/>
              </a:rPr>
              <a:t>são</a:t>
            </a:r>
            <a:r>
              <a:rPr lang="en-US" sz="2800" dirty="0">
                <a:latin typeface="Comic Sans MS" pitchFamily="66" charset="0"/>
              </a:rPr>
              <a:t> </a:t>
            </a:r>
            <a:r>
              <a:rPr lang="en-US" sz="2800" dirty="0" err="1">
                <a:latin typeface="Comic Sans MS" pitchFamily="66" charset="0"/>
              </a:rPr>
              <a:t>chamados</a:t>
            </a:r>
            <a:r>
              <a:rPr lang="en-US" sz="2800" dirty="0">
                <a:latin typeface="Comic Sans MS" pitchFamily="66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omic Sans MS" pitchFamily="66" charset="0"/>
              </a:rPr>
              <a:t>símbolos</a:t>
            </a:r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 de Lewis</a:t>
            </a:r>
            <a:endParaRPr lang="pt-BR" sz="2800" i="1" dirty="0">
              <a:latin typeface="Comic Sans MS" pitchFamily="66" charset="0"/>
            </a:endParaRPr>
          </a:p>
          <a:p>
            <a:pPr algn="ctr">
              <a:buFont typeface="Wingdings" pitchFamily="2" charset="2"/>
              <a:buNone/>
              <a:defRPr/>
            </a:pPr>
            <a:r>
              <a:rPr lang="pt-BR" sz="2800" dirty="0">
                <a:latin typeface="Comic Sans MS" pitchFamily="66" charset="0"/>
              </a:rPr>
              <a:t> </a:t>
            </a:r>
          </a:p>
          <a:p>
            <a:pPr algn="just">
              <a:defRPr/>
            </a:pPr>
            <a:endParaRPr lang="pt-BR" dirty="0">
              <a:latin typeface="Comic Sans MS" pitchFamily="66" charset="0"/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B86416C-67D1-4D69-A828-8CF94A186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50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6325932-31D3-4242-9C58-B18FDB1BE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85A8-DDA8-4FCF-AB25-DA8F78EC7557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0437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1029ED5-F105-4DD2-99C8-1E4422817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D621E68-BF28-4A1C-B1A2-4E55E139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E8BBE4D-F0DF-49B9-B75A-99DAC53AC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E0F07DDC-34A6-46A1-9DE9-2BBE2931A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2CEB2BF9-B8DB-45B9-86EA-D197B5B1A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08B5BB34-3801-4E70-A981-FE007635E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38432A75-2CEB-463C-A8F2-ABB50A79F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E7E850B8-C050-4597-8BEB-113FEC9A2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24ACC798-9CEC-4B6F-A8DD-F8E6FCCCF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D58A8C6-1294-4CD9-89BC-F1E981A52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32F2ED6-6143-46C4-A641-72D42732B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5C9652B3-A450-4ED6-8FBF-F536BA60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3F1F2EF-9D87-46FE-9F2D-A3D67A6A43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920"/>
          <a:stretch/>
        </p:blipFill>
        <p:spPr>
          <a:xfrm>
            <a:off x="568452" y="571500"/>
            <a:ext cx="11055096" cy="5715000"/>
          </a:xfrm>
          <a:prstGeom prst="rect">
            <a:avLst/>
          </a:prstGeom>
        </p:spPr>
      </p:pic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D6EFA25-8416-457E-B000-DAE384F3D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85A8-DDA8-4FCF-AB25-DA8F78EC7557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A528A07-8C38-4D5C-A4B2-AF0D122D8C70}"/>
              </a:ext>
            </a:extLst>
          </p:cNvPr>
          <p:cNvSpPr txBox="1"/>
          <p:nvPr/>
        </p:nvSpPr>
        <p:spPr>
          <a:xfrm>
            <a:off x="1643270" y="6286500"/>
            <a:ext cx="8636956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FF0000"/>
                </a:solidFill>
              </a:rPr>
              <a:t>LIGAÇÃO SIMPLES, DUPLAS E TRIPLAS</a:t>
            </a:r>
          </a:p>
        </p:txBody>
      </p:sp>
    </p:spTree>
    <p:extLst>
      <p:ext uri="{BB962C8B-B14F-4D97-AF65-F5344CB8AC3E}">
        <p14:creationId xmlns:p14="http://schemas.microsoft.com/office/powerpoint/2010/main" val="21594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cap08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40" y="192614"/>
            <a:ext cx="11883738" cy="6665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lipse 2"/>
          <p:cNvSpPr/>
          <p:nvPr/>
        </p:nvSpPr>
        <p:spPr>
          <a:xfrm>
            <a:off x="2945711" y="2248315"/>
            <a:ext cx="360363" cy="3603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" name="Elipse 3"/>
          <p:cNvSpPr/>
          <p:nvPr/>
        </p:nvSpPr>
        <p:spPr>
          <a:xfrm>
            <a:off x="4620419" y="2349500"/>
            <a:ext cx="360362" cy="3603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" name="Elipse 4"/>
          <p:cNvSpPr/>
          <p:nvPr/>
        </p:nvSpPr>
        <p:spPr>
          <a:xfrm>
            <a:off x="2945711" y="3328034"/>
            <a:ext cx="720725" cy="4333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" name="Elipse 5"/>
          <p:cNvSpPr/>
          <p:nvPr/>
        </p:nvSpPr>
        <p:spPr>
          <a:xfrm>
            <a:off x="4354858" y="3328034"/>
            <a:ext cx="720725" cy="4719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8" name="Conector reto 7"/>
          <p:cNvCxnSpPr/>
          <p:nvPr/>
        </p:nvCxnSpPr>
        <p:spPr>
          <a:xfrm>
            <a:off x="13165138" y="981075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/>
          <p:cNvCxnSpPr/>
          <p:nvPr/>
        </p:nvCxnSpPr>
        <p:spPr>
          <a:xfrm>
            <a:off x="3788948" y="4754701"/>
            <a:ext cx="36036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ço Reservado para Rodapé 6">
            <a:extLst>
              <a:ext uri="{FF2B5EF4-FFF2-40B4-BE49-F238E27FC236}">
                <a16:creationId xmlns:a16="http://schemas.microsoft.com/office/drawing/2014/main" id="{6C7A6EAA-5ED2-4303-B874-E8A2B4F72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50" dirty="0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35E0D2F-D3B7-4819-A495-CCFEE644D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85A8-DDA8-4FCF-AB25-DA8F78EC7557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18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188914"/>
            <a:ext cx="7056438" cy="646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ta: para a Esquerda 1">
            <a:extLst>
              <a:ext uri="{FF2B5EF4-FFF2-40B4-BE49-F238E27FC236}">
                <a16:creationId xmlns:a16="http://schemas.microsoft.com/office/drawing/2014/main" id="{6B4EAA3B-D215-47D0-9C78-F8B45D94A4BF}"/>
              </a:ext>
            </a:extLst>
          </p:cNvPr>
          <p:cNvSpPr/>
          <p:nvPr/>
        </p:nvSpPr>
        <p:spPr>
          <a:xfrm rot="10800000">
            <a:off x="583095" y="3429000"/>
            <a:ext cx="2504661" cy="126227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b="1" dirty="0"/>
              <a:t>+    -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CF3F87B-340E-4C08-8F09-2E0F1953E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50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CFD2D25-554F-44AF-AFFB-5EDADAAB3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85A8-DDA8-4FCF-AB25-DA8F78EC7557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46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234438" y="890761"/>
            <a:ext cx="9936505" cy="2808287"/>
          </a:xfrm>
          <a:prstGeom prst="rect">
            <a:avLst/>
          </a:prstGeom>
          <a:solidFill>
            <a:srgbClr val="FFFF00">
              <a:alpha val="32000"/>
            </a:srgbClr>
          </a:solidFill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342900" indent="-342900" algn="ctr">
              <a:spcAft>
                <a:spcPts val="600"/>
              </a:spcAft>
              <a:defRPr/>
            </a:pPr>
            <a:endParaRPr lang="en-US" sz="2400" b="1" dirty="0">
              <a:solidFill>
                <a:srgbClr val="FF0000"/>
              </a:solidFill>
              <a:latin typeface="Comic Sans MS" pitchFamily="66" charset="0"/>
            </a:endParaRPr>
          </a:p>
          <a:p>
            <a:pPr algn="ctr">
              <a:spcAft>
                <a:spcPts val="600"/>
              </a:spcAft>
              <a:defRPr/>
            </a:pPr>
            <a:r>
              <a:rPr lang="en-US" sz="2100" dirty="0">
                <a:latin typeface="Comic Sans MS" pitchFamily="66" charset="0"/>
              </a:rPr>
              <a:t>  </a:t>
            </a:r>
            <a:r>
              <a:rPr lang="en-US" sz="2100" dirty="0" err="1">
                <a:latin typeface="Comic Sans MS" pitchFamily="66" charset="0"/>
              </a:rPr>
              <a:t>Todos</a:t>
            </a:r>
            <a:r>
              <a:rPr lang="en-US" sz="2100" dirty="0">
                <a:latin typeface="Comic Sans MS" pitchFamily="66" charset="0"/>
              </a:rPr>
              <a:t> </a:t>
            </a:r>
            <a:r>
              <a:rPr lang="en-US" sz="2100" dirty="0" err="1">
                <a:latin typeface="Comic Sans MS" pitchFamily="66" charset="0"/>
              </a:rPr>
              <a:t>os</a:t>
            </a:r>
            <a:r>
              <a:rPr lang="en-US" sz="2100" dirty="0">
                <a:latin typeface="Comic Sans MS" pitchFamily="66" charset="0"/>
              </a:rPr>
              <a:t> gases </a:t>
            </a:r>
            <a:r>
              <a:rPr lang="en-US" sz="2100" dirty="0" err="1">
                <a:latin typeface="Comic Sans MS" pitchFamily="66" charset="0"/>
              </a:rPr>
              <a:t>nobres</a:t>
            </a:r>
            <a:r>
              <a:rPr lang="en-US" sz="2100" dirty="0">
                <a:latin typeface="Comic Sans MS" pitchFamily="66" charset="0"/>
              </a:rPr>
              <a:t>, com </a:t>
            </a:r>
            <a:r>
              <a:rPr lang="en-US" sz="2100" dirty="0" err="1">
                <a:latin typeface="Comic Sans MS" pitchFamily="66" charset="0"/>
              </a:rPr>
              <a:t>exceção</a:t>
            </a:r>
            <a:r>
              <a:rPr lang="en-US" sz="2100" dirty="0">
                <a:latin typeface="Comic Sans MS" pitchFamily="66" charset="0"/>
              </a:rPr>
              <a:t> do He, </a:t>
            </a:r>
            <a:r>
              <a:rPr lang="en-US" sz="2100" dirty="0" err="1">
                <a:latin typeface="Comic Sans MS" pitchFamily="66" charset="0"/>
              </a:rPr>
              <a:t>têm</a:t>
            </a:r>
            <a:r>
              <a:rPr lang="en-US" sz="2100" dirty="0">
                <a:latin typeface="Comic Sans MS" pitchFamily="66" charset="0"/>
              </a:rPr>
              <a:t> </a:t>
            </a:r>
            <a:r>
              <a:rPr lang="en-US" sz="2100" dirty="0" err="1">
                <a:latin typeface="Comic Sans MS" pitchFamily="66" charset="0"/>
              </a:rPr>
              <a:t>uma</a:t>
            </a:r>
            <a:r>
              <a:rPr lang="en-US" sz="2100" dirty="0">
                <a:latin typeface="Comic Sans MS" pitchFamily="66" charset="0"/>
              </a:rPr>
              <a:t> </a:t>
            </a:r>
            <a:r>
              <a:rPr lang="en-US" sz="2100" dirty="0" err="1">
                <a:latin typeface="Comic Sans MS" pitchFamily="66" charset="0"/>
              </a:rPr>
              <a:t>configuração</a:t>
            </a:r>
            <a:r>
              <a:rPr lang="en-US" sz="2100" dirty="0">
                <a:latin typeface="Comic Sans MS" pitchFamily="66" charset="0"/>
              </a:rPr>
              <a:t> </a:t>
            </a:r>
            <a:r>
              <a:rPr lang="en-US" sz="2100" i="1" dirty="0">
                <a:latin typeface="Comic Sans MS" pitchFamily="66" charset="0"/>
              </a:rPr>
              <a:t>s</a:t>
            </a:r>
            <a:r>
              <a:rPr lang="en-US" sz="2100" b="1" baseline="30000" dirty="0">
                <a:solidFill>
                  <a:srgbClr val="FF0000"/>
                </a:solidFill>
                <a:latin typeface="Comic Sans MS" pitchFamily="66" charset="0"/>
              </a:rPr>
              <a:t>2</a:t>
            </a:r>
            <a:r>
              <a:rPr lang="en-US" sz="2100" i="1" dirty="0">
                <a:latin typeface="Comic Sans MS" pitchFamily="66" charset="0"/>
              </a:rPr>
              <a:t>p</a:t>
            </a:r>
            <a:r>
              <a:rPr lang="en-US" sz="2100" b="1" baseline="30000" dirty="0">
                <a:solidFill>
                  <a:srgbClr val="FF0000"/>
                </a:solidFill>
                <a:latin typeface="Comic Sans MS" pitchFamily="66" charset="0"/>
              </a:rPr>
              <a:t>6</a:t>
            </a:r>
            <a:r>
              <a:rPr lang="en-US" sz="2100" dirty="0">
                <a:latin typeface="Comic Sans MS" pitchFamily="66" charset="0"/>
              </a:rPr>
              <a:t>.  </a:t>
            </a:r>
          </a:p>
          <a:p>
            <a:pPr algn="ctr">
              <a:spcAft>
                <a:spcPts val="600"/>
              </a:spcAft>
              <a:defRPr/>
            </a:pPr>
            <a:r>
              <a:rPr lang="en-US" sz="2100" b="1" dirty="0">
                <a:latin typeface="Comic Sans MS" pitchFamily="66" charset="0"/>
              </a:rPr>
              <a:t>  A </a:t>
            </a:r>
            <a:r>
              <a:rPr lang="en-US" sz="2100" b="1" dirty="0" err="1">
                <a:latin typeface="Comic Sans MS" pitchFamily="66" charset="0"/>
              </a:rPr>
              <a:t>regra</a:t>
            </a:r>
            <a:r>
              <a:rPr lang="en-US" sz="2100" b="1" dirty="0">
                <a:latin typeface="Comic Sans MS" pitchFamily="66" charset="0"/>
              </a:rPr>
              <a:t> do </a:t>
            </a:r>
            <a:r>
              <a:rPr lang="en-US" sz="2100" b="1" dirty="0" err="1">
                <a:latin typeface="Comic Sans MS" pitchFamily="66" charset="0"/>
              </a:rPr>
              <a:t>octeto</a:t>
            </a:r>
            <a:r>
              <a:rPr lang="en-US" sz="2100" b="1" dirty="0">
                <a:latin typeface="Comic Sans MS" pitchFamily="66" charset="0"/>
              </a:rPr>
              <a:t>:</a:t>
            </a:r>
            <a:r>
              <a:rPr lang="en-US" sz="2100" dirty="0">
                <a:latin typeface="Comic Sans MS" pitchFamily="66" charset="0"/>
              </a:rPr>
              <a:t> </a:t>
            </a:r>
          </a:p>
          <a:p>
            <a:pPr algn="ctr">
              <a:spcAft>
                <a:spcPts val="600"/>
              </a:spcAft>
              <a:defRPr/>
            </a:pPr>
            <a:r>
              <a:rPr lang="en-US" sz="2400" dirty="0" err="1">
                <a:latin typeface="Comic Sans MS" pitchFamily="66" charset="0"/>
              </a:rPr>
              <a:t>Os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átomos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tendem</a:t>
            </a:r>
            <a:r>
              <a:rPr lang="en-US" sz="2400" dirty="0">
                <a:latin typeface="Comic Sans MS" pitchFamily="66" charset="0"/>
              </a:rPr>
              <a:t> a </a:t>
            </a:r>
            <a:r>
              <a:rPr lang="en-US" sz="2400" dirty="0" err="1">
                <a:solidFill>
                  <a:srgbClr val="FF0000"/>
                </a:solidFill>
                <a:latin typeface="Comic Sans MS" pitchFamily="66" charset="0"/>
              </a:rPr>
              <a:t>ganhar</a:t>
            </a:r>
            <a:r>
              <a:rPr lang="en-US" sz="2400" dirty="0">
                <a:latin typeface="Comic Sans MS" pitchFamily="66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Comic Sans MS" pitchFamily="66" charset="0"/>
              </a:rPr>
              <a:t>perder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ou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omic Sans MS" pitchFamily="66" charset="0"/>
              </a:rPr>
              <a:t>compartilhar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elétrons</a:t>
            </a:r>
            <a:endParaRPr lang="en-US" sz="2400" dirty="0">
              <a:latin typeface="Comic Sans MS" pitchFamily="66" charset="0"/>
            </a:endParaRPr>
          </a:p>
          <a:p>
            <a:pPr algn="ctr">
              <a:spcAft>
                <a:spcPts val="600"/>
              </a:spcAft>
              <a:defRPr/>
            </a:pP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b="1" dirty="0" err="1">
                <a:latin typeface="Comic Sans MS" pitchFamily="66" charset="0"/>
              </a:rPr>
              <a:t>até</a:t>
            </a:r>
            <a:r>
              <a:rPr lang="en-US" sz="2400" b="1" dirty="0">
                <a:latin typeface="Comic Sans MS" pitchFamily="66" charset="0"/>
              </a:rPr>
              <a:t> que </a:t>
            </a:r>
            <a:r>
              <a:rPr lang="en-US" sz="2400" b="1" dirty="0" err="1">
                <a:latin typeface="Comic Sans MS" pitchFamily="66" charset="0"/>
              </a:rPr>
              <a:t>eles</a:t>
            </a:r>
            <a:r>
              <a:rPr lang="en-US" sz="2400" b="1" dirty="0">
                <a:latin typeface="Comic Sans MS" pitchFamily="66" charset="0"/>
              </a:rPr>
              <a:t> </a:t>
            </a:r>
            <a:r>
              <a:rPr lang="en-US" sz="2400" b="1" dirty="0" err="1">
                <a:latin typeface="Comic Sans MS" pitchFamily="66" charset="0"/>
              </a:rPr>
              <a:t>estejam</a:t>
            </a:r>
            <a:r>
              <a:rPr lang="en-US" sz="2400" b="1" dirty="0">
                <a:latin typeface="Comic Sans MS" pitchFamily="66" charset="0"/>
              </a:rPr>
              <a:t> </a:t>
            </a:r>
            <a:r>
              <a:rPr lang="en-US" sz="2400" b="1" dirty="0" err="1">
                <a:latin typeface="Comic Sans MS" pitchFamily="66" charset="0"/>
              </a:rPr>
              <a:t>rodeados</a:t>
            </a:r>
            <a:r>
              <a:rPr lang="en-US" sz="2400" b="1" dirty="0">
                <a:latin typeface="Comic Sans MS" pitchFamily="66" charset="0"/>
              </a:rPr>
              <a:t> por 8 </a:t>
            </a:r>
            <a:r>
              <a:rPr lang="en-US" sz="2400" b="1" dirty="0" err="1">
                <a:latin typeface="Comic Sans MS" pitchFamily="66" charset="0"/>
              </a:rPr>
              <a:t>elétrons</a:t>
            </a:r>
            <a:r>
              <a:rPr lang="en-US" sz="2400" b="1" dirty="0">
                <a:latin typeface="Comic Sans MS" pitchFamily="66" charset="0"/>
              </a:rPr>
              <a:t> de </a:t>
            </a:r>
            <a:r>
              <a:rPr lang="en-US" sz="2400" b="1" dirty="0" err="1">
                <a:latin typeface="Comic Sans MS" pitchFamily="66" charset="0"/>
              </a:rPr>
              <a:t>valência</a:t>
            </a:r>
            <a:r>
              <a:rPr lang="en-US" sz="2400" b="1" dirty="0">
                <a:latin typeface="Comic Sans MS" pitchFamily="66" charset="0"/>
              </a:rPr>
              <a:t> </a:t>
            </a:r>
          </a:p>
          <a:p>
            <a:pPr algn="ctr">
              <a:spcAft>
                <a:spcPts val="600"/>
              </a:spcAft>
              <a:defRPr/>
            </a:pPr>
            <a:r>
              <a:rPr lang="en-US" sz="2400" b="1" dirty="0">
                <a:latin typeface="Comic Sans MS" pitchFamily="66" charset="0"/>
              </a:rPr>
              <a:t>(4 pares de </a:t>
            </a:r>
            <a:r>
              <a:rPr lang="en-US" sz="2400" b="1" dirty="0" err="1">
                <a:latin typeface="Comic Sans MS" pitchFamily="66" charset="0"/>
              </a:rPr>
              <a:t>elétrons</a:t>
            </a:r>
            <a:r>
              <a:rPr lang="en-US" sz="2400" b="1" dirty="0">
                <a:latin typeface="Comic Sans MS" pitchFamily="66" charset="0"/>
              </a:rPr>
              <a:t>).</a:t>
            </a:r>
          </a:p>
          <a:p>
            <a:pPr algn="just">
              <a:spcAft>
                <a:spcPts val="600"/>
              </a:spcAft>
              <a:defRPr/>
            </a:pPr>
            <a:endParaRPr lang="en-US" sz="900" dirty="0">
              <a:latin typeface="Comic Sans MS" pitchFamily="66" charset="0"/>
            </a:endParaRP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457684" y="4437262"/>
            <a:ext cx="11077848" cy="2232025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457200" indent="-457200" algn="ctr">
              <a:spcBef>
                <a:spcPct val="20000"/>
              </a:spcBef>
              <a:defRPr/>
            </a:pPr>
            <a:r>
              <a:rPr lang="en-US" sz="2100" b="1" dirty="0" err="1">
                <a:solidFill>
                  <a:srgbClr val="7030A0"/>
                </a:solidFill>
                <a:latin typeface="Comic Sans MS" pitchFamily="66" charset="0"/>
              </a:rPr>
              <a:t>Existem</a:t>
            </a:r>
            <a:r>
              <a:rPr lang="en-US" sz="21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en-US" sz="2100" b="1" dirty="0" err="1">
                <a:solidFill>
                  <a:srgbClr val="7030A0"/>
                </a:solidFill>
                <a:latin typeface="Comic Sans MS" pitchFamily="66" charset="0"/>
              </a:rPr>
              <a:t>três</a:t>
            </a:r>
            <a:r>
              <a:rPr lang="en-US" sz="2100" b="1" dirty="0">
                <a:solidFill>
                  <a:srgbClr val="7030A0"/>
                </a:solidFill>
                <a:latin typeface="Comic Sans MS" pitchFamily="66" charset="0"/>
              </a:rPr>
              <a:t> classes de </a:t>
            </a:r>
            <a:r>
              <a:rPr lang="en-US" sz="2100" b="1" dirty="0" err="1">
                <a:solidFill>
                  <a:srgbClr val="7030A0"/>
                </a:solidFill>
                <a:latin typeface="Comic Sans MS" pitchFamily="66" charset="0"/>
              </a:rPr>
              <a:t>exceções</a:t>
            </a:r>
            <a:r>
              <a:rPr lang="en-US" sz="2100" b="1" dirty="0">
                <a:solidFill>
                  <a:srgbClr val="7030A0"/>
                </a:solidFill>
                <a:latin typeface="Comic Sans MS" pitchFamily="66" charset="0"/>
              </a:rPr>
              <a:t> à </a:t>
            </a:r>
            <a:r>
              <a:rPr lang="en-US" sz="2100" b="1" dirty="0" err="1">
                <a:solidFill>
                  <a:srgbClr val="7030A0"/>
                </a:solidFill>
                <a:latin typeface="Comic Sans MS" pitchFamily="66" charset="0"/>
              </a:rPr>
              <a:t>regra</a:t>
            </a:r>
            <a:r>
              <a:rPr lang="en-US" sz="2100" b="1" dirty="0">
                <a:solidFill>
                  <a:srgbClr val="7030A0"/>
                </a:solidFill>
                <a:latin typeface="Comic Sans MS" pitchFamily="66" charset="0"/>
              </a:rPr>
              <a:t> do </a:t>
            </a:r>
            <a:r>
              <a:rPr lang="en-US" sz="2100" b="1" dirty="0" err="1">
                <a:solidFill>
                  <a:srgbClr val="7030A0"/>
                </a:solidFill>
                <a:latin typeface="Comic Sans MS" pitchFamily="66" charset="0"/>
              </a:rPr>
              <a:t>octeto</a:t>
            </a:r>
            <a:r>
              <a:rPr lang="en-US" sz="2100" b="1" dirty="0">
                <a:solidFill>
                  <a:srgbClr val="7030A0"/>
                </a:solidFill>
                <a:latin typeface="Comic Sans MS" pitchFamily="66" charset="0"/>
              </a:rPr>
              <a:t>:</a:t>
            </a:r>
          </a:p>
          <a:p>
            <a:pPr marL="457200" indent="-457200" algn="just">
              <a:spcBef>
                <a:spcPct val="20000"/>
              </a:spcBef>
              <a:defRPr/>
            </a:pPr>
            <a:r>
              <a:rPr lang="en-US" sz="2400" b="1" dirty="0">
                <a:latin typeface="Comic Sans MS" pitchFamily="66" charset="0"/>
              </a:rPr>
              <a:t>• </a:t>
            </a:r>
            <a:r>
              <a:rPr lang="en-US" sz="2100" dirty="0" err="1">
                <a:latin typeface="Comic Sans MS" pitchFamily="66" charset="0"/>
              </a:rPr>
              <a:t>átomos</a:t>
            </a:r>
            <a:r>
              <a:rPr lang="en-US" sz="2100" dirty="0">
                <a:latin typeface="Comic Sans MS" pitchFamily="66" charset="0"/>
              </a:rPr>
              <a:t> com </a:t>
            </a:r>
            <a:r>
              <a:rPr lang="en-US" sz="2100" b="1" dirty="0" err="1">
                <a:latin typeface="Comic Sans MS" pitchFamily="66" charset="0"/>
              </a:rPr>
              <a:t>número</a:t>
            </a:r>
            <a:r>
              <a:rPr lang="en-US" sz="2100" b="1" dirty="0">
                <a:latin typeface="Comic Sans MS" pitchFamily="66" charset="0"/>
              </a:rPr>
              <a:t> </a:t>
            </a:r>
            <a:r>
              <a:rPr lang="en-US" sz="2100" b="1" dirty="0" err="1">
                <a:latin typeface="Comic Sans MS" pitchFamily="66" charset="0"/>
              </a:rPr>
              <a:t>ímpar</a:t>
            </a:r>
            <a:r>
              <a:rPr lang="en-US" sz="2100" b="1" dirty="0">
                <a:latin typeface="Comic Sans MS" pitchFamily="66" charset="0"/>
              </a:rPr>
              <a:t> </a:t>
            </a:r>
            <a:r>
              <a:rPr lang="en-US" sz="2100" dirty="0">
                <a:latin typeface="Comic Sans MS" pitchFamily="66" charset="0"/>
              </a:rPr>
              <a:t>de </a:t>
            </a:r>
            <a:r>
              <a:rPr lang="en-US" sz="2100" dirty="0" err="1">
                <a:latin typeface="Comic Sans MS" pitchFamily="66" charset="0"/>
              </a:rPr>
              <a:t>elétrons</a:t>
            </a:r>
            <a:r>
              <a:rPr lang="en-US" sz="2100" dirty="0">
                <a:latin typeface="Comic Sans MS" pitchFamily="66" charset="0"/>
              </a:rPr>
              <a:t>;</a:t>
            </a:r>
          </a:p>
          <a:p>
            <a:pPr algn="just">
              <a:spcBef>
                <a:spcPct val="20000"/>
              </a:spcBef>
              <a:defRPr/>
            </a:pPr>
            <a:r>
              <a:rPr lang="en-US" sz="2400" b="1" dirty="0">
                <a:latin typeface="Comic Sans MS" pitchFamily="66" charset="0"/>
              </a:rPr>
              <a:t>• </a:t>
            </a:r>
            <a:r>
              <a:rPr lang="en-US" sz="2100" dirty="0" err="1">
                <a:latin typeface="Comic Sans MS" pitchFamily="66" charset="0"/>
              </a:rPr>
              <a:t>átomos</a:t>
            </a:r>
            <a:r>
              <a:rPr lang="en-US" sz="2100" dirty="0">
                <a:latin typeface="Comic Sans MS" pitchFamily="66" charset="0"/>
              </a:rPr>
              <a:t> </a:t>
            </a:r>
            <a:r>
              <a:rPr lang="en-US" sz="2100" dirty="0" err="1">
                <a:latin typeface="Comic Sans MS" pitchFamily="66" charset="0"/>
              </a:rPr>
              <a:t>nos</a:t>
            </a:r>
            <a:r>
              <a:rPr lang="en-US" sz="2100" dirty="0">
                <a:latin typeface="Comic Sans MS" pitchFamily="66" charset="0"/>
              </a:rPr>
              <a:t> </a:t>
            </a:r>
            <a:r>
              <a:rPr lang="en-US" sz="2100" dirty="0" err="1">
                <a:latin typeface="Comic Sans MS" pitchFamily="66" charset="0"/>
              </a:rPr>
              <a:t>quais</a:t>
            </a:r>
            <a:r>
              <a:rPr lang="en-US" sz="2100" dirty="0">
                <a:latin typeface="Comic Sans MS" pitchFamily="66" charset="0"/>
              </a:rPr>
              <a:t> um </a:t>
            </a:r>
            <a:r>
              <a:rPr lang="en-US" sz="2100" dirty="0" err="1">
                <a:latin typeface="Comic Sans MS" pitchFamily="66" charset="0"/>
              </a:rPr>
              <a:t>átomo</a:t>
            </a:r>
            <a:r>
              <a:rPr lang="en-US" sz="2100" dirty="0">
                <a:latin typeface="Comic Sans MS" pitchFamily="66" charset="0"/>
              </a:rPr>
              <a:t> </a:t>
            </a:r>
            <a:r>
              <a:rPr lang="en-US" sz="2100" b="1" dirty="0">
                <a:latin typeface="Comic Sans MS" pitchFamily="66" charset="0"/>
              </a:rPr>
              <a:t>tem </a:t>
            </a:r>
            <a:r>
              <a:rPr lang="en-US" sz="2100" b="1" dirty="0" err="1">
                <a:latin typeface="Comic Sans MS" pitchFamily="66" charset="0"/>
              </a:rPr>
              <a:t>menos</a:t>
            </a:r>
            <a:r>
              <a:rPr lang="en-US" sz="2100" b="1" dirty="0">
                <a:latin typeface="Comic Sans MS" pitchFamily="66" charset="0"/>
              </a:rPr>
              <a:t> de um </a:t>
            </a:r>
            <a:r>
              <a:rPr lang="en-US" sz="2100" b="1" dirty="0" err="1">
                <a:latin typeface="Comic Sans MS" pitchFamily="66" charset="0"/>
              </a:rPr>
              <a:t>octeto</a:t>
            </a:r>
            <a:r>
              <a:rPr lang="en-US" sz="2100" dirty="0">
                <a:latin typeface="Comic Sans MS" pitchFamily="66" charset="0"/>
              </a:rPr>
              <a:t>, </a:t>
            </a:r>
            <a:r>
              <a:rPr lang="en-US" sz="2100" dirty="0" err="1">
                <a:latin typeface="Comic Sans MS" pitchFamily="66" charset="0"/>
              </a:rPr>
              <a:t>ou</a:t>
            </a:r>
            <a:r>
              <a:rPr lang="en-US" sz="2100" dirty="0">
                <a:latin typeface="Comic Sans MS" pitchFamily="66" charset="0"/>
              </a:rPr>
              <a:t> </a:t>
            </a:r>
            <a:r>
              <a:rPr lang="en-US" sz="2100" dirty="0" err="1">
                <a:latin typeface="Comic Sans MS" pitchFamily="66" charset="0"/>
              </a:rPr>
              <a:t>seja</a:t>
            </a:r>
            <a:r>
              <a:rPr lang="en-US" sz="2100" dirty="0">
                <a:latin typeface="Comic Sans MS" pitchFamily="66" charset="0"/>
              </a:rPr>
              <a:t>, </a:t>
            </a:r>
            <a:r>
              <a:rPr lang="en-US" sz="2100" dirty="0" err="1">
                <a:latin typeface="Comic Sans MS" pitchFamily="66" charset="0"/>
              </a:rPr>
              <a:t>moléculas</a:t>
            </a:r>
            <a:r>
              <a:rPr lang="en-US" sz="2100" dirty="0">
                <a:latin typeface="Comic Sans MS" pitchFamily="66" charset="0"/>
              </a:rPr>
              <a:t> </a:t>
            </a:r>
            <a:r>
              <a:rPr lang="en-US" sz="2100" dirty="0" err="1">
                <a:latin typeface="Comic Sans MS" pitchFamily="66" charset="0"/>
              </a:rPr>
              <a:t>deficientes</a:t>
            </a:r>
            <a:r>
              <a:rPr lang="en-US" sz="2100" dirty="0">
                <a:latin typeface="Comic Sans MS" pitchFamily="66" charset="0"/>
              </a:rPr>
              <a:t> </a:t>
            </a:r>
            <a:r>
              <a:rPr lang="en-US" sz="2100" dirty="0" err="1">
                <a:latin typeface="Comic Sans MS" pitchFamily="66" charset="0"/>
              </a:rPr>
              <a:t>em</a:t>
            </a:r>
            <a:r>
              <a:rPr lang="en-US" sz="2100" dirty="0">
                <a:latin typeface="Comic Sans MS" pitchFamily="66" charset="0"/>
              </a:rPr>
              <a:t> </a:t>
            </a:r>
            <a:r>
              <a:rPr lang="en-US" sz="2100" dirty="0" err="1">
                <a:latin typeface="Comic Sans MS" pitchFamily="66" charset="0"/>
              </a:rPr>
              <a:t>elétrons</a:t>
            </a:r>
            <a:r>
              <a:rPr lang="en-US" sz="2100" dirty="0">
                <a:latin typeface="Comic Sans MS" pitchFamily="66" charset="0"/>
              </a:rPr>
              <a:t>;</a:t>
            </a:r>
          </a:p>
          <a:p>
            <a:pPr indent="-457200" algn="just">
              <a:spcBef>
                <a:spcPct val="20000"/>
              </a:spcBef>
              <a:defRPr/>
            </a:pPr>
            <a:r>
              <a:rPr lang="en-US" sz="2400" b="1" dirty="0">
                <a:latin typeface="Comic Sans MS" pitchFamily="66" charset="0"/>
              </a:rPr>
              <a:t>• </a:t>
            </a:r>
            <a:r>
              <a:rPr lang="en-US" sz="2100" dirty="0" err="1">
                <a:latin typeface="Comic Sans MS" pitchFamily="66" charset="0"/>
              </a:rPr>
              <a:t>átomos</a:t>
            </a:r>
            <a:r>
              <a:rPr lang="en-US" sz="2100" dirty="0">
                <a:latin typeface="Comic Sans MS" pitchFamily="66" charset="0"/>
              </a:rPr>
              <a:t> </a:t>
            </a:r>
            <a:r>
              <a:rPr lang="en-US" sz="2100" dirty="0" err="1">
                <a:latin typeface="Comic Sans MS" pitchFamily="66" charset="0"/>
              </a:rPr>
              <a:t>nos</a:t>
            </a:r>
            <a:r>
              <a:rPr lang="en-US" sz="2100" dirty="0">
                <a:latin typeface="Comic Sans MS" pitchFamily="66" charset="0"/>
              </a:rPr>
              <a:t> </a:t>
            </a:r>
            <a:r>
              <a:rPr lang="en-US" sz="2100" dirty="0" err="1">
                <a:latin typeface="Comic Sans MS" pitchFamily="66" charset="0"/>
              </a:rPr>
              <a:t>quais</a:t>
            </a:r>
            <a:r>
              <a:rPr lang="en-US" sz="2100" dirty="0">
                <a:latin typeface="Comic Sans MS" pitchFamily="66" charset="0"/>
              </a:rPr>
              <a:t> um </a:t>
            </a:r>
            <a:r>
              <a:rPr lang="en-US" sz="2100" dirty="0" err="1">
                <a:latin typeface="Comic Sans MS" pitchFamily="66" charset="0"/>
              </a:rPr>
              <a:t>átomo</a:t>
            </a:r>
            <a:r>
              <a:rPr lang="en-US" sz="2100" dirty="0">
                <a:latin typeface="Comic Sans MS" pitchFamily="66" charset="0"/>
              </a:rPr>
              <a:t> </a:t>
            </a:r>
            <a:r>
              <a:rPr lang="en-US" sz="2100" b="1" dirty="0">
                <a:latin typeface="Comic Sans MS" pitchFamily="66" charset="0"/>
              </a:rPr>
              <a:t>tem </a:t>
            </a:r>
            <a:r>
              <a:rPr lang="en-US" sz="2100" b="1" dirty="0" err="1">
                <a:latin typeface="Comic Sans MS" pitchFamily="66" charset="0"/>
              </a:rPr>
              <a:t>mais</a:t>
            </a:r>
            <a:r>
              <a:rPr lang="en-US" sz="2100" b="1" dirty="0">
                <a:latin typeface="Comic Sans MS" pitchFamily="66" charset="0"/>
              </a:rPr>
              <a:t> do </a:t>
            </a:r>
            <a:r>
              <a:rPr lang="en-US" sz="2100" b="1" dirty="0" err="1">
                <a:latin typeface="Comic Sans MS" pitchFamily="66" charset="0"/>
              </a:rPr>
              <a:t>que</a:t>
            </a:r>
            <a:r>
              <a:rPr lang="en-US" sz="2100" b="1" dirty="0">
                <a:latin typeface="Comic Sans MS" pitchFamily="66" charset="0"/>
              </a:rPr>
              <a:t> um </a:t>
            </a:r>
            <a:r>
              <a:rPr lang="en-US" sz="2100" b="1" dirty="0" err="1">
                <a:latin typeface="Comic Sans MS" pitchFamily="66" charset="0"/>
              </a:rPr>
              <a:t>octeto</a:t>
            </a:r>
            <a:r>
              <a:rPr lang="en-US" sz="2100" dirty="0">
                <a:latin typeface="Comic Sans MS" pitchFamily="66" charset="0"/>
              </a:rPr>
              <a:t>, </a:t>
            </a:r>
            <a:r>
              <a:rPr lang="en-US" sz="2100" dirty="0" err="1">
                <a:latin typeface="Comic Sans MS" pitchFamily="66" charset="0"/>
              </a:rPr>
              <a:t>ou</a:t>
            </a:r>
            <a:r>
              <a:rPr lang="en-US" sz="2100" dirty="0">
                <a:latin typeface="Comic Sans MS" pitchFamily="66" charset="0"/>
              </a:rPr>
              <a:t> </a:t>
            </a:r>
            <a:r>
              <a:rPr lang="en-US" sz="2100" dirty="0" err="1">
                <a:latin typeface="Comic Sans MS" pitchFamily="66" charset="0"/>
              </a:rPr>
              <a:t>seja</a:t>
            </a:r>
            <a:r>
              <a:rPr lang="en-US" sz="2100" dirty="0">
                <a:latin typeface="Comic Sans MS" pitchFamily="66" charset="0"/>
              </a:rPr>
              <a:t>, </a:t>
            </a:r>
            <a:r>
              <a:rPr lang="en-US" sz="2100" dirty="0" err="1">
                <a:latin typeface="Comic Sans MS" pitchFamily="66" charset="0"/>
              </a:rPr>
              <a:t>moléculas</a:t>
            </a:r>
            <a:r>
              <a:rPr lang="en-US" sz="2100" dirty="0">
                <a:latin typeface="Comic Sans MS" pitchFamily="66" charset="0"/>
              </a:rPr>
              <a:t> com </a:t>
            </a:r>
            <a:r>
              <a:rPr lang="en-US" sz="2100" dirty="0" err="1">
                <a:latin typeface="Comic Sans MS" pitchFamily="66" charset="0"/>
              </a:rPr>
              <a:t>expansão</a:t>
            </a:r>
            <a:r>
              <a:rPr lang="en-US" sz="2100" dirty="0">
                <a:latin typeface="Comic Sans MS" pitchFamily="66" charset="0"/>
              </a:rPr>
              <a:t> de </a:t>
            </a:r>
            <a:r>
              <a:rPr lang="en-US" sz="2100" dirty="0" err="1">
                <a:latin typeface="Comic Sans MS" pitchFamily="66" charset="0"/>
              </a:rPr>
              <a:t>octeto</a:t>
            </a:r>
            <a:r>
              <a:rPr lang="en-US" sz="2100" dirty="0">
                <a:latin typeface="Comic Sans MS" pitchFamily="66" charset="0"/>
              </a:rPr>
              <a:t>.</a:t>
            </a:r>
            <a:endParaRPr lang="en-US" sz="2100" dirty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944686" y="3753098"/>
            <a:ext cx="7992888" cy="57606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449263">
              <a:lnSpc>
                <a:spcPct val="83000"/>
              </a:lnSpc>
              <a:buClr>
                <a:srgbClr val="FF9B07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b="1" cap="all" dirty="0" err="1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ea typeface="Arial Unicode MS" pitchFamily="34" charset="-128"/>
                <a:cs typeface="Arial Unicode MS" pitchFamily="34" charset="-128"/>
              </a:rPr>
              <a:t>Exceções</a:t>
            </a:r>
            <a:r>
              <a:rPr lang="en-GB" sz="28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ea typeface="Arial Unicode MS" pitchFamily="34" charset="-128"/>
                <a:cs typeface="Arial Unicode MS" pitchFamily="34" charset="-128"/>
              </a:rPr>
              <a:t> à </a:t>
            </a:r>
            <a:r>
              <a:rPr lang="en-GB" sz="2800" b="1" cap="all" dirty="0" err="1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ea typeface="Arial Unicode MS" pitchFamily="34" charset="-128"/>
                <a:cs typeface="Arial Unicode MS" pitchFamily="34" charset="-128"/>
              </a:rPr>
              <a:t>regra</a:t>
            </a:r>
            <a:r>
              <a:rPr lang="en-GB" sz="28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ea typeface="Arial Unicode MS" pitchFamily="34" charset="-128"/>
                <a:cs typeface="Arial Unicode MS" pitchFamily="34" charset="-128"/>
              </a:rPr>
              <a:t> do </a:t>
            </a:r>
            <a:r>
              <a:rPr lang="en-GB" sz="2800" b="1" cap="all" dirty="0" err="1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ea typeface="Arial Unicode MS" pitchFamily="34" charset="-128"/>
                <a:cs typeface="Arial Unicode MS" pitchFamily="34" charset="-128"/>
              </a:rPr>
              <a:t>octeto</a:t>
            </a:r>
            <a:endParaRPr lang="en-GB" sz="2800" b="1" cap="all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0" y="161486"/>
            <a:ext cx="9144000" cy="79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 anchor="ctr"/>
          <a:lstStyle/>
          <a:p>
            <a:pPr algn="ctr" defTabSz="449263">
              <a:lnSpc>
                <a:spcPct val="83000"/>
              </a:lnSpc>
              <a:buClr>
                <a:srgbClr val="FF9B07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36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3CDC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A </a:t>
            </a:r>
            <a:r>
              <a:rPr lang="en-GB" sz="3600" b="1" dirty="0" err="1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3CDC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regra</a:t>
            </a:r>
            <a:r>
              <a:rPr lang="en-GB" sz="36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3CDC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 do </a:t>
            </a:r>
            <a:r>
              <a:rPr lang="en-GB" sz="3600" b="1" dirty="0" err="1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3CDC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octeto</a:t>
            </a:r>
            <a:endParaRPr lang="en-GB" sz="3600" b="1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3CDC5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21F82AB-9CB8-4E57-B414-ED25E7A1F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50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96BED53-E937-40D6-9F1C-AB0E0FB8D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85A8-DDA8-4FCF-AB25-DA8F78EC7557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1350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tângulo 1"/>
          <p:cNvSpPr>
            <a:spLocks noChangeArrowheads="1"/>
          </p:cNvSpPr>
          <p:nvPr/>
        </p:nvSpPr>
        <p:spPr bwMode="auto">
          <a:xfrm>
            <a:off x="1992313" y="212726"/>
            <a:ext cx="806450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Comic Sans MS" pitchFamily="66" charset="0"/>
              </a:rPr>
              <a:t>Número ímpar de elétrons</a:t>
            </a:r>
          </a:p>
          <a:p>
            <a:pPr marL="457200" indent="-457200" algn="ctr"/>
            <a:endParaRPr lang="en-US" sz="1600">
              <a:solidFill>
                <a:srgbClr val="000099"/>
              </a:solidFill>
              <a:latin typeface="Comic Sans MS" pitchFamily="66" charset="0"/>
            </a:endParaRPr>
          </a:p>
          <a:p>
            <a:pPr marL="457200" indent="-457200" algn="just">
              <a:spcAft>
                <a:spcPts val="1200"/>
              </a:spcAft>
            </a:pPr>
            <a:r>
              <a:rPr lang="en-US" sz="2100" b="1">
                <a:latin typeface="Comic Sans MS" pitchFamily="66" charset="0"/>
              </a:rPr>
              <a:t>-</a:t>
            </a:r>
            <a:r>
              <a:rPr lang="en-US" sz="2100">
                <a:latin typeface="Comic Sans MS" pitchFamily="66" charset="0"/>
              </a:rPr>
              <a:t> Poucos exemplos. Geralmente, moléculas como ClO</a:t>
            </a:r>
            <a:r>
              <a:rPr lang="en-US" sz="2100" baseline="-25000">
                <a:latin typeface="Comic Sans MS" pitchFamily="66" charset="0"/>
              </a:rPr>
              <a:t>2</a:t>
            </a:r>
            <a:r>
              <a:rPr lang="en-US" sz="2100">
                <a:latin typeface="Comic Sans MS" pitchFamily="66" charset="0"/>
              </a:rPr>
              <a:t>, NO e NO</a:t>
            </a:r>
            <a:r>
              <a:rPr lang="en-US" sz="2100" baseline="-25000">
                <a:latin typeface="Comic Sans MS" pitchFamily="66" charset="0"/>
              </a:rPr>
              <a:t>2</a:t>
            </a:r>
            <a:r>
              <a:rPr lang="en-US" sz="2100">
                <a:latin typeface="Comic Sans MS" pitchFamily="66" charset="0"/>
              </a:rPr>
              <a:t> têm um número ímpar de elétrons no átomo central. </a:t>
            </a:r>
          </a:p>
        </p:txBody>
      </p:sp>
      <p:graphicFrame>
        <p:nvGraphicFramePr>
          <p:cNvPr id="19459" name="Object 0"/>
          <p:cNvGraphicFramePr>
            <a:graphicFrameLocks noChangeAspect="1"/>
          </p:cNvGraphicFramePr>
          <p:nvPr/>
        </p:nvGraphicFramePr>
        <p:xfrm>
          <a:off x="4819650" y="2520950"/>
          <a:ext cx="255270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Document" r:id="rId3" imgW="2552700" imgH="476250" progId="ChemWindow.Document">
                  <p:embed/>
                </p:oleObj>
              </mc:Choice>
              <mc:Fallback>
                <p:oleObj name="Document" r:id="rId3" imgW="2552700" imgH="476250" progId="ChemWindow.Document">
                  <p:embed/>
                  <p:pic>
                    <p:nvPicPr>
                      <p:cNvPr id="19459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9650" y="2520950"/>
                        <a:ext cx="2552700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460" name="Picture 4" descr="http://static.infoescola.com/wp-content/uploads/2011/03/molecula-e-radica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23" r="20334" b="13065"/>
          <a:stretch>
            <a:fillRect/>
          </a:stretch>
        </p:blipFill>
        <p:spPr bwMode="auto">
          <a:xfrm>
            <a:off x="5016501" y="3633788"/>
            <a:ext cx="2087563" cy="231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FAD26277-FA1D-43C5-94F5-B7111DE02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50" dirty="0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4F01B97A-E357-426C-B97C-EA0714B46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85A8-DDA8-4FCF-AB25-DA8F78EC7557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5419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ChangeArrowheads="1"/>
          </p:cNvSpPr>
          <p:nvPr/>
        </p:nvSpPr>
        <p:spPr bwMode="auto">
          <a:xfrm>
            <a:off x="1847851" y="115888"/>
            <a:ext cx="8208963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Comic Sans MS" pitchFamily="66" charset="0"/>
              </a:rPr>
              <a:t>Deficiência em elétrons</a:t>
            </a:r>
          </a:p>
          <a:p>
            <a:pPr marL="457200" indent="-457200" algn="ctr"/>
            <a:endParaRPr lang="en-US" sz="1600" b="1">
              <a:solidFill>
                <a:srgbClr val="7030A0"/>
              </a:solidFill>
              <a:latin typeface="Comic Sans MS" pitchFamily="66" charset="0"/>
            </a:endParaRPr>
          </a:p>
          <a:p>
            <a:pPr marL="457200" indent="-457200" algn="just">
              <a:spcAft>
                <a:spcPts val="1200"/>
              </a:spcAft>
            </a:pPr>
            <a:r>
              <a:rPr lang="en-US" sz="2100">
                <a:solidFill>
                  <a:srgbClr val="000099"/>
                </a:solidFill>
                <a:latin typeface="Comic Sans MS" pitchFamily="66" charset="0"/>
              </a:rPr>
              <a:t> </a:t>
            </a:r>
            <a:r>
              <a:rPr lang="en-US" sz="2100" b="1">
                <a:latin typeface="Comic Sans MS" pitchFamily="66" charset="0"/>
              </a:rPr>
              <a:t>-</a:t>
            </a:r>
            <a:r>
              <a:rPr lang="en-US" sz="2100">
                <a:latin typeface="Comic Sans MS" pitchFamily="66" charset="0"/>
              </a:rPr>
              <a:t> Relativamente raro.</a:t>
            </a:r>
          </a:p>
          <a:p>
            <a:pPr marL="457200" indent="-457200" algn="just">
              <a:spcAft>
                <a:spcPts val="1200"/>
              </a:spcAft>
            </a:pPr>
            <a:r>
              <a:rPr lang="en-US" sz="2100">
                <a:latin typeface="Comic Sans MS" pitchFamily="66" charset="0"/>
              </a:rPr>
              <a:t> </a:t>
            </a:r>
            <a:r>
              <a:rPr lang="en-US" sz="2100" b="1">
                <a:latin typeface="Comic Sans MS" pitchFamily="66" charset="0"/>
              </a:rPr>
              <a:t>-</a:t>
            </a:r>
            <a:r>
              <a:rPr lang="en-US" sz="2100">
                <a:latin typeface="Comic Sans MS" pitchFamily="66" charset="0"/>
              </a:rPr>
              <a:t> </a:t>
            </a:r>
            <a:r>
              <a:rPr lang="pt-BR" sz="2100">
                <a:latin typeface="Comic Sans MS" pitchFamily="66" charset="0"/>
              </a:rPr>
              <a:t>Moléculas ou íons com  menos de 4 pares de elétrons no átomo central.</a:t>
            </a:r>
            <a:endParaRPr lang="en-US" sz="2100">
              <a:latin typeface="Comic Sans MS" pitchFamily="66" charset="0"/>
            </a:endParaRPr>
          </a:p>
          <a:p>
            <a:pPr marL="457200" indent="-457200" algn="just">
              <a:spcAft>
                <a:spcPts val="1200"/>
              </a:spcAft>
            </a:pPr>
            <a:r>
              <a:rPr lang="en-US" sz="2100">
                <a:latin typeface="Comic Sans MS" pitchFamily="66" charset="0"/>
              </a:rPr>
              <a:t> </a:t>
            </a:r>
            <a:r>
              <a:rPr lang="en-US" sz="2100" b="1">
                <a:latin typeface="Comic Sans MS" pitchFamily="66" charset="0"/>
              </a:rPr>
              <a:t>-</a:t>
            </a:r>
            <a:r>
              <a:rPr lang="en-US" sz="2100">
                <a:latin typeface="Comic Sans MS" pitchFamily="66" charset="0"/>
              </a:rPr>
              <a:t> As moléculas com menos de um octeto são típicas para compostos dos  </a:t>
            </a:r>
            <a:r>
              <a:rPr lang="en-US" sz="2100" b="1">
                <a:latin typeface="Comic Sans MS" pitchFamily="66" charset="0"/>
              </a:rPr>
              <a:t>Grupos 1A, 2A, e 3A</a:t>
            </a:r>
            <a:r>
              <a:rPr lang="en-US" sz="2100">
                <a:latin typeface="Comic Sans MS" pitchFamily="66" charset="0"/>
              </a:rPr>
              <a:t>.</a:t>
            </a:r>
          </a:p>
          <a:p>
            <a:pPr marL="457200" indent="-457200" algn="just">
              <a:spcAft>
                <a:spcPts val="1200"/>
              </a:spcAft>
            </a:pPr>
            <a:r>
              <a:rPr lang="en-US" sz="2100">
                <a:latin typeface="Comic Sans MS" pitchFamily="66" charset="0"/>
              </a:rPr>
              <a:t> </a:t>
            </a:r>
            <a:r>
              <a:rPr lang="en-US" sz="2100" b="1">
                <a:latin typeface="Comic Sans MS" pitchFamily="66" charset="0"/>
              </a:rPr>
              <a:t>-</a:t>
            </a:r>
            <a:r>
              <a:rPr lang="en-US" sz="2100">
                <a:latin typeface="Comic Sans MS" pitchFamily="66" charset="0"/>
              </a:rPr>
              <a:t> O exemplo mais típico é o BF</a:t>
            </a:r>
            <a:r>
              <a:rPr lang="en-US" sz="2100" baseline="-25000">
                <a:latin typeface="Comic Sans MS" pitchFamily="66" charset="0"/>
              </a:rPr>
              <a:t>3</a:t>
            </a:r>
            <a:r>
              <a:rPr lang="en-US" sz="2100">
                <a:latin typeface="Comic Sans MS" pitchFamily="66" charset="0"/>
              </a:rPr>
              <a:t>.</a:t>
            </a:r>
          </a:p>
          <a:p>
            <a:pPr marL="457200" indent="-457200" algn="just">
              <a:spcAft>
                <a:spcPts val="1200"/>
              </a:spcAft>
            </a:pPr>
            <a:r>
              <a:rPr lang="pt-BR" sz="2100">
                <a:latin typeface="Comic Sans MS" pitchFamily="66" charset="0"/>
              </a:rPr>
              <a:t> </a:t>
            </a:r>
            <a:r>
              <a:rPr lang="pt-BR" sz="2100" b="1">
                <a:latin typeface="Comic Sans MS" pitchFamily="66" charset="0"/>
              </a:rPr>
              <a:t>-</a:t>
            </a:r>
            <a:r>
              <a:rPr lang="pt-BR" sz="2100">
                <a:latin typeface="Comic Sans MS" pitchFamily="66" charset="0"/>
              </a:rPr>
              <a:t> As estruturas de Lewis nas quais existe uma ligação dupla B—F são menos importantes que aquela na qual existe deficiência de elétrons.</a:t>
            </a:r>
            <a:endParaRPr lang="en-US" sz="2100">
              <a:latin typeface="Comic Sans MS" pitchFamily="66" charset="0"/>
            </a:endParaRPr>
          </a:p>
        </p:txBody>
      </p:sp>
      <p:pic>
        <p:nvPicPr>
          <p:cNvPr id="20483" name="Picture 2" descr="http://upload.wikimedia.org/wikipedia/commons/6/67/Mol_geom_BF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4652963"/>
            <a:ext cx="2190750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http://sixthsense.osfc.ac.uk/chemistry/bonding/GRAPHICS/gif9.BF3.gif"/>
          <p:cNvPicPr>
            <a:picLocks noChangeAspect="1" noChangeArrowheads="1"/>
          </p:cNvPicPr>
          <p:nvPr/>
        </p:nvPicPr>
        <p:blipFill>
          <a:blip r:embed="rId3">
            <a:lum brigh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4581526"/>
            <a:ext cx="281305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D4D56E36-4A65-4FCA-9DD2-98C82BD1D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50" dirty="0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5B5F94FC-C655-4658-95A7-489630B28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85A8-DDA8-4FCF-AB25-DA8F78EC7557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692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801871-922E-45F4-AE9F-2C61F6AE8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CDDD8A8-9FE9-474B-8E37-D192200BB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50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87011C0-CFE6-48DA-BE74-E10FF8C35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85A8-DDA8-4FCF-AB25-DA8F78EC7557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A575B1C-6A8F-470F-8E49-65F9ED94C5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99"/>
          <a:stretch/>
        </p:blipFill>
        <p:spPr>
          <a:xfrm>
            <a:off x="463826" y="609601"/>
            <a:ext cx="10646887" cy="5638800"/>
          </a:xfrm>
          <a:prstGeom prst="rect">
            <a:avLst/>
          </a:prstGeom>
        </p:spPr>
      </p:pic>
      <p:sp>
        <p:nvSpPr>
          <p:cNvPr id="6" name="Seta: para a Direita 5">
            <a:extLst>
              <a:ext uri="{FF2B5EF4-FFF2-40B4-BE49-F238E27FC236}">
                <a16:creationId xmlns:a16="http://schemas.microsoft.com/office/drawing/2014/main" id="{7822CC7F-BF79-4243-B646-177A5715CC3C}"/>
              </a:ext>
            </a:extLst>
          </p:cNvPr>
          <p:cNvSpPr/>
          <p:nvPr/>
        </p:nvSpPr>
        <p:spPr>
          <a:xfrm>
            <a:off x="1868557" y="5822009"/>
            <a:ext cx="1298713" cy="365125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>
            <a:glow rad="127000">
              <a:srgbClr val="FFFF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74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ChangeArrowheads="1"/>
          </p:cNvSpPr>
          <p:nvPr/>
        </p:nvSpPr>
        <p:spPr bwMode="auto">
          <a:xfrm>
            <a:off x="1668464" y="115888"/>
            <a:ext cx="85312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Comic Sans MS" pitchFamily="66" charset="0"/>
              </a:rPr>
              <a:t>Expansão do octeto</a:t>
            </a:r>
          </a:p>
          <a:p>
            <a:pPr marL="457200" indent="-457200" algn="ctr"/>
            <a:endParaRPr lang="en-US" sz="1600" b="1">
              <a:solidFill>
                <a:srgbClr val="7030A0"/>
              </a:solidFill>
              <a:latin typeface="Comic Sans MS" pitchFamily="66" charset="0"/>
            </a:endParaRPr>
          </a:p>
          <a:p>
            <a:pPr marL="457200" indent="-457200" algn="just">
              <a:spcAft>
                <a:spcPts val="1200"/>
              </a:spcAft>
            </a:pPr>
            <a:r>
              <a:rPr lang="en-US" sz="2100">
                <a:latin typeface="Comic Sans MS" pitchFamily="66" charset="0"/>
              </a:rPr>
              <a:t> </a:t>
            </a:r>
            <a:r>
              <a:rPr lang="en-US" sz="2100" b="1">
                <a:latin typeface="Comic Sans MS" pitchFamily="66" charset="0"/>
              </a:rPr>
              <a:t>- </a:t>
            </a:r>
            <a:r>
              <a:rPr lang="en-US" sz="2100">
                <a:latin typeface="Comic Sans MS" pitchFamily="66" charset="0"/>
              </a:rPr>
              <a:t>Esta é a maior classe de exceções.</a:t>
            </a:r>
          </a:p>
          <a:p>
            <a:pPr marL="457200" indent="-457200" algn="just">
              <a:spcAft>
                <a:spcPts val="1200"/>
              </a:spcAft>
            </a:pPr>
            <a:r>
              <a:rPr lang="en-US" sz="2100" b="1">
                <a:latin typeface="Comic Sans MS" pitchFamily="66" charset="0"/>
              </a:rPr>
              <a:t> - </a:t>
            </a:r>
            <a:r>
              <a:rPr lang="pt-BR" sz="2100">
                <a:latin typeface="Comic Sans MS" pitchFamily="66" charset="0"/>
              </a:rPr>
              <a:t>Moléculas ou íons com mais de 4 pares de elétrons no átomo central.</a:t>
            </a:r>
            <a:endParaRPr lang="en-US" sz="2100">
              <a:latin typeface="Comic Sans MS" pitchFamily="66" charset="0"/>
            </a:endParaRPr>
          </a:p>
          <a:p>
            <a:pPr marL="457200" indent="-457200" algn="just">
              <a:spcAft>
                <a:spcPts val="1200"/>
              </a:spcAft>
            </a:pPr>
            <a:r>
              <a:rPr lang="en-US" sz="2100">
                <a:latin typeface="Comic Sans MS" pitchFamily="66" charset="0"/>
              </a:rPr>
              <a:t> </a:t>
            </a:r>
            <a:r>
              <a:rPr lang="en-US" sz="2100" b="1">
                <a:latin typeface="Comic Sans MS" pitchFamily="66" charset="0"/>
              </a:rPr>
              <a:t>- </a:t>
            </a:r>
            <a:r>
              <a:rPr lang="en-US" sz="2100" i="1">
                <a:latin typeface="Comic Sans MS" pitchFamily="66" charset="0"/>
              </a:rPr>
              <a:t>Os átomos do </a:t>
            </a:r>
            <a:r>
              <a:rPr lang="en-US" sz="2100" b="1" i="1">
                <a:latin typeface="Comic Sans MS" pitchFamily="66" charset="0"/>
              </a:rPr>
              <a:t>3º período </a:t>
            </a:r>
            <a:r>
              <a:rPr lang="en-US" sz="2100" i="1">
                <a:latin typeface="Comic Sans MS" pitchFamily="66" charset="0"/>
              </a:rPr>
              <a:t>em diante podem acomodar mais de um octeto</a:t>
            </a:r>
            <a:r>
              <a:rPr lang="en-US" sz="2100">
                <a:latin typeface="Comic Sans MS" pitchFamily="66" charset="0"/>
              </a:rPr>
              <a:t>.</a:t>
            </a:r>
          </a:p>
          <a:p>
            <a:pPr marL="457200" indent="-457200" algn="just">
              <a:spcAft>
                <a:spcPts val="1200"/>
              </a:spcAft>
            </a:pPr>
            <a:r>
              <a:rPr lang="en-US" sz="2100">
                <a:latin typeface="Comic Sans MS" pitchFamily="66" charset="0"/>
              </a:rPr>
              <a:t> </a:t>
            </a:r>
            <a:r>
              <a:rPr lang="en-US" sz="2100" b="1">
                <a:latin typeface="Comic Sans MS" pitchFamily="66" charset="0"/>
              </a:rPr>
              <a:t>- </a:t>
            </a:r>
            <a:r>
              <a:rPr lang="en-US" sz="2100">
                <a:latin typeface="Comic Sans MS" pitchFamily="66" charset="0"/>
              </a:rPr>
              <a:t>Além do terceiro período, </a:t>
            </a:r>
            <a:r>
              <a:rPr lang="en-US" sz="2100" b="1" i="1">
                <a:latin typeface="Comic Sans MS" pitchFamily="66" charset="0"/>
              </a:rPr>
              <a:t>os orbitais d </a:t>
            </a:r>
            <a:r>
              <a:rPr lang="en-US" sz="2100" i="1">
                <a:latin typeface="Comic Sans MS" pitchFamily="66" charset="0"/>
              </a:rPr>
              <a:t>(12 elétrons ou mais) são </a:t>
            </a:r>
            <a:r>
              <a:rPr lang="en-US" sz="2100" b="1" i="1">
                <a:latin typeface="Comic Sans MS" pitchFamily="66" charset="0"/>
              </a:rPr>
              <a:t>baixos</a:t>
            </a:r>
            <a:r>
              <a:rPr lang="en-US" sz="2100" i="1">
                <a:latin typeface="Comic Sans MS" pitchFamily="66" charset="0"/>
              </a:rPr>
              <a:t> o suficiente em </a:t>
            </a:r>
            <a:r>
              <a:rPr lang="en-US" sz="2100" b="1" i="1">
                <a:latin typeface="Comic Sans MS" pitchFamily="66" charset="0"/>
              </a:rPr>
              <a:t>energia</a:t>
            </a:r>
            <a:r>
              <a:rPr lang="en-US" sz="2100" i="1">
                <a:latin typeface="Comic Sans MS" pitchFamily="66" charset="0"/>
              </a:rPr>
              <a:t> para participarem de ligações e receberem a densidade eletrônica extra</a:t>
            </a:r>
            <a:r>
              <a:rPr lang="en-US" sz="2100">
                <a:latin typeface="Comic Sans MS" pitchFamily="66" charset="0"/>
              </a:rPr>
              <a:t>.</a:t>
            </a:r>
            <a:endParaRPr lang="en-US" sz="2100">
              <a:solidFill>
                <a:srgbClr val="000099"/>
              </a:solidFill>
              <a:latin typeface="Comic Sans MS" pitchFamily="66" charset="0"/>
            </a:endParaRPr>
          </a:p>
        </p:txBody>
      </p:sp>
      <p:pic>
        <p:nvPicPr>
          <p:cNvPr id="21507" name="Picture 2" descr="http://www.profpc.com.br/2002-21-131-14-E011.gif"/>
          <p:cNvPicPr>
            <a:picLocks noChangeAspect="1" noChangeArrowheads="1"/>
          </p:cNvPicPr>
          <p:nvPr/>
        </p:nvPicPr>
        <p:blipFill>
          <a:blip r:embed="rId2">
            <a:lum bright="-3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451" y="4060825"/>
            <a:ext cx="5032375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19202EA1-D67D-47C5-AB97-5579BE13B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50" dirty="0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7B5F01A2-39FE-41EF-85C2-331D996FB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85A8-DDA8-4FCF-AB25-DA8F78EC7557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4787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http://s3.amazonaws.com/magoo/ABAAABl1sAD-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6" y="515938"/>
            <a:ext cx="5865813" cy="52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2927648" y="-27384"/>
            <a:ext cx="6264696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400" b="1" dirty="0">
                <a:ln>
                  <a:solidFill>
                    <a:schemeClr val="tx1"/>
                  </a:solidFill>
                </a:ln>
                <a:solidFill>
                  <a:srgbClr val="00CC00"/>
                </a:solidFill>
                <a:latin typeface="Comic Sans MS" pitchFamily="66" charset="0"/>
              </a:rPr>
              <a:t>Ligação iônica</a:t>
            </a:r>
          </a:p>
        </p:txBody>
      </p:sp>
      <p:sp>
        <p:nvSpPr>
          <p:cNvPr id="22532" name="Retângulo 4"/>
          <p:cNvSpPr>
            <a:spLocks noChangeArrowheads="1"/>
          </p:cNvSpPr>
          <p:nvPr/>
        </p:nvSpPr>
        <p:spPr bwMode="auto">
          <a:xfrm>
            <a:off x="7839466" y="817453"/>
            <a:ext cx="4069471" cy="2031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 sz="1600" dirty="0">
                <a:latin typeface="Comic Sans MS" pitchFamily="66" charset="0"/>
              </a:rPr>
              <a:t> Ocorre entre íons positivos (</a:t>
            </a:r>
            <a:r>
              <a:rPr lang="pt-BR" sz="1600" dirty="0">
                <a:highlight>
                  <a:srgbClr val="FFFF00"/>
                </a:highlight>
                <a:latin typeface="Comic Sans MS" pitchFamily="66" charset="0"/>
              </a:rPr>
              <a:t>cátions</a:t>
            </a:r>
            <a:r>
              <a:rPr lang="pt-BR" sz="1600" dirty="0">
                <a:latin typeface="Comic Sans MS" pitchFamily="66" charset="0"/>
              </a:rPr>
              <a:t>) e negativos (</a:t>
            </a:r>
            <a:r>
              <a:rPr lang="pt-BR" sz="1600" dirty="0">
                <a:highlight>
                  <a:srgbClr val="FFFF00"/>
                </a:highlight>
                <a:latin typeface="Comic Sans MS" pitchFamily="66" charset="0"/>
              </a:rPr>
              <a:t>ânions</a:t>
            </a:r>
            <a:r>
              <a:rPr lang="pt-BR" sz="1600" dirty="0">
                <a:latin typeface="Comic Sans MS" pitchFamily="66" charset="0"/>
              </a:rPr>
              <a:t>).</a:t>
            </a:r>
          </a:p>
          <a:p>
            <a:pPr algn="just">
              <a:spcAft>
                <a:spcPts val="1200"/>
              </a:spcAft>
            </a:pPr>
            <a:r>
              <a:rPr lang="pt-BR" sz="1600" dirty="0">
                <a:latin typeface="Comic Sans MS" pitchFamily="66" charset="0"/>
              </a:rPr>
              <a:t> Requer </a:t>
            </a:r>
            <a:r>
              <a:rPr lang="pt-BR" sz="1600" dirty="0">
                <a:highlight>
                  <a:srgbClr val="FFFF00"/>
                </a:highlight>
                <a:latin typeface="Comic Sans MS" pitchFamily="66" charset="0"/>
              </a:rPr>
              <a:t>transferência</a:t>
            </a:r>
            <a:r>
              <a:rPr lang="pt-BR" sz="1600" dirty="0">
                <a:latin typeface="Comic Sans MS" pitchFamily="66" charset="0"/>
              </a:rPr>
              <a:t> de elétrons.</a:t>
            </a:r>
          </a:p>
          <a:p>
            <a:pPr algn="just">
              <a:spcAft>
                <a:spcPts val="1200"/>
              </a:spcAft>
            </a:pPr>
            <a:r>
              <a:rPr lang="pt-BR" sz="1600" dirty="0">
                <a:latin typeface="Comic Sans MS" pitchFamily="66" charset="0"/>
              </a:rPr>
              <a:t> Requer grande diferença de eletronegatividade entre os elementos.</a:t>
            </a:r>
          </a:p>
          <a:p>
            <a:pPr algn="just">
              <a:spcAft>
                <a:spcPts val="1200"/>
              </a:spcAft>
            </a:pPr>
            <a:r>
              <a:rPr lang="pt-BR" sz="1600" b="1" dirty="0">
                <a:solidFill>
                  <a:srgbClr val="FF0000"/>
                </a:solidFill>
                <a:latin typeface="Comic Sans MS" pitchFamily="66" charset="0"/>
              </a:rPr>
              <a:t>Exemplo: </a:t>
            </a:r>
            <a:r>
              <a:rPr lang="pt-BR" sz="1600" b="1" dirty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pt-BR" sz="1600" b="1" dirty="0" err="1">
                <a:solidFill>
                  <a:srgbClr val="7030A0"/>
                </a:solidFill>
                <a:latin typeface="Comic Sans MS" pitchFamily="66" charset="0"/>
              </a:rPr>
              <a:t>NaCl</a:t>
            </a:r>
            <a:endParaRPr lang="pt-BR" sz="16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22533" name="Rectangle 6"/>
          <p:cNvSpPr>
            <a:spLocks noChangeArrowheads="1"/>
          </p:cNvSpPr>
          <p:nvPr/>
        </p:nvSpPr>
        <p:spPr bwMode="auto">
          <a:xfrm>
            <a:off x="1631950" y="5661026"/>
            <a:ext cx="76327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just">
              <a:spcBef>
                <a:spcPct val="20000"/>
              </a:spcBef>
            </a:pPr>
            <a:endParaRPr lang="en-US" sz="1400" b="1">
              <a:latin typeface="Comic Sans MS" pitchFamily="66" charset="0"/>
            </a:endParaRPr>
          </a:p>
          <a:p>
            <a:pPr marL="342900" indent="-342900" algn="just"/>
            <a:r>
              <a:rPr lang="en-US" sz="1400">
                <a:latin typeface="Comic Sans MS" pitchFamily="66" charset="0"/>
              </a:rPr>
              <a:t>Considere a reação entre o sódio e o cloro:</a:t>
            </a:r>
          </a:p>
          <a:p>
            <a:pPr marL="342900" indent="-342900" algn="just"/>
            <a:endParaRPr lang="en-US" sz="1400">
              <a:latin typeface="Comic Sans MS" pitchFamily="66" charset="0"/>
            </a:endParaRPr>
          </a:p>
          <a:p>
            <a:pPr marL="342900" indent="-342900" algn="ctr"/>
            <a:r>
              <a:rPr lang="en-US" sz="1400">
                <a:latin typeface="Comic Sans MS" pitchFamily="66" charset="0"/>
              </a:rPr>
              <a:t>Na(</a:t>
            </a:r>
            <a:r>
              <a:rPr lang="en-US" sz="1400" i="1">
                <a:latin typeface="Comic Sans MS" pitchFamily="66" charset="0"/>
              </a:rPr>
              <a:t>s</a:t>
            </a:r>
            <a:r>
              <a:rPr lang="en-US" sz="1400">
                <a:latin typeface="Comic Sans MS" pitchFamily="66" charset="0"/>
              </a:rPr>
              <a:t>) + ½Cl</a:t>
            </a:r>
            <a:r>
              <a:rPr lang="en-US" sz="1400" baseline="-25000">
                <a:latin typeface="Comic Sans MS" pitchFamily="66" charset="0"/>
              </a:rPr>
              <a:t>2</a:t>
            </a:r>
            <a:r>
              <a:rPr lang="en-US" sz="1400">
                <a:latin typeface="Comic Sans MS" pitchFamily="66" charset="0"/>
              </a:rPr>
              <a:t>(</a:t>
            </a:r>
            <a:r>
              <a:rPr lang="en-US" sz="1400" i="1">
                <a:latin typeface="Comic Sans MS" pitchFamily="66" charset="0"/>
              </a:rPr>
              <a:t>g</a:t>
            </a:r>
            <a:r>
              <a:rPr lang="en-US" sz="1400">
                <a:latin typeface="Comic Sans MS" pitchFamily="66" charset="0"/>
              </a:rPr>
              <a:t>) </a:t>
            </a:r>
            <a:r>
              <a:rPr lang="en-US" sz="1400">
                <a:latin typeface="Comic Sans MS" pitchFamily="66" charset="0"/>
                <a:sym typeface="Symbol" pitchFamily="18" charset="2"/>
              </a:rPr>
              <a:t></a:t>
            </a:r>
            <a:r>
              <a:rPr lang="en-US" sz="1400">
                <a:latin typeface="Comic Sans MS" pitchFamily="66" charset="0"/>
              </a:rPr>
              <a:t> NaCl(</a:t>
            </a:r>
            <a:r>
              <a:rPr lang="en-US" sz="1400" i="1">
                <a:latin typeface="Comic Sans MS" pitchFamily="66" charset="0"/>
              </a:rPr>
              <a:t>s</a:t>
            </a:r>
            <a:r>
              <a:rPr lang="en-US" sz="1400">
                <a:latin typeface="Comic Sans MS" pitchFamily="66" charset="0"/>
              </a:rPr>
              <a:t>)	     </a:t>
            </a:r>
            <a:r>
              <a:rPr lang="en-US" sz="1400">
                <a:latin typeface="Comic Sans MS" pitchFamily="66" charset="0"/>
                <a:sym typeface="Symbol" pitchFamily="18" charset="2"/>
              </a:rPr>
              <a:t></a:t>
            </a:r>
            <a:r>
              <a:rPr lang="en-US" sz="1400" i="1">
                <a:latin typeface="Comic Sans MS" pitchFamily="66" charset="0"/>
              </a:rPr>
              <a:t>H</a:t>
            </a:r>
            <a:r>
              <a:rPr lang="en-US" sz="1400">
                <a:latin typeface="Comic Sans MS" pitchFamily="66" charset="0"/>
                <a:cs typeface="Times New Roman" pitchFamily="18" charset="0"/>
              </a:rPr>
              <a:t>º</a:t>
            </a:r>
            <a:r>
              <a:rPr lang="en-US" sz="1400" i="1" baseline="-25000">
                <a:latin typeface="Comic Sans MS" pitchFamily="66" charset="0"/>
                <a:cs typeface="Times New Roman" pitchFamily="18" charset="0"/>
              </a:rPr>
              <a:t>f</a:t>
            </a:r>
            <a:r>
              <a:rPr lang="en-US" sz="1400">
                <a:latin typeface="Comic Sans MS" pitchFamily="66" charset="0"/>
                <a:cs typeface="Times New Roman" pitchFamily="18" charset="0"/>
              </a:rPr>
              <a:t> = -410,9 kJ</a:t>
            </a:r>
            <a:endParaRPr lang="en-US" sz="1400">
              <a:latin typeface="Comic Sans MS" pitchFamily="66" charset="0"/>
            </a:endParaRPr>
          </a:p>
        </p:txBody>
      </p:sp>
      <p:sp>
        <p:nvSpPr>
          <p:cNvPr id="22534" name="CaixaDeTexto 5"/>
          <p:cNvSpPr txBox="1">
            <a:spLocks noChangeArrowheads="1"/>
          </p:cNvSpPr>
          <p:nvPr/>
        </p:nvSpPr>
        <p:spPr bwMode="auto">
          <a:xfrm>
            <a:off x="8040688" y="4292600"/>
            <a:ext cx="2087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/>
              <a:t>,</a:t>
            </a:r>
          </a:p>
        </p:txBody>
      </p:sp>
      <p:sp>
        <p:nvSpPr>
          <p:cNvPr id="7" name="CaixaDeTexto 5"/>
          <p:cNvSpPr txBox="1">
            <a:spLocks noChangeArrowheads="1"/>
          </p:cNvSpPr>
          <p:nvPr/>
        </p:nvSpPr>
        <p:spPr bwMode="auto">
          <a:xfrm>
            <a:off x="8196067" y="4662488"/>
            <a:ext cx="3864366" cy="160043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</a:t>
            </a:r>
            <a:r>
              <a:rPr lang="en-US" sz="1400" i="1" dirty="0" err="1">
                <a:solidFill>
                  <a:srgbClr val="FF0000"/>
                </a:solidFill>
                <a:latin typeface="Comic Sans MS" pitchFamily="66" charset="0"/>
              </a:rPr>
              <a:t>H</a:t>
            </a:r>
            <a:r>
              <a:rPr lang="en-US" sz="1400" dirty="0" err="1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º</a:t>
            </a:r>
            <a:r>
              <a:rPr lang="en-US" sz="1400" i="1" baseline="-25000" dirty="0" err="1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f</a:t>
            </a:r>
            <a:r>
              <a:rPr lang="en-US" sz="1400" i="1" baseline="-25000" dirty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sz="1400" i="1" baseline="-25000" dirty="0">
                <a:solidFill>
                  <a:srgbClr val="003399"/>
                </a:solidFill>
                <a:latin typeface="Comic Sans MS" pitchFamily="66" charset="0"/>
                <a:cs typeface="Times New Roman" pitchFamily="18" charset="0"/>
              </a:rPr>
              <a:t> </a:t>
            </a:r>
          </a:p>
          <a:p>
            <a:pPr algn="just">
              <a:defRPr/>
            </a:pPr>
            <a:r>
              <a:rPr lang="en-US" sz="1400" dirty="0">
                <a:latin typeface="Comic Sans MS" pitchFamily="66" charset="0"/>
                <a:cs typeface="Times New Roman" pitchFamily="18" charset="0"/>
              </a:rPr>
              <a:t>(</a:t>
            </a:r>
            <a:r>
              <a:rPr lang="en-US" sz="1400" i="1" dirty="0">
                <a:latin typeface="Comic Sans MS" pitchFamily="66" charset="0"/>
                <a:cs typeface="Times New Roman" pitchFamily="18" charset="0"/>
              </a:rPr>
              <a:t>e</a:t>
            </a:r>
            <a:r>
              <a:rPr lang="pt-BR" sz="1400" dirty="0" err="1">
                <a:latin typeface="Comic Sans MS" pitchFamily="66" charset="0"/>
              </a:rPr>
              <a:t>ntalpia</a:t>
            </a:r>
            <a:r>
              <a:rPr lang="pt-BR" sz="1400" dirty="0">
                <a:latin typeface="Comic Sans MS" pitchFamily="66" charset="0"/>
              </a:rPr>
              <a:t> padrão de formação) </a:t>
            </a:r>
          </a:p>
          <a:p>
            <a:pPr algn="just">
              <a:defRPr/>
            </a:pPr>
            <a:r>
              <a:rPr lang="pt-BR" sz="1400" dirty="0">
                <a:latin typeface="Comic Sans MS" pitchFamily="66" charset="0"/>
              </a:rPr>
              <a:t>variação de </a:t>
            </a:r>
            <a:r>
              <a:rPr lang="pt-BR" sz="1400" b="1" dirty="0">
                <a:latin typeface="Comic Sans MS" pitchFamily="66" charset="0"/>
              </a:rPr>
              <a:t>entalpia  envolvida na reação de formação de 1 mol de moléculas </a:t>
            </a:r>
            <a:r>
              <a:rPr lang="pt-BR" sz="1400" dirty="0">
                <a:latin typeface="Comic Sans MS" pitchFamily="66" charset="0"/>
              </a:rPr>
              <a:t>de determinada substância, a partir de substâncias simples na forma alotrópica mais estável, em condições padrão.  </a:t>
            </a: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90C8B589-514C-4DC7-A221-522C1DC4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50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EE0AAA8-12C7-428E-89F0-3BB16A47E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85A8-DDA8-4FCF-AB25-DA8F78EC7557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4390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http://static.infoescola.com/wp-content/uploads/2009/08/ligacao-ionic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549275"/>
            <a:ext cx="6559550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5"/>
          <p:cNvSpPr>
            <a:spLocks noChangeArrowheads="1"/>
          </p:cNvSpPr>
          <p:nvPr/>
        </p:nvSpPr>
        <p:spPr bwMode="auto">
          <a:xfrm>
            <a:off x="1847851" y="1978026"/>
            <a:ext cx="8208963" cy="404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indent="-342900" algn="just">
              <a:spcAft>
                <a:spcPts val="1200"/>
              </a:spcAft>
              <a:buFontTx/>
              <a:buChar char="•"/>
            </a:pPr>
            <a:r>
              <a:rPr lang="en-US" altLang="en-US" sz="2100">
                <a:latin typeface="Comic Sans MS" pitchFamily="66" charset="0"/>
              </a:rPr>
              <a:t>Fórmula iônica = NaCl</a:t>
            </a:r>
          </a:p>
          <a:p>
            <a:pPr indent="-342900" algn="just">
              <a:spcAft>
                <a:spcPts val="1200"/>
              </a:spcAft>
              <a:buFontTx/>
              <a:buChar char="•"/>
            </a:pPr>
            <a:r>
              <a:rPr lang="en-US" altLang="en-US" sz="2100">
                <a:latin typeface="Comic Sans MS" pitchFamily="66" charset="0"/>
              </a:rPr>
              <a:t>A reação é violentamente exotérmica.</a:t>
            </a:r>
          </a:p>
          <a:p>
            <a:pPr indent="-342900" algn="just">
              <a:spcAft>
                <a:spcPts val="1200"/>
              </a:spcAft>
              <a:buFontTx/>
              <a:buChar char="•"/>
            </a:pPr>
            <a:r>
              <a:rPr lang="en-US" altLang="en-US" sz="2100">
                <a:latin typeface="Comic Sans MS" pitchFamily="66" charset="0"/>
              </a:rPr>
              <a:t>Inferimos que o NaCl é mais estável do que os elementos que o constituem. Por quê?</a:t>
            </a:r>
          </a:p>
          <a:p>
            <a:pPr indent="-342900" algn="just">
              <a:spcAft>
                <a:spcPts val="1200"/>
              </a:spcAft>
              <a:buFontTx/>
              <a:buChar char="•"/>
            </a:pPr>
            <a:r>
              <a:rPr lang="en-US" altLang="en-US" sz="2100">
                <a:latin typeface="Comic Sans MS" pitchFamily="66" charset="0"/>
              </a:rPr>
              <a:t>O Na perdeu um elétron para se transformar em Na</a:t>
            </a:r>
            <a:r>
              <a:rPr lang="en-US" altLang="en-US" sz="2100" baseline="30000">
                <a:latin typeface="Comic Sans MS" pitchFamily="66" charset="0"/>
              </a:rPr>
              <a:t>+</a:t>
            </a:r>
            <a:r>
              <a:rPr lang="en-US" altLang="en-US" sz="2100">
                <a:latin typeface="Comic Sans MS" pitchFamily="66" charset="0"/>
              </a:rPr>
              <a:t> e o cloro ganhou o elétron para se transformar em Cl</a:t>
            </a:r>
            <a:r>
              <a:rPr lang="en-US" altLang="en-US" sz="2100" baseline="30000">
                <a:latin typeface="Comic Sans MS" pitchFamily="66" charset="0"/>
              </a:rPr>
              <a:t>-</a:t>
            </a:r>
            <a:r>
              <a:rPr lang="en-US" altLang="en-US" sz="2100">
                <a:latin typeface="Comic Sans MS" pitchFamily="66" charset="0"/>
              </a:rPr>
              <a:t>. </a:t>
            </a:r>
          </a:p>
          <a:p>
            <a:pPr indent="-342900" algn="just">
              <a:spcAft>
                <a:spcPts val="1200"/>
              </a:spcAft>
            </a:pPr>
            <a:r>
              <a:rPr lang="en-US" altLang="en-US" sz="2100">
                <a:latin typeface="Comic Sans MS" pitchFamily="66" charset="0"/>
              </a:rPr>
              <a:t> Observe: Na</a:t>
            </a:r>
            <a:r>
              <a:rPr lang="en-US" altLang="en-US" sz="2100" baseline="30000">
                <a:latin typeface="Comic Sans MS" pitchFamily="66" charset="0"/>
              </a:rPr>
              <a:t>+</a:t>
            </a:r>
            <a:r>
              <a:rPr lang="en-US" altLang="en-US" sz="2100">
                <a:latin typeface="Comic Sans MS" pitchFamily="66" charset="0"/>
              </a:rPr>
              <a:t> tem a configuração eletrônica do Ne e o Cl</a:t>
            </a:r>
            <a:r>
              <a:rPr lang="en-US" altLang="en-US" sz="2100" baseline="30000">
                <a:latin typeface="Comic Sans MS" pitchFamily="66" charset="0"/>
              </a:rPr>
              <a:t>-</a:t>
            </a:r>
            <a:r>
              <a:rPr lang="en-US" altLang="en-US" sz="2100">
                <a:latin typeface="Comic Sans MS" pitchFamily="66" charset="0"/>
              </a:rPr>
              <a:t> tem a configuração do Ar.</a:t>
            </a:r>
          </a:p>
          <a:p>
            <a:pPr indent="-342900" algn="just">
              <a:spcAft>
                <a:spcPts val="1200"/>
              </a:spcAft>
              <a:buFontTx/>
              <a:buChar char="•"/>
            </a:pPr>
            <a:r>
              <a:rPr lang="en-US" altLang="en-US" sz="2100">
                <a:latin typeface="Comic Sans MS" pitchFamily="66" charset="0"/>
              </a:rPr>
              <a:t>Isto é, tanto o Na</a:t>
            </a:r>
            <a:r>
              <a:rPr lang="en-US" altLang="en-US" sz="2100" baseline="30000">
                <a:latin typeface="Comic Sans MS" pitchFamily="66" charset="0"/>
              </a:rPr>
              <a:t>+</a:t>
            </a:r>
            <a:r>
              <a:rPr lang="en-US" altLang="en-US" sz="2100">
                <a:latin typeface="Comic Sans MS" pitchFamily="66" charset="0"/>
              </a:rPr>
              <a:t> como o Cl</a:t>
            </a:r>
            <a:r>
              <a:rPr lang="en-US" altLang="en-US" sz="2100" baseline="30000">
                <a:latin typeface="Comic Sans MS" pitchFamily="66" charset="0"/>
              </a:rPr>
              <a:t>-</a:t>
            </a:r>
            <a:r>
              <a:rPr lang="en-US" altLang="en-US" sz="2100">
                <a:latin typeface="Comic Sans MS" pitchFamily="66" charset="0"/>
              </a:rPr>
              <a:t> têm um octeto de elétrons circundando o íon central.</a:t>
            </a: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C29D8272-7F49-4CE0-9892-202852F46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50" dirty="0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9109687A-B3D0-47A1-A4A4-736D2B8C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85A8-DDA8-4FCF-AB25-DA8F78EC7557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7891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 descr="FG08_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3" y="404813"/>
            <a:ext cx="31686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919289" y="2449514"/>
            <a:ext cx="8353425" cy="414813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just">
              <a:spcAft>
                <a:spcPts val="1200"/>
              </a:spcAft>
              <a:buFontTx/>
              <a:buChar char="•"/>
              <a:defRPr/>
            </a:pPr>
            <a:r>
              <a:rPr lang="en-US" sz="2100" dirty="0">
                <a:latin typeface="Comic Sans MS" pitchFamily="66" charset="0"/>
              </a:rPr>
              <a:t> O </a:t>
            </a:r>
            <a:r>
              <a:rPr lang="en-US" sz="2100" dirty="0" err="1">
                <a:latin typeface="Comic Sans MS" pitchFamily="66" charset="0"/>
              </a:rPr>
              <a:t>NaCl</a:t>
            </a:r>
            <a:r>
              <a:rPr lang="en-US" sz="2100" dirty="0">
                <a:latin typeface="Comic Sans MS" pitchFamily="66" charset="0"/>
              </a:rPr>
              <a:t> forma </a:t>
            </a:r>
            <a:r>
              <a:rPr lang="en-US" sz="2100" dirty="0" err="1">
                <a:latin typeface="Comic Sans MS" pitchFamily="66" charset="0"/>
              </a:rPr>
              <a:t>uma</a:t>
            </a:r>
            <a:r>
              <a:rPr lang="en-US" sz="2100" dirty="0">
                <a:latin typeface="Comic Sans MS" pitchFamily="66" charset="0"/>
              </a:rPr>
              <a:t> </a:t>
            </a:r>
            <a:r>
              <a:rPr lang="en-US" sz="2100" dirty="0" err="1">
                <a:latin typeface="Comic Sans MS" pitchFamily="66" charset="0"/>
              </a:rPr>
              <a:t>estrutura</a:t>
            </a:r>
            <a:r>
              <a:rPr lang="en-US" sz="2100" dirty="0">
                <a:latin typeface="Comic Sans MS" pitchFamily="66" charset="0"/>
              </a:rPr>
              <a:t> </a:t>
            </a:r>
            <a:r>
              <a:rPr lang="en-US" sz="2100" dirty="0" err="1">
                <a:latin typeface="Comic Sans MS" pitchFamily="66" charset="0"/>
              </a:rPr>
              <a:t>muito</a:t>
            </a:r>
            <a:r>
              <a:rPr lang="en-US" sz="2100" dirty="0">
                <a:latin typeface="Comic Sans MS" pitchFamily="66" charset="0"/>
              </a:rPr>
              <a:t> regular </a:t>
            </a:r>
            <a:r>
              <a:rPr lang="en-US" sz="2100" dirty="0" err="1">
                <a:latin typeface="Comic Sans MS" pitchFamily="66" charset="0"/>
              </a:rPr>
              <a:t>na</a:t>
            </a:r>
            <a:r>
              <a:rPr lang="en-US" sz="2100" dirty="0">
                <a:latin typeface="Comic Sans MS" pitchFamily="66" charset="0"/>
              </a:rPr>
              <a:t> </a:t>
            </a:r>
            <a:r>
              <a:rPr lang="en-US" sz="2100" dirty="0" err="1">
                <a:latin typeface="Comic Sans MS" pitchFamily="66" charset="0"/>
              </a:rPr>
              <a:t>qual</a:t>
            </a:r>
            <a:r>
              <a:rPr lang="en-US" sz="2100" dirty="0">
                <a:latin typeface="Comic Sans MS" pitchFamily="66" charset="0"/>
              </a:rPr>
              <a:t> </a:t>
            </a:r>
            <a:r>
              <a:rPr lang="en-US" sz="2100" dirty="0" err="1">
                <a:latin typeface="Comic Sans MS" pitchFamily="66" charset="0"/>
              </a:rPr>
              <a:t>cada</a:t>
            </a:r>
            <a:r>
              <a:rPr lang="en-US" sz="2100" dirty="0">
                <a:latin typeface="Comic Sans MS" pitchFamily="66" charset="0"/>
              </a:rPr>
              <a:t> </a:t>
            </a:r>
            <a:r>
              <a:rPr lang="en-US" sz="2100" dirty="0" err="1">
                <a:latin typeface="Comic Sans MS" pitchFamily="66" charset="0"/>
              </a:rPr>
              <a:t>íon</a:t>
            </a:r>
            <a:r>
              <a:rPr lang="en-US" sz="2100" dirty="0">
                <a:latin typeface="Comic Sans MS" pitchFamily="66" charset="0"/>
              </a:rPr>
              <a:t> Na</a:t>
            </a:r>
            <a:r>
              <a:rPr lang="en-US" sz="2100" baseline="30000" dirty="0">
                <a:latin typeface="Comic Sans MS" pitchFamily="66" charset="0"/>
              </a:rPr>
              <a:t>+</a:t>
            </a:r>
            <a:r>
              <a:rPr lang="en-US" sz="2100" dirty="0">
                <a:latin typeface="Comic Sans MS" pitchFamily="66" charset="0"/>
              </a:rPr>
              <a:t> é </a:t>
            </a:r>
            <a:r>
              <a:rPr lang="en-US" sz="2100" dirty="0" err="1">
                <a:latin typeface="Comic Sans MS" pitchFamily="66" charset="0"/>
              </a:rPr>
              <a:t>circundado</a:t>
            </a:r>
            <a:r>
              <a:rPr lang="en-US" sz="2100" dirty="0">
                <a:latin typeface="Comic Sans MS" pitchFamily="66" charset="0"/>
              </a:rPr>
              <a:t> </a:t>
            </a:r>
            <a:r>
              <a:rPr lang="en-US" sz="2100" dirty="0" err="1">
                <a:latin typeface="Comic Sans MS" pitchFamily="66" charset="0"/>
              </a:rPr>
              <a:t>por</a:t>
            </a:r>
            <a:r>
              <a:rPr lang="en-US" sz="2100" dirty="0">
                <a:latin typeface="Comic Sans MS" pitchFamily="66" charset="0"/>
              </a:rPr>
              <a:t> 6 </a:t>
            </a:r>
            <a:r>
              <a:rPr lang="en-US" sz="2100" dirty="0" err="1">
                <a:latin typeface="Comic Sans MS" pitchFamily="66" charset="0"/>
              </a:rPr>
              <a:t>íons</a:t>
            </a:r>
            <a:r>
              <a:rPr lang="en-US" sz="2100" dirty="0">
                <a:latin typeface="Comic Sans MS" pitchFamily="66" charset="0"/>
              </a:rPr>
              <a:t> </a:t>
            </a:r>
            <a:r>
              <a:rPr lang="en-US" sz="2100" dirty="0" err="1">
                <a:latin typeface="Comic Sans MS" pitchFamily="66" charset="0"/>
              </a:rPr>
              <a:t>Cl</a:t>
            </a:r>
            <a:r>
              <a:rPr lang="en-US" sz="2100" baseline="30000" dirty="0">
                <a:latin typeface="Comic Sans MS" pitchFamily="66" charset="0"/>
              </a:rPr>
              <a:t>-</a:t>
            </a:r>
            <a:r>
              <a:rPr lang="en-US" sz="2100" dirty="0">
                <a:latin typeface="Comic Sans MS" pitchFamily="66" charset="0"/>
              </a:rPr>
              <a:t>.</a:t>
            </a:r>
          </a:p>
          <a:p>
            <a:pPr algn="just">
              <a:spcAft>
                <a:spcPts val="1200"/>
              </a:spcAft>
              <a:buFontTx/>
              <a:buChar char="•"/>
              <a:defRPr/>
            </a:pPr>
            <a:r>
              <a:rPr lang="en-US" sz="2100" dirty="0">
                <a:latin typeface="Comic Sans MS" pitchFamily="66" charset="0"/>
              </a:rPr>
              <a:t> </a:t>
            </a:r>
            <a:r>
              <a:rPr lang="en-US" sz="2100" dirty="0" err="1">
                <a:latin typeface="Comic Sans MS" pitchFamily="66" charset="0"/>
              </a:rPr>
              <a:t>Similarmente</a:t>
            </a:r>
            <a:r>
              <a:rPr lang="en-US" sz="2100" dirty="0">
                <a:latin typeface="Comic Sans MS" pitchFamily="66" charset="0"/>
              </a:rPr>
              <a:t>, </a:t>
            </a:r>
            <a:r>
              <a:rPr lang="en-US" sz="2100" dirty="0" err="1">
                <a:latin typeface="Comic Sans MS" pitchFamily="66" charset="0"/>
              </a:rPr>
              <a:t>cada</a:t>
            </a:r>
            <a:r>
              <a:rPr lang="en-US" sz="2100" dirty="0">
                <a:latin typeface="Comic Sans MS" pitchFamily="66" charset="0"/>
              </a:rPr>
              <a:t> </a:t>
            </a:r>
            <a:r>
              <a:rPr lang="en-US" sz="2100" dirty="0" err="1">
                <a:latin typeface="Comic Sans MS" pitchFamily="66" charset="0"/>
              </a:rPr>
              <a:t>íon</a:t>
            </a:r>
            <a:r>
              <a:rPr lang="en-US" sz="2100" dirty="0">
                <a:latin typeface="Comic Sans MS" pitchFamily="66" charset="0"/>
              </a:rPr>
              <a:t> </a:t>
            </a:r>
            <a:r>
              <a:rPr lang="en-US" sz="2100" dirty="0" err="1">
                <a:latin typeface="Comic Sans MS" pitchFamily="66" charset="0"/>
              </a:rPr>
              <a:t>Cl</a:t>
            </a:r>
            <a:r>
              <a:rPr lang="en-US" sz="2100" baseline="30000" dirty="0">
                <a:latin typeface="Comic Sans MS" pitchFamily="66" charset="0"/>
              </a:rPr>
              <a:t>-</a:t>
            </a:r>
            <a:r>
              <a:rPr lang="en-US" sz="2100" dirty="0">
                <a:latin typeface="Comic Sans MS" pitchFamily="66" charset="0"/>
              </a:rPr>
              <a:t> é </a:t>
            </a:r>
            <a:r>
              <a:rPr lang="en-US" sz="2100" dirty="0" err="1">
                <a:latin typeface="Comic Sans MS" pitchFamily="66" charset="0"/>
              </a:rPr>
              <a:t>circundado</a:t>
            </a:r>
            <a:r>
              <a:rPr lang="en-US" sz="2100" dirty="0">
                <a:latin typeface="Comic Sans MS" pitchFamily="66" charset="0"/>
              </a:rPr>
              <a:t> </a:t>
            </a:r>
            <a:r>
              <a:rPr lang="en-US" sz="2100" dirty="0" err="1">
                <a:latin typeface="Comic Sans MS" pitchFamily="66" charset="0"/>
              </a:rPr>
              <a:t>por</a:t>
            </a:r>
            <a:r>
              <a:rPr lang="en-US" sz="2100" dirty="0">
                <a:latin typeface="Comic Sans MS" pitchFamily="66" charset="0"/>
              </a:rPr>
              <a:t> </a:t>
            </a:r>
            <a:r>
              <a:rPr lang="en-US" sz="2100" dirty="0" err="1">
                <a:latin typeface="Comic Sans MS" pitchFamily="66" charset="0"/>
              </a:rPr>
              <a:t>seis</a:t>
            </a:r>
            <a:r>
              <a:rPr lang="en-US" sz="2100" dirty="0">
                <a:latin typeface="Comic Sans MS" pitchFamily="66" charset="0"/>
              </a:rPr>
              <a:t> </a:t>
            </a:r>
            <a:r>
              <a:rPr lang="en-US" sz="2100" dirty="0" err="1">
                <a:latin typeface="Comic Sans MS" pitchFamily="66" charset="0"/>
              </a:rPr>
              <a:t>íons</a:t>
            </a:r>
            <a:r>
              <a:rPr lang="en-US" sz="2100" dirty="0">
                <a:latin typeface="Comic Sans MS" pitchFamily="66" charset="0"/>
              </a:rPr>
              <a:t> Na</a:t>
            </a:r>
            <a:r>
              <a:rPr lang="en-US" sz="2100" baseline="30000" dirty="0">
                <a:latin typeface="Comic Sans MS" pitchFamily="66" charset="0"/>
              </a:rPr>
              <a:t>+</a:t>
            </a:r>
            <a:r>
              <a:rPr lang="en-US" sz="2100" dirty="0">
                <a:latin typeface="Comic Sans MS" pitchFamily="66" charset="0"/>
              </a:rPr>
              <a:t>.</a:t>
            </a:r>
          </a:p>
          <a:p>
            <a:pPr algn="just">
              <a:spcAft>
                <a:spcPts val="1200"/>
              </a:spcAft>
              <a:buFontTx/>
              <a:buChar char="•"/>
              <a:defRPr/>
            </a:pPr>
            <a:r>
              <a:rPr lang="en-US" sz="2100" dirty="0">
                <a:latin typeface="Comic Sans MS" pitchFamily="66" charset="0"/>
              </a:rPr>
              <a:t> </a:t>
            </a:r>
            <a:r>
              <a:rPr lang="en-US" sz="2100" dirty="0" err="1">
                <a:latin typeface="Comic Sans MS" pitchFamily="66" charset="0"/>
              </a:rPr>
              <a:t>Há</a:t>
            </a:r>
            <a:r>
              <a:rPr lang="en-US" sz="2100" dirty="0">
                <a:latin typeface="Comic Sans MS" pitchFamily="66" charset="0"/>
              </a:rPr>
              <a:t> um </a:t>
            </a:r>
            <a:r>
              <a:rPr lang="en-US" sz="2100" dirty="0" err="1">
                <a:latin typeface="Comic Sans MS" pitchFamily="66" charset="0"/>
              </a:rPr>
              <a:t>arranjo</a:t>
            </a:r>
            <a:r>
              <a:rPr lang="en-US" sz="2100" dirty="0">
                <a:latin typeface="Comic Sans MS" pitchFamily="66" charset="0"/>
              </a:rPr>
              <a:t> regular de Na</a:t>
            </a:r>
            <a:r>
              <a:rPr lang="en-US" sz="2100" baseline="30000" dirty="0">
                <a:latin typeface="Comic Sans MS" pitchFamily="66" charset="0"/>
              </a:rPr>
              <a:t>+</a:t>
            </a:r>
            <a:r>
              <a:rPr lang="en-US" sz="2100" dirty="0">
                <a:latin typeface="Comic Sans MS" pitchFamily="66" charset="0"/>
              </a:rPr>
              <a:t> e </a:t>
            </a:r>
            <a:r>
              <a:rPr lang="en-US" sz="2100" dirty="0" err="1">
                <a:latin typeface="Comic Sans MS" pitchFamily="66" charset="0"/>
              </a:rPr>
              <a:t>Cl</a:t>
            </a:r>
            <a:r>
              <a:rPr lang="en-US" sz="2100" baseline="30000" dirty="0">
                <a:latin typeface="Comic Sans MS" pitchFamily="66" charset="0"/>
              </a:rPr>
              <a:t>-</a:t>
            </a:r>
            <a:r>
              <a:rPr lang="en-US" sz="2100" dirty="0">
                <a:latin typeface="Comic Sans MS" pitchFamily="66" charset="0"/>
              </a:rPr>
              <a:t> </a:t>
            </a:r>
            <a:r>
              <a:rPr lang="en-US" sz="2100" dirty="0" err="1">
                <a:latin typeface="Comic Sans MS" pitchFamily="66" charset="0"/>
              </a:rPr>
              <a:t>em</a:t>
            </a:r>
            <a:r>
              <a:rPr lang="en-US" sz="2100" dirty="0">
                <a:latin typeface="Comic Sans MS" pitchFamily="66" charset="0"/>
              </a:rPr>
              <a:t> 3D.</a:t>
            </a:r>
          </a:p>
          <a:p>
            <a:pPr algn="just">
              <a:spcAft>
                <a:spcPts val="1200"/>
              </a:spcAft>
              <a:buFontTx/>
              <a:buChar char="•"/>
              <a:defRPr/>
            </a:pPr>
            <a:r>
              <a:rPr lang="en-US" sz="2100" dirty="0">
                <a:latin typeface="Comic Sans MS" pitchFamily="66" charset="0"/>
              </a:rPr>
              <a:t> Observe </a:t>
            </a:r>
            <a:r>
              <a:rPr lang="en-US" sz="2100" dirty="0" err="1">
                <a:latin typeface="Comic Sans MS" pitchFamily="66" charset="0"/>
              </a:rPr>
              <a:t>que</a:t>
            </a:r>
            <a:r>
              <a:rPr lang="en-US" sz="2100" dirty="0">
                <a:latin typeface="Comic Sans MS" pitchFamily="66" charset="0"/>
              </a:rPr>
              <a:t> </a:t>
            </a:r>
            <a:r>
              <a:rPr lang="en-US" sz="2100" dirty="0" err="1">
                <a:latin typeface="Comic Sans MS" pitchFamily="66" charset="0"/>
              </a:rPr>
              <a:t>os</a:t>
            </a:r>
            <a:r>
              <a:rPr lang="en-US" sz="2100" dirty="0">
                <a:latin typeface="Comic Sans MS" pitchFamily="66" charset="0"/>
              </a:rPr>
              <a:t> </a:t>
            </a:r>
            <a:r>
              <a:rPr lang="en-US" sz="2100" dirty="0" err="1">
                <a:latin typeface="Comic Sans MS" pitchFamily="66" charset="0"/>
              </a:rPr>
              <a:t>íons</a:t>
            </a:r>
            <a:r>
              <a:rPr lang="en-US" sz="2100" dirty="0">
                <a:latin typeface="Comic Sans MS" pitchFamily="66" charset="0"/>
              </a:rPr>
              <a:t> </a:t>
            </a:r>
            <a:r>
              <a:rPr lang="en-US" sz="2100" dirty="0" err="1">
                <a:latin typeface="Comic Sans MS" pitchFamily="66" charset="0"/>
              </a:rPr>
              <a:t>são</a:t>
            </a:r>
            <a:r>
              <a:rPr lang="en-US" sz="2100" dirty="0">
                <a:latin typeface="Comic Sans MS" pitchFamily="66" charset="0"/>
              </a:rPr>
              <a:t> </a:t>
            </a:r>
            <a:r>
              <a:rPr lang="en-US" sz="2100" dirty="0" err="1">
                <a:latin typeface="Comic Sans MS" pitchFamily="66" charset="0"/>
              </a:rPr>
              <a:t>empacotados</a:t>
            </a:r>
            <a:r>
              <a:rPr lang="en-US" sz="2100" dirty="0">
                <a:latin typeface="Comic Sans MS" pitchFamily="66" charset="0"/>
              </a:rPr>
              <a:t> o </a:t>
            </a:r>
            <a:r>
              <a:rPr lang="en-US" sz="2100" dirty="0" err="1">
                <a:latin typeface="Comic Sans MS" pitchFamily="66" charset="0"/>
              </a:rPr>
              <a:t>mais</a:t>
            </a:r>
            <a:r>
              <a:rPr lang="en-US" sz="2100" dirty="0">
                <a:latin typeface="Comic Sans MS" pitchFamily="66" charset="0"/>
              </a:rPr>
              <a:t> </a:t>
            </a:r>
            <a:r>
              <a:rPr lang="en-US" sz="2100" dirty="0" err="1">
                <a:latin typeface="Comic Sans MS" pitchFamily="66" charset="0"/>
              </a:rPr>
              <a:t>próximo</a:t>
            </a:r>
            <a:r>
              <a:rPr lang="en-US" sz="2100" dirty="0">
                <a:latin typeface="Comic Sans MS" pitchFamily="66" charset="0"/>
              </a:rPr>
              <a:t> </a:t>
            </a:r>
            <a:r>
              <a:rPr lang="en-US" sz="2100" dirty="0" err="1">
                <a:latin typeface="Comic Sans MS" pitchFamily="66" charset="0"/>
              </a:rPr>
              <a:t>possível</a:t>
            </a:r>
            <a:r>
              <a:rPr lang="en-US" sz="2100" dirty="0">
                <a:latin typeface="Comic Sans MS" pitchFamily="66" charset="0"/>
              </a:rPr>
              <a:t>.</a:t>
            </a:r>
          </a:p>
          <a:p>
            <a:pPr algn="just">
              <a:spcAft>
                <a:spcPts val="1200"/>
              </a:spcAft>
              <a:buFontTx/>
              <a:buChar char="•"/>
              <a:defRPr/>
            </a:pPr>
            <a:r>
              <a:rPr lang="en-US" sz="2100" dirty="0">
                <a:latin typeface="Comic Sans MS" pitchFamily="66" charset="0"/>
              </a:rPr>
              <a:t> Observe </a:t>
            </a:r>
            <a:r>
              <a:rPr lang="en-US" sz="2100" dirty="0" err="1">
                <a:latin typeface="Comic Sans MS" pitchFamily="66" charset="0"/>
              </a:rPr>
              <a:t>que</a:t>
            </a:r>
            <a:r>
              <a:rPr lang="en-US" sz="2100" dirty="0">
                <a:latin typeface="Comic Sans MS" pitchFamily="66" charset="0"/>
              </a:rPr>
              <a:t> </a:t>
            </a:r>
            <a:r>
              <a:rPr lang="en-US" sz="2100" dirty="0" err="1">
                <a:latin typeface="Comic Sans MS" pitchFamily="66" charset="0"/>
              </a:rPr>
              <a:t>não</a:t>
            </a:r>
            <a:r>
              <a:rPr lang="en-US" sz="2100" dirty="0">
                <a:latin typeface="Comic Sans MS" pitchFamily="66" charset="0"/>
              </a:rPr>
              <a:t> é </a:t>
            </a:r>
            <a:r>
              <a:rPr lang="en-US" sz="2100" dirty="0" err="1">
                <a:latin typeface="Comic Sans MS" pitchFamily="66" charset="0"/>
              </a:rPr>
              <a:t>fácil</a:t>
            </a:r>
            <a:r>
              <a:rPr lang="en-US" sz="2100" dirty="0">
                <a:latin typeface="Comic Sans MS" pitchFamily="66" charset="0"/>
              </a:rPr>
              <a:t> </a:t>
            </a:r>
            <a:r>
              <a:rPr lang="en-US" sz="2100" dirty="0" err="1">
                <a:latin typeface="Comic Sans MS" pitchFamily="66" charset="0"/>
              </a:rPr>
              <a:t>encontrar</a:t>
            </a:r>
            <a:r>
              <a:rPr lang="en-US" sz="2100" dirty="0">
                <a:latin typeface="Comic Sans MS" pitchFamily="66" charset="0"/>
              </a:rPr>
              <a:t> </a:t>
            </a:r>
            <a:r>
              <a:rPr lang="en-US" sz="2100" dirty="0" err="1">
                <a:latin typeface="Comic Sans MS" pitchFamily="66" charset="0"/>
              </a:rPr>
              <a:t>uma</a:t>
            </a:r>
            <a:r>
              <a:rPr lang="en-US" sz="2100" dirty="0">
                <a:latin typeface="Comic Sans MS" pitchFamily="66" charset="0"/>
              </a:rPr>
              <a:t> </a:t>
            </a:r>
            <a:r>
              <a:rPr lang="en-US" sz="2100" dirty="0" err="1">
                <a:latin typeface="Comic Sans MS" pitchFamily="66" charset="0"/>
              </a:rPr>
              <a:t>fórmula</a:t>
            </a:r>
            <a:r>
              <a:rPr lang="en-US" sz="2100" dirty="0">
                <a:latin typeface="Comic Sans MS" pitchFamily="66" charset="0"/>
              </a:rPr>
              <a:t> molecular </a:t>
            </a:r>
            <a:r>
              <a:rPr lang="en-US" sz="2100" dirty="0" err="1">
                <a:latin typeface="Comic Sans MS" pitchFamily="66" charset="0"/>
              </a:rPr>
              <a:t>para</a:t>
            </a:r>
            <a:r>
              <a:rPr lang="en-US" sz="2100" dirty="0">
                <a:latin typeface="Comic Sans MS" pitchFamily="66" charset="0"/>
              </a:rPr>
              <a:t> </a:t>
            </a:r>
            <a:r>
              <a:rPr lang="en-US" sz="2100" dirty="0" err="1">
                <a:latin typeface="Comic Sans MS" pitchFamily="66" charset="0"/>
              </a:rPr>
              <a:t>descrever</a:t>
            </a:r>
            <a:r>
              <a:rPr lang="en-US" sz="2100" dirty="0">
                <a:latin typeface="Comic Sans MS" pitchFamily="66" charset="0"/>
              </a:rPr>
              <a:t> a </a:t>
            </a:r>
            <a:r>
              <a:rPr lang="en-US" sz="2100" dirty="0" err="1">
                <a:latin typeface="Comic Sans MS" pitchFamily="66" charset="0"/>
              </a:rPr>
              <a:t>rede</a:t>
            </a:r>
            <a:r>
              <a:rPr lang="en-US" sz="2100" dirty="0">
                <a:latin typeface="Comic Sans MS" pitchFamily="66" charset="0"/>
              </a:rPr>
              <a:t> </a:t>
            </a:r>
            <a:r>
              <a:rPr lang="en-US" sz="2100" dirty="0" err="1">
                <a:latin typeface="Comic Sans MS" pitchFamily="66" charset="0"/>
              </a:rPr>
              <a:t>iônica</a:t>
            </a:r>
            <a:r>
              <a:rPr lang="en-US" sz="2100" dirty="0">
                <a:latin typeface="Comic Sans MS" pitchFamily="66" charset="0"/>
              </a:rPr>
              <a:t>.</a:t>
            </a:r>
          </a:p>
          <a:p>
            <a:pPr algn="just">
              <a:spcAft>
                <a:spcPts val="1200"/>
              </a:spcAft>
              <a:defRPr/>
            </a:pPr>
            <a:r>
              <a:rPr lang="pt-BR" sz="2100" b="1" dirty="0">
                <a:solidFill>
                  <a:srgbClr val="FF0000"/>
                </a:solidFill>
                <a:latin typeface="Comic Sans MS" pitchFamily="66" charset="0"/>
              </a:rPr>
              <a:t>número de coordenação</a:t>
            </a:r>
            <a:r>
              <a:rPr lang="pt-BR" sz="2100" dirty="0">
                <a:solidFill>
                  <a:srgbClr val="FF0000"/>
                </a:solidFill>
                <a:latin typeface="Comic Sans MS" pitchFamily="66" charset="0"/>
              </a:rPr>
              <a:t> indica o número de grupos mais próximos ligados diretamente a um íon metálico.</a:t>
            </a:r>
            <a:endParaRPr lang="en-US" sz="2100" dirty="0">
              <a:latin typeface="Comic Sans MS" pitchFamily="66" charset="0"/>
            </a:endParaRP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6DCA04BE-36AA-4046-9E4D-4EA802EBD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50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3A63DCD-78D7-45BB-B60B-9E23FCFF0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85A8-DDA8-4FCF-AB25-DA8F78EC7557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0820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108" y="112542"/>
            <a:ext cx="9115864" cy="6783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AF6FD35B-BCC4-4CF8-8D37-1C83F66BE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50" dirty="0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E7A93A43-6216-410A-A0AE-45489BDFC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85A8-DDA8-4FCF-AB25-DA8F78EC7557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0615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8B3F77C-CB52-45C2-9ABA-5A8BA0F3C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88" y="1020415"/>
            <a:ext cx="10573517" cy="5764696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4F2EF68F-49D8-4A44-8C34-4FD50CBDD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789" y="72889"/>
            <a:ext cx="9425612" cy="813376"/>
          </a:xfrm>
        </p:spPr>
        <p:txBody>
          <a:bodyPr>
            <a:normAutofit/>
          </a:bodyPr>
          <a:lstStyle/>
          <a:p>
            <a:r>
              <a:rPr lang="pt-BR" sz="2800" dirty="0"/>
              <a:t>LIGAÇÃO IÔNICA: TENDENCIAS A PERDER ELÉCTRONS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8A8391D-7A02-46D8-BE5D-7470848FF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50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C99F08F-B277-4C01-9AA4-9CE53A888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85A8-DDA8-4FCF-AB25-DA8F78EC7557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3548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8099425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ESTRUTURAS DE lEWIS">
            <a:extLst>
              <a:ext uri="{FF2B5EF4-FFF2-40B4-BE49-F238E27FC236}">
                <a16:creationId xmlns:a16="http://schemas.microsoft.com/office/drawing/2014/main" id="{9547CCED-6491-4F1E-A2B0-77D6BEE4E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973" y="108219"/>
            <a:ext cx="5095120" cy="194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 Explicativo: Seta para Cima 1">
            <a:extLst>
              <a:ext uri="{FF2B5EF4-FFF2-40B4-BE49-F238E27FC236}">
                <a16:creationId xmlns:a16="http://schemas.microsoft.com/office/drawing/2014/main" id="{10C77399-1686-456F-A512-AD8E2C3B2453}"/>
              </a:ext>
            </a:extLst>
          </p:cNvPr>
          <p:cNvSpPr/>
          <p:nvPr/>
        </p:nvSpPr>
        <p:spPr>
          <a:xfrm>
            <a:off x="8525021" y="2377441"/>
            <a:ext cx="3126593" cy="3305908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Não compartilha </a:t>
            </a:r>
          </a:p>
          <a:p>
            <a:pPr algn="ctr"/>
            <a:r>
              <a:rPr lang="pt-BR" sz="2800" dirty="0"/>
              <a:t>CEDE</a:t>
            </a:r>
          </a:p>
          <a:p>
            <a:pPr algn="ctr"/>
            <a:r>
              <a:rPr lang="pt-BR" sz="2800" dirty="0"/>
              <a:t>RECEBE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A756A3D-C5E7-4750-A8AE-F6DA70E0E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50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5E41ED8-76A1-40A0-82E0-E652587B2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85A8-DDA8-4FCF-AB25-DA8F78EC7557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0788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4010B1D-A7FC-41A6-80F6-36659A750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5182"/>
            <a:ext cx="11169748" cy="5525186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D49F6068-17E1-4BEE-A788-C87B3F186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826" y="158012"/>
            <a:ext cx="8596668" cy="797169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pt-BR" dirty="0"/>
              <a:t>Tendências a RECEBER ELÉTRONS</a:t>
            </a:r>
            <a:br>
              <a:rPr lang="pt-BR" dirty="0"/>
            </a:br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9041147-7125-4116-BADA-48DB1FE62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50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1B457EF-2769-419A-8AE5-2A91A6F68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85A8-DDA8-4FCF-AB25-DA8F78EC7557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0725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93C3223-AFAD-4827-BF9E-3080D5953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734" y="1046314"/>
            <a:ext cx="3976820" cy="5506886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B56B577A-D360-4F8F-BADD-56FC68303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4" y="247650"/>
            <a:ext cx="9533466" cy="952500"/>
          </a:xfrm>
        </p:spPr>
        <p:txBody>
          <a:bodyPr/>
          <a:lstStyle/>
          <a:p>
            <a:r>
              <a:rPr lang="pt-BR" dirty="0"/>
              <a:t>VALENCIA DOS ELEMENTOS REPRESENTATIVOS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44C7E60-1D21-4819-8ED8-C2B4BC788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50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2C53316-6C4A-4748-BB5C-FC0379BD0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85A8-DDA8-4FCF-AB25-DA8F78EC7557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6634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2"/>
          <p:cNvSpPr txBox="1">
            <a:spLocks noChangeArrowheads="1"/>
          </p:cNvSpPr>
          <p:nvPr/>
        </p:nvSpPr>
        <p:spPr bwMode="auto">
          <a:xfrm>
            <a:off x="3695056" y="82550"/>
            <a:ext cx="8496944" cy="654025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Aft>
                <a:spcPts val="1200"/>
              </a:spcAft>
              <a:defRPr/>
            </a:pPr>
            <a:r>
              <a:rPr lang="pt-BR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chemeClr val="bg2">
                        <a:tint val="85000"/>
                        <a:satMod val="155000"/>
                        <a:shade val="30000"/>
                        <a:satMod val="115000"/>
                      </a:schemeClr>
                    </a:gs>
                    <a:gs pos="50000">
                      <a:schemeClr val="bg2">
                        <a:tint val="85000"/>
                        <a:satMod val="155000"/>
                        <a:shade val="67500"/>
                        <a:satMod val="115000"/>
                      </a:schemeClr>
                    </a:gs>
                    <a:gs pos="100000">
                      <a:schemeClr val="bg2">
                        <a:tint val="85000"/>
                        <a:satMod val="155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Características das Substâncias Iônicas</a:t>
            </a:r>
          </a:p>
          <a:p>
            <a:pPr algn="ctr">
              <a:defRPr/>
            </a:pPr>
            <a:endParaRPr lang="pt-BR" sz="1600" b="1" dirty="0">
              <a:solidFill>
                <a:srgbClr val="7030A0"/>
              </a:solidFill>
              <a:latin typeface="Comic Sans MS" pitchFamily="66" charset="0"/>
            </a:endParaRPr>
          </a:p>
          <a:p>
            <a:pPr algn="just">
              <a:spcAft>
                <a:spcPts val="1200"/>
              </a:spcAft>
              <a:defRPr/>
            </a:pPr>
            <a:r>
              <a:rPr lang="pt-BR" sz="2100" dirty="0">
                <a:latin typeface="Comic Sans MS" pitchFamily="66" charset="0"/>
              </a:rPr>
              <a:t>As fortes atrações eletrostáticas entre cátions e ânions, em uma substância iônica, têm suas conseqüências;</a:t>
            </a:r>
          </a:p>
          <a:p>
            <a:pPr algn="just">
              <a:spcAft>
                <a:spcPts val="1200"/>
              </a:spcAft>
              <a:defRPr/>
            </a:pPr>
            <a:r>
              <a:rPr lang="pt-BR" sz="2100" dirty="0">
                <a:latin typeface="Comic Sans MS" pitchFamily="66" charset="0"/>
              </a:rPr>
              <a:t>    </a:t>
            </a:r>
            <a:r>
              <a:rPr lang="pt-BR" sz="2100" dirty="0">
                <a:solidFill>
                  <a:srgbClr val="3333FF"/>
                </a:solidFill>
                <a:latin typeface="Comic Sans MS" pitchFamily="66" charset="0"/>
              </a:rPr>
              <a:t>* Toda substância iônica é sólida e forma um retículo cristalino, nas condições ambientes.</a:t>
            </a:r>
          </a:p>
          <a:p>
            <a:pPr algn="just">
              <a:spcAft>
                <a:spcPts val="1200"/>
              </a:spcAft>
              <a:defRPr/>
            </a:pPr>
            <a:r>
              <a:rPr lang="pt-BR" sz="2100" dirty="0">
                <a:solidFill>
                  <a:srgbClr val="3333FF"/>
                </a:solidFill>
                <a:latin typeface="Comic Sans MS" pitchFamily="66" charset="0"/>
              </a:rPr>
              <a:t>    * Os pontos de Fusão (PF) e de ebulição (PE) são bem altos.</a:t>
            </a:r>
          </a:p>
          <a:p>
            <a:pPr algn="just">
              <a:spcAft>
                <a:spcPts val="1200"/>
              </a:spcAft>
              <a:defRPr/>
            </a:pPr>
            <a:r>
              <a:rPr lang="pt-BR" sz="2100" dirty="0">
                <a:solidFill>
                  <a:srgbClr val="3333FF"/>
                </a:solidFill>
                <a:latin typeface="Comic Sans MS" pitchFamily="66" charset="0"/>
              </a:rPr>
              <a:t>    * Solúveis em solventes polares  </a:t>
            </a:r>
          </a:p>
          <a:p>
            <a:pPr algn="just">
              <a:spcAft>
                <a:spcPts val="1200"/>
              </a:spcAft>
              <a:defRPr/>
            </a:pPr>
            <a:r>
              <a:rPr lang="pt-BR" sz="2100" dirty="0">
                <a:latin typeface="Comic Sans MS" pitchFamily="66" charset="0"/>
              </a:rPr>
              <a:t>    </a:t>
            </a:r>
            <a:r>
              <a:rPr lang="pt-BR" sz="2100" dirty="0">
                <a:solidFill>
                  <a:srgbClr val="3333FF"/>
                </a:solidFill>
                <a:latin typeface="Comic Sans MS" pitchFamily="66" charset="0"/>
              </a:rPr>
              <a:t>* As substâncias iônicas conduzem corrente elétrica quando fundidas ou quando dissolvidas em água.</a:t>
            </a:r>
          </a:p>
          <a:p>
            <a:pPr algn="ctr">
              <a:spcAft>
                <a:spcPts val="1200"/>
              </a:spcAft>
              <a:defRPr/>
            </a:pPr>
            <a:r>
              <a:rPr lang="pt-BR" sz="2100" b="1" dirty="0">
                <a:solidFill>
                  <a:srgbClr val="FF0000"/>
                </a:solidFill>
                <a:latin typeface="Comic Sans MS" pitchFamily="66" charset="0"/>
              </a:rPr>
              <a:t>Força das ligações iônicas:</a:t>
            </a:r>
            <a:r>
              <a:rPr lang="pt-BR" sz="2100" b="1" dirty="0">
                <a:latin typeface="Comic Sans MS" pitchFamily="66" charset="0"/>
              </a:rPr>
              <a:t> </a:t>
            </a:r>
          </a:p>
          <a:p>
            <a:pPr algn="just">
              <a:spcAft>
                <a:spcPts val="1200"/>
              </a:spcAft>
              <a:defRPr/>
            </a:pPr>
            <a:r>
              <a:rPr lang="pt-BR" dirty="0">
                <a:highlight>
                  <a:srgbClr val="FFFF00"/>
                </a:highlight>
                <a:latin typeface="Comic Sans MS" pitchFamily="66" charset="0"/>
              </a:rPr>
              <a:t>quanto maiores forem as cargas dos íons maior será a atração entre eles: Ca</a:t>
            </a:r>
            <a:r>
              <a:rPr lang="pt-BR" baseline="30000" dirty="0">
                <a:highlight>
                  <a:srgbClr val="FFFF00"/>
                </a:highlight>
                <a:latin typeface="Comic Sans MS" pitchFamily="66" charset="0"/>
              </a:rPr>
              <a:t>2+</a:t>
            </a:r>
            <a:r>
              <a:rPr lang="pt-BR" dirty="0">
                <a:highlight>
                  <a:srgbClr val="FFFF00"/>
                </a:highlight>
                <a:latin typeface="Comic Sans MS" pitchFamily="66" charset="0"/>
              </a:rPr>
              <a:t> e O</a:t>
            </a:r>
            <a:r>
              <a:rPr lang="pt-BR" baseline="30000" dirty="0">
                <a:highlight>
                  <a:srgbClr val="FFFF00"/>
                </a:highlight>
                <a:latin typeface="Comic Sans MS" pitchFamily="66" charset="0"/>
              </a:rPr>
              <a:t>2-</a:t>
            </a:r>
            <a:r>
              <a:rPr lang="pt-BR" dirty="0">
                <a:highlight>
                  <a:srgbClr val="FFFF00"/>
                </a:highlight>
                <a:latin typeface="Comic Sans MS" pitchFamily="66" charset="0"/>
              </a:rPr>
              <a:t> é 4 x maior (2+ x 2- = 4) do que a atração do Na</a:t>
            </a:r>
            <a:r>
              <a:rPr lang="pt-BR" baseline="30000" dirty="0">
                <a:highlight>
                  <a:srgbClr val="FFFF00"/>
                </a:highlight>
                <a:latin typeface="Comic Sans MS" pitchFamily="66" charset="0"/>
              </a:rPr>
              <a:t>+</a:t>
            </a:r>
            <a:r>
              <a:rPr lang="pt-BR" dirty="0">
                <a:highlight>
                  <a:srgbClr val="FFFF00"/>
                </a:highlight>
                <a:latin typeface="Comic Sans MS" pitchFamily="66" charset="0"/>
              </a:rPr>
              <a:t> e Cl</a:t>
            </a:r>
            <a:r>
              <a:rPr lang="pt-BR" baseline="30000" dirty="0">
                <a:highlight>
                  <a:srgbClr val="FFFF00"/>
                </a:highlight>
                <a:latin typeface="Comic Sans MS" pitchFamily="66" charset="0"/>
              </a:rPr>
              <a:t>-</a:t>
            </a:r>
            <a:r>
              <a:rPr lang="pt-BR" dirty="0">
                <a:highlight>
                  <a:srgbClr val="FFFF00"/>
                </a:highlight>
                <a:latin typeface="Comic Sans MS" pitchFamily="66" charset="0"/>
              </a:rPr>
              <a:t>).</a:t>
            </a:r>
          </a:p>
          <a:p>
            <a:pPr algn="ctr">
              <a:spcAft>
                <a:spcPts val="1200"/>
              </a:spcAft>
              <a:defRPr/>
            </a:pPr>
            <a:r>
              <a:rPr lang="pt-BR" sz="2100" b="1" dirty="0">
                <a:solidFill>
                  <a:srgbClr val="FF0000"/>
                </a:solidFill>
                <a:latin typeface="Comic Sans MS" pitchFamily="66" charset="0"/>
              </a:rPr>
              <a:t>Distância entre os íons:</a:t>
            </a:r>
          </a:p>
          <a:p>
            <a:pPr algn="just">
              <a:spcAft>
                <a:spcPts val="1200"/>
              </a:spcAft>
              <a:defRPr/>
            </a:pPr>
            <a:r>
              <a:rPr lang="pt-BR" sz="2100" dirty="0">
                <a:latin typeface="Comic Sans MS" pitchFamily="66" charset="0"/>
              </a:rPr>
              <a:t> </a:t>
            </a:r>
            <a:r>
              <a:rPr lang="pt-BR" dirty="0">
                <a:highlight>
                  <a:srgbClr val="FFFF00"/>
                </a:highlight>
                <a:latin typeface="Comic Sans MS" pitchFamily="66" charset="0"/>
              </a:rPr>
              <a:t>a medida em que a distância entre os íons aumenta, a força de atração entre eles diminuí.  A distância é determinada pelo tamanho dos íons.</a:t>
            </a:r>
          </a:p>
        </p:txBody>
      </p:sp>
      <p:sp>
        <p:nvSpPr>
          <p:cNvPr id="3" name="Texto Explicativo: Seta para a Direita 2">
            <a:extLst>
              <a:ext uri="{FF2B5EF4-FFF2-40B4-BE49-F238E27FC236}">
                <a16:creationId xmlns:a16="http://schemas.microsoft.com/office/drawing/2014/main" id="{8340F39E-4257-4CFD-8084-99AE93BE8D96}"/>
              </a:ext>
            </a:extLst>
          </p:cNvPr>
          <p:cNvSpPr/>
          <p:nvPr/>
        </p:nvSpPr>
        <p:spPr>
          <a:xfrm>
            <a:off x="84408" y="1772529"/>
            <a:ext cx="3756071" cy="2560320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/>
              <a:t>Resumindo...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64E30B6-942B-4DC2-AEC5-B6B5B4B99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50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0238D90-3AED-4DD8-B6B5-2C8072070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85A8-DDA8-4FCF-AB25-DA8F78EC7557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059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1029ED5-F105-4DD2-99C8-1E4422817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D621E68-BF28-4A1C-B1A2-4E55E139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E8BBE4D-F0DF-49B9-B75A-99DAC53AC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E0F07DDC-34A6-46A1-9DE9-2BBE2931A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2CEB2BF9-B8DB-45B9-86EA-D197B5B1A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08B5BB34-3801-4E70-A981-FE007635E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38432A75-2CEB-463C-A8F2-ABB50A79F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E7E850B8-C050-4597-8BEB-113FEC9A2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24ACC798-9CEC-4B6F-A8DD-F8E6FCCCF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D58A8C6-1294-4CD9-89BC-F1E981A52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32F2ED6-6143-46C4-A641-72D42732B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5C9652B3-A450-4ED6-8FBF-F536BA60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2DC4F3B-D36C-49C9-8C60-12C62ACD3B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8098"/>
          <a:stretch/>
        </p:blipFill>
        <p:spPr>
          <a:xfrm>
            <a:off x="568452" y="571500"/>
            <a:ext cx="11055096" cy="5715000"/>
          </a:xfrm>
          <a:prstGeom prst="rect">
            <a:avLst/>
          </a:prstGeom>
        </p:spPr>
      </p:pic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192C5FC8-FDEB-4D87-919B-9226EBB16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3" y="6420107"/>
            <a:ext cx="5142441" cy="365125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626851E8-D21B-493D-B06D-F183C2829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0438" y="6420107"/>
            <a:ext cx="68333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D4885A8-DDA8-4FCF-AB25-DA8F78EC7557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1050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5"/>
          <p:cNvSpPr>
            <a:spLocks noChangeArrowheads="1"/>
          </p:cNvSpPr>
          <p:nvPr/>
        </p:nvSpPr>
        <p:spPr bwMode="auto">
          <a:xfrm>
            <a:off x="437322" y="590842"/>
            <a:ext cx="9255318" cy="3704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spcAft>
                <a:spcPts val="1200"/>
              </a:spcAft>
            </a:pPr>
            <a:endParaRPr lang="en-US" sz="2200" b="1" dirty="0">
              <a:latin typeface="Comic Sans MS" pitchFamily="66" charset="0"/>
            </a:endParaRPr>
          </a:p>
          <a:p>
            <a:pPr algn="just">
              <a:spcAft>
                <a:spcPts val="1200"/>
              </a:spcAft>
              <a:buFontTx/>
              <a:buChar char="•"/>
            </a:pPr>
            <a:r>
              <a:rPr lang="en-US" sz="2800" b="1" dirty="0" err="1">
                <a:latin typeface="Comic Sans MS" pitchFamily="66" charset="0"/>
              </a:rPr>
              <a:t>Energia</a:t>
            </a:r>
            <a:r>
              <a:rPr lang="en-US" sz="2800" b="1" dirty="0">
                <a:latin typeface="Comic Sans MS" pitchFamily="66" charset="0"/>
              </a:rPr>
              <a:t> de rede</a:t>
            </a:r>
            <a:r>
              <a:rPr lang="en-US" sz="2200" b="1" dirty="0">
                <a:latin typeface="Comic Sans MS" pitchFamily="66" charset="0"/>
              </a:rPr>
              <a:t>:</a:t>
            </a:r>
            <a:r>
              <a:rPr lang="en-US" sz="2200" dirty="0">
                <a:latin typeface="Comic Sans MS" pitchFamily="66" charset="0"/>
              </a:rPr>
              <a:t> é a </a:t>
            </a:r>
            <a:r>
              <a:rPr lang="en-US" sz="2200" dirty="0" err="1">
                <a:latin typeface="Comic Sans MS" pitchFamily="66" charset="0"/>
              </a:rPr>
              <a:t>energia</a:t>
            </a:r>
            <a:r>
              <a:rPr lang="en-US" sz="2200" dirty="0">
                <a:latin typeface="Comic Sans MS" pitchFamily="66" charset="0"/>
              </a:rPr>
              <a:t> </a:t>
            </a:r>
            <a:r>
              <a:rPr lang="en-US" sz="2200" dirty="0" err="1">
                <a:latin typeface="Comic Sans MS" pitchFamily="66" charset="0"/>
              </a:rPr>
              <a:t>necessária</a:t>
            </a:r>
            <a:r>
              <a:rPr lang="en-US" sz="2200" dirty="0">
                <a:latin typeface="Comic Sans MS" pitchFamily="66" charset="0"/>
              </a:rPr>
              <a:t> para </a:t>
            </a:r>
            <a:r>
              <a:rPr lang="en-US" sz="2200" dirty="0" err="1">
                <a:latin typeface="Comic Sans MS" pitchFamily="66" charset="0"/>
              </a:rPr>
              <a:t>separar</a:t>
            </a:r>
            <a:r>
              <a:rPr lang="en-US" sz="2200" dirty="0">
                <a:latin typeface="Comic Sans MS" pitchFamily="66" charset="0"/>
              </a:rPr>
              <a:t> </a:t>
            </a:r>
            <a:r>
              <a:rPr lang="en-US" sz="2200" dirty="0" err="1">
                <a:latin typeface="Comic Sans MS" pitchFamily="66" charset="0"/>
              </a:rPr>
              <a:t>completamente</a:t>
            </a:r>
            <a:r>
              <a:rPr lang="en-US" sz="2200" dirty="0">
                <a:latin typeface="Comic Sans MS" pitchFamily="66" charset="0"/>
              </a:rPr>
              <a:t> um mol de um </a:t>
            </a:r>
            <a:r>
              <a:rPr lang="en-US" sz="2200" dirty="0" err="1">
                <a:latin typeface="Comic Sans MS" pitchFamily="66" charset="0"/>
              </a:rPr>
              <a:t>composto</a:t>
            </a:r>
            <a:r>
              <a:rPr lang="en-US" sz="2200" dirty="0">
                <a:latin typeface="Comic Sans MS" pitchFamily="66" charset="0"/>
              </a:rPr>
              <a:t> </a:t>
            </a:r>
            <a:r>
              <a:rPr lang="en-US" sz="2200" dirty="0" err="1">
                <a:latin typeface="Comic Sans MS" pitchFamily="66" charset="0"/>
              </a:rPr>
              <a:t>sólido</a:t>
            </a:r>
            <a:r>
              <a:rPr lang="en-US" sz="2200" dirty="0">
                <a:latin typeface="Comic Sans MS" pitchFamily="66" charset="0"/>
              </a:rPr>
              <a:t> </a:t>
            </a:r>
            <a:r>
              <a:rPr lang="en-US" sz="2200" dirty="0" err="1">
                <a:latin typeface="Comic Sans MS" pitchFamily="66" charset="0"/>
              </a:rPr>
              <a:t>iônico</a:t>
            </a:r>
            <a:r>
              <a:rPr lang="en-US" sz="2200" dirty="0">
                <a:latin typeface="Comic Sans MS" pitchFamily="66" charset="0"/>
              </a:rPr>
              <a:t> </a:t>
            </a:r>
            <a:r>
              <a:rPr lang="en-US" sz="2200" dirty="0" err="1">
                <a:latin typeface="Comic Sans MS" pitchFamily="66" charset="0"/>
              </a:rPr>
              <a:t>em</a:t>
            </a:r>
            <a:r>
              <a:rPr lang="en-US" sz="2200" dirty="0">
                <a:latin typeface="Comic Sans MS" pitchFamily="66" charset="0"/>
              </a:rPr>
              <a:t> </a:t>
            </a:r>
            <a:r>
              <a:rPr lang="en-US" sz="2200" dirty="0" err="1">
                <a:latin typeface="Comic Sans MS" pitchFamily="66" charset="0"/>
              </a:rPr>
              <a:t>íons</a:t>
            </a:r>
            <a:r>
              <a:rPr lang="en-US" sz="2200" dirty="0">
                <a:latin typeface="Comic Sans MS" pitchFamily="66" charset="0"/>
              </a:rPr>
              <a:t> </a:t>
            </a:r>
            <a:r>
              <a:rPr lang="en-US" sz="2200" dirty="0" err="1">
                <a:latin typeface="Comic Sans MS" pitchFamily="66" charset="0"/>
              </a:rPr>
              <a:t>gasosos</a:t>
            </a:r>
            <a:r>
              <a:rPr lang="en-US" sz="2200" dirty="0">
                <a:latin typeface="Comic Sans MS" pitchFamily="66" charset="0"/>
              </a:rPr>
              <a:t>.</a:t>
            </a:r>
          </a:p>
          <a:p>
            <a:pPr algn="just">
              <a:spcAft>
                <a:spcPts val="1200"/>
              </a:spcAft>
              <a:buFontTx/>
              <a:buChar char="•"/>
            </a:pPr>
            <a:r>
              <a:rPr lang="en-US" sz="2200" dirty="0">
                <a:latin typeface="Comic Sans MS" pitchFamily="66" charset="0"/>
              </a:rPr>
              <a:t>A </a:t>
            </a:r>
            <a:r>
              <a:rPr lang="en-US" sz="2200" dirty="0" err="1">
                <a:latin typeface="Comic Sans MS" pitchFamily="66" charset="0"/>
              </a:rPr>
              <a:t>energia</a:t>
            </a:r>
            <a:r>
              <a:rPr lang="en-US" sz="2200" dirty="0">
                <a:latin typeface="Comic Sans MS" pitchFamily="66" charset="0"/>
              </a:rPr>
              <a:t> de rede </a:t>
            </a:r>
            <a:r>
              <a:rPr lang="en-US" sz="2200" dirty="0" err="1">
                <a:latin typeface="Comic Sans MS" pitchFamily="66" charset="0"/>
              </a:rPr>
              <a:t>depende</a:t>
            </a:r>
            <a:r>
              <a:rPr lang="en-US" sz="2200" dirty="0">
                <a:latin typeface="Comic Sans MS" pitchFamily="66" charset="0"/>
              </a:rPr>
              <a:t> das </a:t>
            </a:r>
            <a:r>
              <a:rPr lang="en-US" sz="2200" dirty="0" err="1">
                <a:latin typeface="Comic Sans MS" pitchFamily="66" charset="0"/>
              </a:rPr>
              <a:t>cargas</a:t>
            </a:r>
            <a:r>
              <a:rPr lang="en-US" sz="2200" dirty="0">
                <a:latin typeface="Comic Sans MS" pitchFamily="66" charset="0"/>
              </a:rPr>
              <a:t> </a:t>
            </a:r>
            <a:r>
              <a:rPr lang="en-US" sz="2200" dirty="0" err="1">
                <a:latin typeface="Comic Sans MS" pitchFamily="66" charset="0"/>
              </a:rPr>
              <a:t>nos</a:t>
            </a:r>
            <a:r>
              <a:rPr lang="en-US" sz="2200" dirty="0">
                <a:latin typeface="Comic Sans MS" pitchFamily="66" charset="0"/>
              </a:rPr>
              <a:t> </a:t>
            </a:r>
            <a:r>
              <a:rPr lang="en-US" sz="2200" dirty="0" err="1">
                <a:latin typeface="Comic Sans MS" pitchFamily="66" charset="0"/>
              </a:rPr>
              <a:t>íons</a:t>
            </a:r>
            <a:r>
              <a:rPr lang="en-US" sz="2200" dirty="0">
                <a:latin typeface="Comic Sans MS" pitchFamily="66" charset="0"/>
              </a:rPr>
              <a:t> e dos </a:t>
            </a:r>
            <a:r>
              <a:rPr lang="en-US" sz="2200" dirty="0" err="1">
                <a:latin typeface="Comic Sans MS" pitchFamily="66" charset="0"/>
              </a:rPr>
              <a:t>tamanhos</a:t>
            </a:r>
            <a:r>
              <a:rPr lang="en-US" sz="2200" dirty="0">
                <a:latin typeface="Comic Sans MS" pitchFamily="66" charset="0"/>
              </a:rPr>
              <a:t> dos </a:t>
            </a:r>
            <a:r>
              <a:rPr lang="en-US" sz="2200" dirty="0" err="1">
                <a:latin typeface="Comic Sans MS" pitchFamily="66" charset="0"/>
              </a:rPr>
              <a:t>íons</a:t>
            </a:r>
            <a:r>
              <a:rPr lang="en-US" sz="2200" dirty="0">
                <a:latin typeface="Comic Sans MS" pitchFamily="66" charset="0"/>
              </a:rPr>
              <a:t>:</a:t>
            </a:r>
          </a:p>
          <a:p>
            <a:pPr algn="just">
              <a:spcAft>
                <a:spcPts val="1200"/>
              </a:spcAft>
              <a:buFontTx/>
              <a:buChar char="•"/>
            </a:pPr>
            <a:endParaRPr lang="en-US" sz="2200" dirty="0">
              <a:latin typeface="Comic Sans MS" pitchFamily="66" charset="0"/>
            </a:endParaRPr>
          </a:p>
          <a:p>
            <a:pPr algn="just">
              <a:spcAft>
                <a:spcPts val="1200"/>
              </a:spcAft>
            </a:pPr>
            <a:endParaRPr lang="en-US" sz="2200" dirty="0">
              <a:latin typeface="Comic Sans MS" pitchFamily="66" charset="0"/>
            </a:endParaRPr>
          </a:p>
          <a:p>
            <a:pPr algn="just">
              <a:spcAft>
                <a:spcPts val="1200"/>
              </a:spcAft>
            </a:pPr>
            <a:r>
              <a:rPr lang="en-US" sz="2200" dirty="0">
                <a:latin typeface="Comic Sans MS" pitchFamily="66" charset="0"/>
              </a:rPr>
              <a:t>	</a:t>
            </a:r>
          </a:p>
          <a:p>
            <a:pPr algn="just">
              <a:spcAft>
                <a:spcPts val="1200"/>
              </a:spcAft>
            </a:pPr>
            <a:r>
              <a:rPr lang="en-US" sz="2200" dirty="0">
                <a:latin typeface="Comic Sans MS" pitchFamily="66" charset="0"/>
              </a:rPr>
              <a:t>k é </a:t>
            </a:r>
            <a:r>
              <a:rPr lang="en-US" sz="2200" dirty="0" err="1">
                <a:latin typeface="Comic Sans MS" pitchFamily="66" charset="0"/>
              </a:rPr>
              <a:t>uma</a:t>
            </a:r>
            <a:r>
              <a:rPr lang="en-US" sz="2200" dirty="0">
                <a:latin typeface="Comic Sans MS" pitchFamily="66" charset="0"/>
              </a:rPr>
              <a:t> </a:t>
            </a:r>
            <a:r>
              <a:rPr lang="en-US" sz="2200" dirty="0" err="1">
                <a:latin typeface="Comic Sans MS" pitchFamily="66" charset="0"/>
              </a:rPr>
              <a:t>constante</a:t>
            </a:r>
            <a:r>
              <a:rPr lang="en-US" sz="2200" dirty="0">
                <a:latin typeface="Comic Sans MS" pitchFamily="66" charset="0"/>
              </a:rPr>
              <a:t> (8,99 x 10</a:t>
            </a:r>
            <a:r>
              <a:rPr lang="en-US" sz="2200" baseline="30000" dirty="0">
                <a:latin typeface="Comic Sans MS" pitchFamily="66" charset="0"/>
              </a:rPr>
              <a:t>9</a:t>
            </a:r>
            <a:r>
              <a:rPr lang="en-US" sz="2200" dirty="0">
                <a:latin typeface="Comic Sans MS" pitchFamily="66" charset="0"/>
              </a:rPr>
              <a:t> J m/C</a:t>
            </a:r>
            <a:r>
              <a:rPr lang="en-US" sz="2200" baseline="30000" dirty="0">
                <a:latin typeface="Comic Sans MS" pitchFamily="66" charset="0"/>
              </a:rPr>
              <a:t>2</a:t>
            </a:r>
            <a:r>
              <a:rPr lang="en-US" sz="2200" dirty="0">
                <a:latin typeface="Comic Sans MS" pitchFamily="66" charset="0"/>
              </a:rPr>
              <a:t>), </a:t>
            </a:r>
            <a:r>
              <a:rPr lang="en-US" sz="2200" i="1" dirty="0">
                <a:latin typeface="Comic Sans MS" pitchFamily="66" charset="0"/>
              </a:rPr>
              <a:t>Q</a:t>
            </a:r>
            <a:r>
              <a:rPr lang="en-US" sz="2200" baseline="-25000" dirty="0">
                <a:latin typeface="Comic Sans MS" pitchFamily="66" charset="0"/>
              </a:rPr>
              <a:t>1</a:t>
            </a:r>
            <a:r>
              <a:rPr lang="en-US" sz="2200" dirty="0">
                <a:latin typeface="Comic Sans MS" pitchFamily="66" charset="0"/>
              </a:rPr>
              <a:t> e </a:t>
            </a:r>
            <a:r>
              <a:rPr lang="en-US" sz="2200" i="1" dirty="0">
                <a:latin typeface="Comic Sans MS" pitchFamily="66" charset="0"/>
              </a:rPr>
              <a:t>Q</a:t>
            </a:r>
            <a:r>
              <a:rPr lang="en-US" sz="2200" baseline="-25000" dirty="0">
                <a:latin typeface="Comic Sans MS" pitchFamily="66" charset="0"/>
              </a:rPr>
              <a:t>2</a:t>
            </a:r>
            <a:r>
              <a:rPr lang="en-US" sz="2200" dirty="0">
                <a:latin typeface="Comic Sans MS" pitchFamily="66" charset="0"/>
              </a:rPr>
              <a:t> </a:t>
            </a:r>
            <a:r>
              <a:rPr lang="en-US" sz="2200" dirty="0" err="1">
                <a:latin typeface="Comic Sans MS" pitchFamily="66" charset="0"/>
              </a:rPr>
              <a:t>são</a:t>
            </a:r>
            <a:r>
              <a:rPr lang="en-US" sz="2200" dirty="0">
                <a:latin typeface="Comic Sans MS" pitchFamily="66" charset="0"/>
              </a:rPr>
              <a:t> as </a:t>
            </a:r>
            <a:r>
              <a:rPr lang="en-US" sz="2200" dirty="0" err="1">
                <a:latin typeface="Comic Sans MS" pitchFamily="66" charset="0"/>
              </a:rPr>
              <a:t>cargas</a:t>
            </a:r>
            <a:r>
              <a:rPr lang="en-US" sz="2200" dirty="0">
                <a:latin typeface="Comic Sans MS" pitchFamily="66" charset="0"/>
              </a:rPr>
              <a:t> </a:t>
            </a:r>
            <a:r>
              <a:rPr lang="en-US" sz="2200" dirty="0" err="1">
                <a:latin typeface="Comic Sans MS" pitchFamily="66" charset="0"/>
              </a:rPr>
              <a:t>nas</a:t>
            </a:r>
            <a:r>
              <a:rPr lang="en-US" sz="2200" dirty="0">
                <a:latin typeface="Comic Sans MS" pitchFamily="66" charset="0"/>
              </a:rPr>
              <a:t> </a:t>
            </a:r>
            <a:r>
              <a:rPr lang="en-US" sz="2200" dirty="0" err="1">
                <a:latin typeface="Comic Sans MS" pitchFamily="66" charset="0"/>
              </a:rPr>
              <a:t>partículas</a:t>
            </a:r>
            <a:r>
              <a:rPr lang="en-US" sz="2200" dirty="0">
                <a:latin typeface="Comic Sans MS" pitchFamily="66" charset="0"/>
              </a:rPr>
              <a:t> e </a:t>
            </a:r>
            <a:r>
              <a:rPr lang="en-US" sz="2200" i="1" dirty="0">
                <a:latin typeface="Comic Sans MS" pitchFamily="66" charset="0"/>
              </a:rPr>
              <a:t>d</a:t>
            </a:r>
            <a:r>
              <a:rPr lang="en-US" sz="2200" dirty="0">
                <a:latin typeface="Comic Sans MS" pitchFamily="66" charset="0"/>
              </a:rPr>
              <a:t> é a </a:t>
            </a:r>
            <a:r>
              <a:rPr lang="en-US" sz="2200" dirty="0" err="1">
                <a:latin typeface="Comic Sans MS" pitchFamily="66" charset="0"/>
              </a:rPr>
              <a:t>distância</a:t>
            </a:r>
            <a:r>
              <a:rPr lang="en-US" sz="2200" dirty="0">
                <a:latin typeface="Comic Sans MS" pitchFamily="66" charset="0"/>
              </a:rPr>
              <a:t> entre </a:t>
            </a:r>
            <a:r>
              <a:rPr lang="en-US" sz="2200" dirty="0" err="1">
                <a:latin typeface="Comic Sans MS" pitchFamily="66" charset="0"/>
              </a:rPr>
              <a:t>seus</a:t>
            </a:r>
            <a:r>
              <a:rPr lang="en-US" sz="2200" dirty="0">
                <a:latin typeface="Comic Sans MS" pitchFamily="66" charset="0"/>
              </a:rPr>
              <a:t> </a:t>
            </a:r>
            <a:r>
              <a:rPr lang="en-US" sz="2200" dirty="0" err="1">
                <a:latin typeface="Comic Sans MS" pitchFamily="66" charset="0"/>
              </a:rPr>
              <a:t>centros</a:t>
            </a:r>
            <a:r>
              <a:rPr lang="en-US" sz="2200" dirty="0">
                <a:latin typeface="Comic Sans MS" pitchFamily="66" charset="0"/>
              </a:rPr>
              <a:t>.</a:t>
            </a:r>
          </a:p>
        </p:txBody>
      </p:sp>
      <p:graphicFrame>
        <p:nvGraphicFramePr>
          <p:cNvPr id="2867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1890313"/>
              </p:ext>
            </p:extLst>
          </p:nvPr>
        </p:nvGraphicFramePr>
        <p:xfrm>
          <a:off x="3625215" y="3016250"/>
          <a:ext cx="17653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name="Equação" r:id="rId3" imgW="1765300" imgH="825500" progId="Equation.3">
                  <p:embed/>
                </p:oleObj>
              </mc:Choice>
              <mc:Fallback>
                <p:oleObj name="Equação" r:id="rId3" imgW="1765300" imgH="825500" progId="Equation.3">
                  <p:embed/>
                  <p:pic>
                    <p:nvPicPr>
                      <p:cNvPr id="2867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25215" y="3016250"/>
                        <a:ext cx="1765300" cy="825500"/>
                      </a:xfrm>
                      <a:prstGeom prst="rect">
                        <a:avLst/>
                      </a:prstGeom>
                      <a:solidFill>
                        <a:schemeClr val="accent2">
                          <a:alpha val="50195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6" name="Rectangle 5"/>
          <p:cNvSpPr>
            <a:spLocks noChangeArrowheads="1"/>
          </p:cNvSpPr>
          <p:nvPr/>
        </p:nvSpPr>
        <p:spPr bwMode="auto">
          <a:xfrm>
            <a:off x="2927351" y="5084764"/>
            <a:ext cx="5400675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just">
              <a:lnSpc>
                <a:spcPct val="80000"/>
              </a:lnSpc>
              <a:spcBef>
                <a:spcPct val="20000"/>
              </a:spcBef>
            </a:pPr>
            <a:endParaRPr lang="en-US" b="1">
              <a:solidFill>
                <a:srgbClr val="3333FF"/>
              </a:solidFill>
              <a:latin typeface="Comic Sans MS" pitchFamily="66" charset="0"/>
            </a:endParaRPr>
          </a:p>
          <a:p>
            <a:pPr marL="342900" indent="-342900" algn="just">
              <a:lnSpc>
                <a:spcPct val="80000"/>
              </a:lnSpc>
              <a:spcBef>
                <a:spcPct val="20000"/>
              </a:spcBef>
            </a:pPr>
            <a:endParaRPr lang="en-US">
              <a:solidFill>
                <a:srgbClr val="3333FF"/>
              </a:solidFill>
              <a:latin typeface="Comic Sans MS" pitchFamily="66" charset="0"/>
            </a:endParaRPr>
          </a:p>
          <a:p>
            <a:pPr marL="342900" indent="-342900" algn="just"/>
            <a:r>
              <a:rPr lang="en-US">
                <a:solidFill>
                  <a:srgbClr val="3333FF"/>
                </a:solidFill>
                <a:latin typeface="Comic Sans MS" pitchFamily="66" charset="0"/>
              </a:rPr>
              <a:t>     A energia de rede aumenta à medida que:</a:t>
            </a:r>
          </a:p>
          <a:p>
            <a:pPr marL="742950" lvl="1" indent="-285750" algn="just">
              <a:spcBef>
                <a:spcPct val="20000"/>
              </a:spcBef>
              <a:buFontTx/>
              <a:buChar char="•"/>
            </a:pPr>
            <a:r>
              <a:rPr lang="en-US">
                <a:solidFill>
                  <a:srgbClr val="3333FF"/>
                </a:solidFill>
                <a:latin typeface="Comic Sans MS" pitchFamily="66" charset="0"/>
              </a:rPr>
              <a:t>As cargas nos íons aumentam</a:t>
            </a:r>
          </a:p>
          <a:p>
            <a:pPr marL="742950" lvl="1" indent="-285750" algn="just">
              <a:spcBef>
                <a:spcPct val="20000"/>
              </a:spcBef>
              <a:buFontTx/>
              <a:buChar char="•"/>
            </a:pPr>
            <a:r>
              <a:rPr lang="en-US">
                <a:solidFill>
                  <a:srgbClr val="3333FF"/>
                </a:solidFill>
                <a:latin typeface="Comic Sans MS" pitchFamily="66" charset="0"/>
              </a:rPr>
              <a:t>A distância entre os íons diminui</a:t>
            </a:r>
          </a:p>
          <a:p>
            <a:pPr marL="342900" indent="-342900" algn="just">
              <a:spcBef>
                <a:spcPct val="20000"/>
              </a:spcBef>
              <a:buFontTx/>
              <a:buChar char="•"/>
            </a:pPr>
            <a:endParaRPr lang="en-US">
              <a:solidFill>
                <a:srgbClr val="3333FF"/>
              </a:solidFill>
              <a:latin typeface="Comic Sans MS" pitchFamily="66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E12BBD9C-A34E-4FB1-B8AC-2923E66776F1}"/>
              </a:ext>
            </a:extLst>
          </p:cNvPr>
          <p:cNvSpPr/>
          <p:nvPr/>
        </p:nvSpPr>
        <p:spPr>
          <a:xfrm>
            <a:off x="182880" y="9574"/>
            <a:ext cx="9509760" cy="8255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solidFill>
                  <a:srgbClr val="FF0000"/>
                </a:solidFill>
              </a:rPr>
              <a:t>Energias envolvidas na formação da ligação iônica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D23C836-8A40-4CE7-BD7E-2F143175E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50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C3F7E96-DBAF-41F4-8595-9DE4A54E8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85A8-DDA8-4FCF-AB25-DA8F78EC7557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10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cap08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52" y="94126"/>
            <a:ext cx="10297551" cy="686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ector de Seta Reta 2">
            <a:extLst>
              <a:ext uri="{FF2B5EF4-FFF2-40B4-BE49-F238E27FC236}">
                <a16:creationId xmlns:a16="http://schemas.microsoft.com/office/drawing/2014/main" id="{6E83D424-BC1F-4D86-A13C-D97975FAF0E7}"/>
              </a:ext>
            </a:extLst>
          </p:cNvPr>
          <p:cNvCxnSpPr>
            <a:cxnSpLocks/>
          </p:cNvCxnSpPr>
          <p:nvPr/>
        </p:nvCxnSpPr>
        <p:spPr>
          <a:xfrm>
            <a:off x="0" y="1688123"/>
            <a:ext cx="717452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3F997E0F-ABAE-47E1-8F8D-B7E65ECF5F57}"/>
              </a:ext>
            </a:extLst>
          </p:cNvPr>
          <p:cNvCxnSpPr>
            <a:cxnSpLocks/>
          </p:cNvCxnSpPr>
          <p:nvPr/>
        </p:nvCxnSpPr>
        <p:spPr>
          <a:xfrm>
            <a:off x="0" y="4323640"/>
            <a:ext cx="717452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4898D71D-198D-4245-B51D-6F0F870F5111}"/>
              </a:ext>
            </a:extLst>
          </p:cNvPr>
          <p:cNvCxnSpPr/>
          <p:nvPr/>
        </p:nvCxnSpPr>
        <p:spPr>
          <a:xfrm>
            <a:off x="2250830" y="1688123"/>
            <a:ext cx="10550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51026F8C-5E92-4766-9F47-1E451C9832EA}"/>
              </a:ext>
            </a:extLst>
          </p:cNvPr>
          <p:cNvCxnSpPr/>
          <p:nvPr/>
        </p:nvCxnSpPr>
        <p:spPr>
          <a:xfrm>
            <a:off x="2250830" y="4323640"/>
            <a:ext cx="10550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F5B8A2FE-0AAA-4EA3-AD98-5B67919F3978}"/>
              </a:ext>
            </a:extLst>
          </p:cNvPr>
          <p:cNvCxnSpPr>
            <a:cxnSpLocks/>
          </p:cNvCxnSpPr>
          <p:nvPr/>
        </p:nvCxnSpPr>
        <p:spPr>
          <a:xfrm>
            <a:off x="7903698" y="1688123"/>
            <a:ext cx="717452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14C2D3BE-9A61-449D-A310-656B254757A2}"/>
              </a:ext>
            </a:extLst>
          </p:cNvPr>
          <p:cNvSpPr/>
          <p:nvPr/>
        </p:nvSpPr>
        <p:spPr>
          <a:xfrm>
            <a:off x="5866227" y="1378634"/>
            <a:ext cx="1055077" cy="50641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95FCA3F3-7870-4AFA-B6E1-9F07E2D33C6A}"/>
              </a:ext>
            </a:extLst>
          </p:cNvPr>
          <p:cNvCxnSpPr>
            <a:cxnSpLocks/>
          </p:cNvCxnSpPr>
          <p:nvPr/>
        </p:nvCxnSpPr>
        <p:spPr>
          <a:xfrm>
            <a:off x="0" y="2534360"/>
            <a:ext cx="717452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6B284B32-91AE-4AE8-BD53-3A370C35E7ED}"/>
              </a:ext>
            </a:extLst>
          </p:cNvPr>
          <p:cNvCxnSpPr/>
          <p:nvPr/>
        </p:nvCxnSpPr>
        <p:spPr>
          <a:xfrm>
            <a:off x="2250830" y="2632834"/>
            <a:ext cx="10550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ângulo 10">
            <a:extLst>
              <a:ext uri="{FF2B5EF4-FFF2-40B4-BE49-F238E27FC236}">
                <a16:creationId xmlns:a16="http://schemas.microsoft.com/office/drawing/2014/main" id="{8EF9BEA0-88BC-4D08-A510-81723338AABB}"/>
              </a:ext>
            </a:extLst>
          </p:cNvPr>
          <p:cNvSpPr/>
          <p:nvPr/>
        </p:nvSpPr>
        <p:spPr>
          <a:xfrm>
            <a:off x="2123047" y="1989749"/>
            <a:ext cx="1055077" cy="4382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chemeClr val="tx1"/>
                </a:solidFill>
              </a:rPr>
              <a:t>300 kj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141B1E47-24FF-4DE9-B76D-E80A5A08F785}"/>
              </a:ext>
            </a:extLst>
          </p:cNvPr>
          <p:cNvSpPr/>
          <p:nvPr/>
        </p:nvSpPr>
        <p:spPr>
          <a:xfrm>
            <a:off x="717452" y="2729647"/>
            <a:ext cx="717452" cy="552472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C1D72E27-0872-4868-BFF2-6C17FAD030BE}"/>
              </a:ext>
            </a:extLst>
          </p:cNvPr>
          <p:cNvSpPr/>
          <p:nvPr/>
        </p:nvSpPr>
        <p:spPr>
          <a:xfrm>
            <a:off x="731519" y="4047404"/>
            <a:ext cx="717452" cy="552472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7D96A526-E81D-478A-8EB9-198030BA144C}"/>
              </a:ext>
            </a:extLst>
          </p:cNvPr>
          <p:cNvSpPr/>
          <p:nvPr/>
        </p:nvSpPr>
        <p:spPr>
          <a:xfrm>
            <a:off x="2263723" y="3955966"/>
            <a:ext cx="1055077" cy="4382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chemeClr val="tx1"/>
                </a:solidFill>
              </a:rPr>
              <a:t>228 kj</a:t>
            </a:r>
          </a:p>
        </p:txBody>
      </p:sp>
      <p:sp>
        <p:nvSpPr>
          <p:cNvPr id="15" name="Espaço Reservado para Rodapé 14">
            <a:extLst>
              <a:ext uri="{FF2B5EF4-FFF2-40B4-BE49-F238E27FC236}">
                <a16:creationId xmlns:a16="http://schemas.microsoft.com/office/drawing/2014/main" id="{15C78FCB-CFEB-41E6-85AC-27C31B395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50" dirty="0"/>
          </a:p>
        </p:txBody>
      </p:sp>
      <p:sp>
        <p:nvSpPr>
          <p:cNvPr id="18" name="Espaço Reservado para Número de Slide 17">
            <a:extLst>
              <a:ext uri="{FF2B5EF4-FFF2-40B4-BE49-F238E27FC236}">
                <a16:creationId xmlns:a16="http://schemas.microsoft.com/office/drawing/2014/main" id="{FA8CF865-B505-4608-9ADD-68AC558F3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85A8-DDA8-4FCF-AB25-DA8F78EC7557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038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7AC282-8253-44A8-85D4-CA3F00F5B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QUE CAUSA A FORMAÇÃO DE UMA LIGAÇÃO IÔNICA?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4737186-5EAE-4E02-927B-776B2B50985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t-BR" dirty="0"/>
              <a:t>Decréscimo de energia das partículas que se ligam para formar o composto. </a:t>
            </a:r>
          </a:p>
          <a:p>
            <a:r>
              <a:rPr lang="pt-BR" dirty="0"/>
              <a:t>Menor energia aumento da estabilidade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85D91B4-562C-4DAF-950D-35BEE8BCD4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1665823"/>
          </a:xfrm>
        </p:spPr>
        <p:txBody>
          <a:bodyPr/>
          <a:lstStyle/>
          <a:p>
            <a:r>
              <a:rPr lang="pt-BR" dirty="0"/>
              <a:t>Energia de formação/estabilidade</a:t>
            </a:r>
          </a:p>
          <a:p>
            <a:r>
              <a:rPr lang="pt-BR" dirty="0"/>
              <a:t>Eletronegatividade</a:t>
            </a:r>
          </a:p>
          <a:p>
            <a:r>
              <a:rPr lang="pt-BR" dirty="0"/>
              <a:t>Tamanho dos átomos </a:t>
            </a:r>
          </a:p>
          <a:p>
            <a:endParaRPr lang="pt-BR" dirty="0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9CC85AB6-F101-42F7-898B-56941F79B6D7}"/>
              </a:ext>
            </a:extLst>
          </p:cNvPr>
          <p:cNvSpPr/>
          <p:nvPr/>
        </p:nvSpPr>
        <p:spPr>
          <a:xfrm>
            <a:off x="677334" y="4515729"/>
            <a:ext cx="888507" cy="8721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1EE7D53F-0499-4653-BB37-58DE0B5CC16E}"/>
              </a:ext>
            </a:extLst>
          </p:cNvPr>
          <p:cNvSpPr/>
          <p:nvPr/>
        </p:nvSpPr>
        <p:spPr>
          <a:xfrm>
            <a:off x="1737620" y="4515729"/>
            <a:ext cx="1005580" cy="8862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D95DCCA6-72D0-460B-AD4D-F77D1D66C8E8}"/>
              </a:ext>
            </a:extLst>
          </p:cNvPr>
          <p:cNvSpPr/>
          <p:nvPr/>
        </p:nvSpPr>
        <p:spPr>
          <a:xfrm>
            <a:off x="5495779" y="4515729"/>
            <a:ext cx="1028665" cy="8721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CBE32C24-84D5-4B60-8294-3909EB4E7234}"/>
              </a:ext>
            </a:extLst>
          </p:cNvPr>
          <p:cNvSpPr/>
          <p:nvPr/>
        </p:nvSpPr>
        <p:spPr>
          <a:xfrm>
            <a:off x="6696222" y="4206241"/>
            <a:ext cx="1645920" cy="14982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38820136-508E-42DE-9EF3-74D7649CC071}"/>
              </a:ext>
            </a:extLst>
          </p:cNvPr>
          <p:cNvCxnSpPr/>
          <p:nvPr/>
        </p:nvCxnSpPr>
        <p:spPr>
          <a:xfrm>
            <a:off x="1111348" y="4951828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D670C21A-A671-4F1B-BB19-EF29CB46AF23}"/>
              </a:ext>
            </a:extLst>
          </p:cNvPr>
          <p:cNvCxnSpPr/>
          <p:nvPr/>
        </p:nvCxnSpPr>
        <p:spPr>
          <a:xfrm>
            <a:off x="6096000" y="4951828"/>
            <a:ext cx="145835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ço Reservado para Rodapé 12">
            <a:extLst>
              <a:ext uri="{FF2B5EF4-FFF2-40B4-BE49-F238E27FC236}">
                <a16:creationId xmlns:a16="http://schemas.microsoft.com/office/drawing/2014/main" id="{2565E175-8770-4ECC-B8F5-25F0CAD48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50" dirty="0"/>
          </a:p>
        </p:txBody>
      </p:sp>
      <p:sp>
        <p:nvSpPr>
          <p:cNvPr id="14" name="Espaço Reservado para Número de Slide 13">
            <a:extLst>
              <a:ext uri="{FF2B5EF4-FFF2-40B4-BE49-F238E27FC236}">
                <a16:creationId xmlns:a16="http://schemas.microsoft.com/office/drawing/2014/main" id="{FC1D10C0-B7FF-4771-83A8-7FE207301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85A8-DDA8-4FCF-AB25-DA8F78EC7557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85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4BD3E7-A3CA-4E88-B471-119521683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5286144" cy="768626"/>
          </a:xfrm>
        </p:spPr>
        <p:txBody>
          <a:bodyPr/>
          <a:lstStyle/>
          <a:p>
            <a:r>
              <a:rPr lang="pt-BR" dirty="0"/>
              <a:t>Atividades assíncronas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61F2A07-D3C9-4A6D-9EBC-116CA08D2D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8521" y="1626016"/>
            <a:ext cx="10844107" cy="2988186"/>
          </a:xfrm>
        </p:spPr>
        <p:txBody>
          <a:bodyPr>
            <a:noAutofit/>
          </a:bodyPr>
          <a:lstStyle/>
          <a:p>
            <a:r>
              <a:rPr lang="pt-BR" sz="3600" dirty="0">
                <a:hlinkClick r:id="rId2"/>
              </a:rPr>
              <a:t>https://phet.colorado.edu/sims/html/molecule-polarity/latest/molecule-polarity_en.html</a:t>
            </a:r>
            <a:endParaRPr lang="pt-BR" sz="3600" dirty="0"/>
          </a:p>
          <a:p>
            <a:endParaRPr lang="pt-BR" sz="3600" dirty="0"/>
          </a:p>
          <a:p>
            <a:r>
              <a:rPr lang="pt-BR" sz="3600" dirty="0"/>
              <a:t>Estudar conceitos envolvidos</a:t>
            </a:r>
          </a:p>
          <a:p>
            <a:r>
              <a:rPr lang="pt-BR" sz="3600" dirty="0"/>
              <a:t>Fatores que influem na formação de compostos iônicos</a:t>
            </a:r>
          </a:p>
          <a:p>
            <a:r>
              <a:rPr lang="pt-BR" sz="3600" dirty="0"/>
              <a:t>Artigo disponível no Moodle.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C8B1E1A-A03E-4485-A08C-E625CE849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50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C1FB260-BFF1-498A-8172-981BAA9E1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85A8-DDA8-4FCF-AB25-DA8F78EC7557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14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29ED5-F105-4DD2-99C8-1E4422817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D621E68-BF28-4A1C-B1A2-4E55E139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E8BBE4D-F0DF-49B9-B75A-99DAC53AC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23">
              <a:extLst>
                <a:ext uri="{FF2B5EF4-FFF2-40B4-BE49-F238E27FC236}">
                  <a16:creationId xmlns:a16="http://schemas.microsoft.com/office/drawing/2014/main" id="{E0F07DDC-34A6-46A1-9DE9-2BBE2931A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5">
              <a:extLst>
                <a:ext uri="{FF2B5EF4-FFF2-40B4-BE49-F238E27FC236}">
                  <a16:creationId xmlns:a16="http://schemas.microsoft.com/office/drawing/2014/main" id="{2CEB2BF9-B8DB-45B9-86EA-D197B5B1A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8B5BB34-3801-4E70-A981-FE007635E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7">
              <a:extLst>
                <a:ext uri="{FF2B5EF4-FFF2-40B4-BE49-F238E27FC236}">
                  <a16:creationId xmlns:a16="http://schemas.microsoft.com/office/drawing/2014/main" id="{38432A75-2CEB-463C-A8F2-ABB50A79F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id="{E7E850B8-C050-4597-8BEB-113FEC9A2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24ACC798-9CEC-4B6F-A8DD-F8E6FCCCF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1D58A8C6-1294-4CD9-89BC-F1E981A52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F32F2ED6-6143-46C4-A641-72D42732B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5C9652B3-A450-4ED6-8FBF-F536BA60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B42F2D5-282D-4D73-B29A-939C5375B3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97" r="1" b="1"/>
          <a:stretch/>
        </p:blipFill>
        <p:spPr>
          <a:xfrm>
            <a:off x="568452" y="571500"/>
            <a:ext cx="11055096" cy="5715000"/>
          </a:xfrm>
          <a:prstGeom prst="rect">
            <a:avLst/>
          </a:prstGeom>
        </p:spPr>
      </p:pic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E64F548-DC8D-447E-80D4-283B8AAE4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333" y="6420107"/>
            <a:ext cx="5142441" cy="365125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605C80C-0BDA-488F-AEE3-551C00949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0438" y="6420107"/>
            <a:ext cx="68333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D4885A8-DDA8-4FCF-AB25-DA8F78EC7557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44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781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9AE3C6D-71A0-4F4B-879C-FA7353BC7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60145"/>
            <a:ext cx="8596668" cy="656492"/>
          </a:xfrm>
        </p:spPr>
        <p:txBody>
          <a:bodyPr>
            <a:normAutofit/>
          </a:bodyPr>
          <a:lstStyle/>
          <a:p>
            <a:r>
              <a:rPr lang="pt-BR" sz="2400" dirty="0"/>
              <a:t>Modulo 3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90DF9FE9-B6FC-4AE4-8168-E9431771C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816636"/>
            <a:ext cx="9594166" cy="6041364"/>
          </a:xfrm>
        </p:spPr>
        <p:txBody>
          <a:bodyPr>
            <a:normAutofit fontScale="92500" lnSpcReduction="20000"/>
          </a:bodyPr>
          <a:lstStyle/>
          <a:p>
            <a:r>
              <a:rPr lang="pt-BR" dirty="0"/>
              <a:t>AULA 1- Introdução </a:t>
            </a:r>
          </a:p>
          <a:p>
            <a:pPr lvl="1"/>
            <a:r>
              <a:rPr lang="pt-BR" dirty="0"/>
              <a:t>Conceitos </a:t>
            </a:r>
          </a:p>
          <a:p>
            <a:pPr lvl="1"/>
            <a:r>
              <a:rPr lang="pt-BR" dirty="0"/>
              <a:t>Representação Lewis</a:t>
            </a:r>
          </a:p>
          <a:p>
            <a:pPr lvl="1"/>
            <a:r>
              <a:rPr lang="pt-BR" dirty="0"/>
              <a:t>A ligação Iônica</a:t>
            </a:r>
          </a:p>
          <a:p>
            <a:pPr lvl="2"/>
            <a:r>
              <a:rPr lang="pt-BR" dirty="0"/>
              <a:t>Fatores que influenciam</a:t>
            </a:r>
          </a:p>
          <a:p>
            <a:pPr lvl="2"/>
            <a:r>
              <a:rPr lang="pt-BR" dirty="0"/>
              <a:t>Compostos iônicos</a:t>
            </a:r>
          </a:p>
          <a:p>
            <a:pPr marL="914400" lvl="2" indent="0">
              <a:buNone/>
            </a:pPr>
            <a:endParaRPr lang="pt-BR" dirty="0"/>
          </a:p>
          <a:p>
            <a:r>
              <a:rPr lang="pt-BR" dirty="0"/>
              <a:t>AULA 2- A ligação covalente</a:t>
            </a:r>
          </a:p>
          <a:p>
            <a:pPr lvl="1"/>
            <a:r>
              <a:rPr lang="pt-BR" dirty="0"/>
              <a:t>Representação de Lewis</a:t>
            </a:r>
          </a:p>
          <a:p>
            <a:pPr lvl="1"/>
            <a:r>
              <a:rPr lang="pt-BR" dirty="0"/>
              <a:t>Ordem das ligações</a:t>
            </a:r>
          </a:p>
          <a:p>
            <a:pPr lvl="1"/>
            <a:r>
              <a:rPr lang="pt-BR" dirty="0"/>
              <a:t>Algumas propriedades</a:t>
            </a:r>
          </a:p>
          <a:p>
            <a:pPr lvl="1"/>
            <a:r>
              <a:rPr lang="pt-BR" dirty="0"/>
              <a:t>Moléculas polares</a:t>
            </a:r>
          </a:p>
          <a:p>
            <a:endParaRPr lang="pt-BR" dirty="0"/>
          </a:p>
          <a:p>
            <a:r>
              <a:rPr lang="pt-BR" dirty="0"/>
              <a:t>Exercícios (pontos)</a:t>
            </a:r>
          </a:p>
          <a:p>
            <a:r>
              <a:rPr lang="pt-BR" dirty="0"/>
              <a:t>AULA 3 </a:t>
            </a:r>
          </a:p>
          <a:p>
            <a:pPr lvl="1"/>
            <a:r>
              <a:rPr lang="pt-BR" dirty="0"/>
              <a:t> Ligação covalente e estrutura molecular</a:t>
            </a:r>
          </a:p>
          <a:p>
            <a:pPr lvl="1"/>
            <a:r>
              <a:rPr lang="pt-BR" dirty="0"/>
              <a:t>Ligações metálicas</a:t>
            </a:r>
          </a:p>
          <a:p>
            <a:pPr lvl="1"/>
            <a:r>
              <a:rPr lang="pt-BR" dirty="0"/>
              <a:t>Nomenclatura compostos binários</a:t>
            </a:r>
          </a:p>
          <a:p>
            <a:r>
              <a:rPr lang="pt-BR" dirty="0"/>
              <a:t>AULA 4 - Avaliação 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C9CDFCA-9407-46F7-BC3C-5C1F2F0A8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50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560A8A6-801B-406F-9E48-782286B92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85A8-DDA8-4FCF-AB25-DA8F78EC7557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6F759753-9CC4-41C6-AFA1-769F61C85491}"/>
              </a:ext>
            </a:extLst>
          </p:cNvPr>
          <p:cNvSpPr/>
          <p:nvPr/>
        </p:nvSpPr>
        <p:spPr>
          <a:xfrm>
            <a:off x="6974946" y="816636"/>
            <a:ext cx="3674297" cy="2756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/>
              <a:t>CARGA HORÁRIA</a:t>
            </a:r>
          </a:p>
          <a:p>
            <a:pPr algn="ctr"/>
            <a:r>
              <a:rPr lang="pt-BR" sz="2800" b="1" dirty="0"/>
              <a:t>6 aulas</a:t>
            </a:r>
          </a:p>
          <a:p>
            <a:pPr algn="ctr"/>
            <a:endParaRPr lang="pt-BR" sz="2800" b="1" dirty="0"/>
          </a:p>
          <a:p>
            <a:pPr algn="ctr"/>
            <a:r>
              <a:rPr lang="pt-BR" sz="2800" b="1" dirty="0"/>
              <a:t> </a:t>
            </a:r>
          </a:p>
          <a:p>
            <a:pPr algn="ctr"/>
            <a:r>
              <a:rPr lang="pt-BR" sz="2800" b="1" dirty="0"/>
              <a:t>SÍNCRONA </a:t>
            </a:r>
            <a:r>
              <a:rPr lang="pt-BR" sz="2800" b="1" dirty="0">
                <a:solidFill>
                  <a:srgbClr val="7030A0"/>
                </a:solidFill>
              </a:rPr>
              <a:t>4</a:t>
            </a:r>
          </a:p>
          <a:p>
            <a:pPr algn="ctr"/>
            <a:r>
              <a:rPr lang="pt-BR" sz="2800" b="1" dirty="0"/>
              <a:t>ASSINCRONA </a:t>
            </a:r>
            <a:r>
              <a:rPr lang="pt-BR" sz="2800" b="1" dirty="0">
                <a:solidFill>
                  <a:srgbClr val="0000FF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3658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1054F4F-BA71-4EFA-93D3-3085B279D3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3" t="1603" r="5320"/>
          <a:stretch/>
        </p:blipFill>
        <p:spPr>
          <a:xfrm>
            <a:off x="253219" y="779405"/>
            <a:ext cx="8337444" cy="6240373"/>
          </a:xfrm>
          <a:prstGeom prst="rect">
            <a:avLst/>
          </a:prstGeom>
        </p:spPr>
      </p:pic>
      <p:sp>
        <p:nvSpPr>
          <p:cNvPr id="5" name="Seta: para a Esquerda 4">
            <a:extLst>
              <a:ext uri="{FF2B5EF4-FFF2-40B4-BE49-F238E27FC236}">
                <a16:creationId xmlns:a16="http://schemas.microsoft.com/office/drawing/2014/main" id="{C720663E-79D1-4C4B-9D31-FA423E136F8C}"/>
              </a:ext>
            </a:extLst>
          </p:cNvPr>
          <p:cNvSpPr/>
          <p:nvPr/>
        </p:nvSpPr>
        <p:spPr>
          <a:xfrm>
            <a:off x="9312812" y="2069174"/>
            <a:ext cx="2625969" cy="1659988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MOLÉCULAS</a:t>
            </a: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941AD410-5F19-44DF-9002-E73EC9184CE4}"/>
              </a:ext>
            </a:extLst>
          </p:cNvPr>
          <p:cNvCxnSpPr>
            <a:cxnSpLocks/>
          </p:cNvCxnSpPr>
          <p:nvPr/>
        </p:nvCxnSpPr>
        <p:spPr>
          <a:xfrm flipH="1">
            <a:off x="2990098" y="3572559"/>
            <a:ext cx="1083212" cy="1153551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ço Reservado para Rodapé 8">
            <a:extLst>
              <a:ext uri="{FF2B5EF4-FFF2-40B4-BE49-F238E27FC236}">
                <a16:creationId xmlns:a16="http://schemas.microsoft.com/office/drawing/2014/main" id="{B96FE9FB-BFD3-45CA-92FD-0A86DDF92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50" dirty="0"/>
          </a:p>
        </p:txBody>
      </p:sp>
      <p:sp>
        <p:nvSpPr>
          <p:cNvPr id="10" name="Espaço Reservado para Número de Slide 9">
            <a:extLst>
              <a:ext uri="{FF2B5EF4-FFF2-40B4-BE49-F238E27FC236}">
                <a16:creationId xmlns:a16="http://schemas.microsoft.com/office/drawing/2014/main" id="{EAAC1CB3-8796-408E-80E8-4E6177E79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85A8-DDA8-4FCF-AB25-DA8F78EC7557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A76037F-06CB-4864-8D0E-3109065B2396}"/>
              </a:ext>
            </a:extLst>
          </p:cNvPr>
          <p:cNvSpPr txBox="1"/>
          <p:nvPr/>
        </p:nvSpPr>
        <p:spPr>
          <a:xfrm>
            <a:off x="2438400" y="397565"/>
            <a:ext cx="2531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highlight>
                  <a:srgbClr val="FFFF00"/>
                </a:highlight>
              </a:rPr>
              <a:t>MÓDULO/  RESPONDE</a:t>
            </a:r>
          </a:p>
        </p:txBody>
      </p:sp>
    </p:spTree>
    <p:extLst>
      <p:ext uri="{BB962C8B-B14F-4D97-AF65-F5344CB8AC3E}">
        <p14:creationId xmlns:p14="http://schemas.microsoft.com/office/powerpoint/2010/main" val="49149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4" name="Título 3">
            <a:extLst>
              <a:ext uri="{FF2B5EF4-FFF2-40B4-BE49-F238E27FC236}">
                <a16:creationId xmlns:a16="http://schemas.microsoft.com/office/drawing/2014/main" id="{3ABDB25B-883A-465C-A07E-763EA3FF5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091" y="465373"/>
            <a:ext cx="5394155" cy="32491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4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ESTRUTURA ELETRÔNICA DE UM ÁTOMO ESTA DIRETAMENTE LIGADA A SUAS PROPRIEDADES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65AD79F-F8AF-4AFB-88A7-86480A659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2597" y="4514446"/>
            <a:ext cx="8431405" cy="871042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</a:rPr>
              <a:t>QUAL É PROPRIEDADE QUE </a:t>
            </a:r>
            <a:r>
              <a:rPr lang="en-US" sz="2800" b="1" dirty="0">
                <a:solidFill>
                  <a:srgbClr val="FF0000"/>
                </a:solidFill>
              </a:rPr>
              <a:t>QUASE</a:t>
            </a:r>
            <a:r>
              <a:rPr lang="en-US" sz="2800" b="1" dirty="0">
                <a:solidFill>
                  <a:srgbClr val="0000FF"/>
                </a:solidFill>
              </a:rPr>
              <a:t> TODOS OS ÁTOMOS POSSUEM ????</a:t>
            </a:r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5A7802B6-FF37-40CF-A7E2-6F2A0D9A9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Gráfico 6" descr="Átomo">
            <a:extLst>
              <a:ext uri="{FF2B5EF4-FFF2-40B4-BE49-F238E27FC236}">
                <a16:creationId xmlns:a16="http://schemas.microsoft.com/office/drawing/2014/main" id="{C8726D0C-9C6C-4A16-A8C6-879486E4F9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1001" y="635739"/>
            <a:ext cx="3765692" cy="3765692"/>
          </a:xfrm>
          <a:prstGeom prst="rect">
            <a:avLst/>
          </a:prstGeom>
        </p:spPr>
      </p:pic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8E11E433-98D8-459C-8BDE-755436533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0D4885A8-DDA8-4FCF-AB25-DA8F78EC7557}" type="slidenum">
              <a:rPr lang="en-US" smtClean="0"/>
              <a:pPr defTabSz="914400"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FB8E349-C049-4C58-847C-DD63B07122DE}"/>
              </a:ext>
            </a:extLst>
          </p:cNvPr>
          <p:cNvSpPr txBox="1"/>
          <p:nvPr/>
        </p:nvSpPr>
        <p:spPr>
          <a:xfrm>
            <a:off x="1272209" y="5678854"/>
            <a:ext cx="9488556" cy="954107"/>
          </a:xfrm>
          <a:prstGeom prst="rect">
            <a:avLst/>
          </a:prstGeom>
          <a:solidFill>
            <a:srgbClr val="FFFF00">
              <a:alpha val="72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CAPACIDADE DE SE COMBINAR COM OUTROS ÁTOMOS PARA PRODUZIR ESPÉCIES MAIS COMPLEXAS. </a:t>
            </a:r>
          </a:p>
        </p:txBody>
      </p:sp>
    </p:spTree>
    <p:extLst>
      <p:ext uri="{BB962C8B-B14F-4D97-AF65-F5344CB8AC3E}">
        <p14:creationId xmlns:p14="http://schemas.microsoft.com/office/powerpoint/2010/main" val="229531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18A36C1-61C8-44B9-AB4B-67026A504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85A8-DDA8-4FCF-AB25-DA8F78EC7557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BDDE1BE-9437-4B75-BEEF-3D7372B30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862" y="3429000"/>
            <a:ext cx="5031283" cy="318562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72BB0015-8EED-4485-B3EC-771529101097}"/>
              </a:ext>
            </a:extLst>
          </p:cNvPr>
          <p:cNvSpPr txBox="1"/>
          <p:nvPr/>
        </p:nvSpPr>
        <p:spPr>
          <a:xfrm>
            <a:off x="336436" y="397840"/>
            <a:ext cx="986145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AS FORÇAS DE ATRAÇÃO QUE ATUAM PARA MANTER ÁTOMOS JUNTOS NUMA </a:t>
            </a:r>
            <a:r>
              <a:rPr lang="pt-BR" sz="2400" b="1" dirty="0">
                <a:solidFill>
                  <a:srgbClr val="FF0000"/>
                </a:solidFill>
              </a:rPr>
              <a:t>MOLÉCULA</a:t>
            </a:r>
            <a:r>
              <a:rPr lang="pt-BR" sz="2400" b="1" dirty="0"/>
              <a:t> SÃO CHAMADAS DE LIGAÇÕES QUÍMICAS!!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78910E84-BDF8-4CC8-9E9A-59FEEB16DB7A}"/>
              </a:ext>
            </a:extLst>
          </p:cNvPr>
          <p:cNvSpPr/>
          <p:nvPr/>
        </p:nvSpPr>
        <p:spPr>
          <a:xfrm>
            <a:off x="1099930" y="1539703"/>
            <a:ext cx="8174072" cy="133643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A MANEIRA COMO OS ÁTOMOS FORMAM ESSAS LIGAÇÕES QUÍMICAS ESTÁ RELACIONADA COM SUA ESTRUTURA ELÉTRONICA</a:t>
            </a:r>
          </a:p>
        </p:txBody>
      </p:sp>
      <p:sp>
        <p:nvSpPr>
          <p:cNvPr id="10" name="Texto Explicativo: Seta para a Esquerda 9">
            <a:extLst>
              <a:ext uri="{FF2B5EF4-FFF2-40B4-BE49-F238E27FC236}">
                <a16:creationId xmlns:a16="http://schemas.microsoft.com/office/drawing/2014/main" id="{1F17C5DF-65A8-4D36-B8A0-023E4F135453}"/>
              </a:ext>
            </a:extLst>
          </p:cNvPr>
          <p:cNvSpPr/>
          <p:nvPr/>
        </p:nvSpPr>
        <p:spPr>
          <a:xfrm>
            <a:off x="7782804" y="2199861"/>
            <a:ext cx="4409196" cy="4260299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chemeClr val="tx1"/>
                </a:solidFill>
              </a:rPr>
              <a:t>Um átomo livre pode ser considerado como um sistema em que cargas positivas (do núcleo) atraem cargas negativas (elétrons). </a:t>
            </a:r>
          </a:p>
          <a:p>
            <a:pPr algn="ctr"/>
            <a:r>
              <a:rPr lang="pt-BR" sz="1400" dirty="0">
                <a:solidFill>
                  <a:schemeClr val="tx1"/>
                </a:solidFill>
              </a:rPr>
              <a:t>Quando dois átomos se aproximam, esse sistema fica mais complicado. Aparecem novas forças de atração (entre o núcleo do átomo A e o elétron do átomo B; e entre o núcleo do átomo B e o elétron do átomo A) </a:t>
            </a:r>
            <a:r>
              <a:rPr lang="pt-BR" dirty="0">
                <a:solidFill>
                  <a:schemeClr val="tx1"/>
                </a:solidFill>
              </a:rPr>
              <a:t>e forças de repulsão (entre os dois núcleos e os dois elétrons).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2858334-4C35-401C-BE2A-F2A57099D40A}"/>
              </a:ext>
            </a:extLst>
          </p:cNvPr>
          <p:cNvSpPr txBox="1"/>
          <p:nvPr/>
        </p:nvSpPr>
        <p:spPr>
          <a:xfrm>
            <a:off x="503582" y="2876134"/>
            <a:ext cx="40949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/>
              <a:t>EXEMPLO</a:t>
            </a:r>
            <a:r>
              <a:rPr lang="pt-BR" sz="1400" dirty="0"/>
              <a:t> : HIDROGÊNIO MOLECULAR</a:t>
            </a:r>
          </a:p>
        </p:txBody>
      </p:sp>
    </p:spTree>
    <p:extLst>
      <p:ext uri="{BB962C8B-B14F-4D97-AF65-F5344CB8AC3E}">
        <p14:creationId xmlns:p14="http://schemas.microsoft.com/office/powerpoint/2010/main" val="409482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E5243F31-29E5-4688-8EA3-99FC63AEB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885A8-DDA8-4FCF-AB25-DA8F78EC7557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0555649-9026-4F8F-A8CB-1F9760A5B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897" y="1283339"/>
            <a:ext cx="6201379" cy="520953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699F43F-02E2-4520-8624-3739D85078E4}"/>
              </a:ext>
            </a:extLst>
          </p:cNvPr>
          <p:cNvSpPr txBox="1"/>
          <p:nvPr/>
        </p:nvSpPr>
        <p:spPr>
          <a:xfrm>
            <a:off x="2602523" y="478302"/>
            <a:ext cx="5359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ENERGÉTICAMENTE TEMOS....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3A9437E-A456-4E2B-876A-B4040C0B0F0B}"/>
              </a:ext>
            </a:extLst>
          </p:cNvPr>
          <p:cNvSpPr txBox="1"/>
          <p:nvPr/>
        </p:nvSpPr>
        <p:spPr>
          <a:xfrm>
            <a:off x="3985847" y="2994485"/>
            <a:ext cx="14607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600" dirty="0"/>
              <a:t>H</a:t>
            </a:r>
            <a:r>
              <a:rPr lang="pt-BR" sz="6600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5531108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do">
  <a:themeElements>
    <a:clrScheme name="Facetad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d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d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2202</Words>
  <Application>Microsoft Office PowerPoint</Application>
  <PresentationFormat>Widescreen</PresentationFormat>
  <Paragraphs>285</Paragraphs>
  <Slides>44</Slides>
  <Notes>1</Notes>
  <HiddenSlides>0</HiddenSlides>
  <MMClips>0</MMClips>
  <ScaleCrop>false</ScaleCrop>
  <HeadingPairs>
    <vt:vector size="8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3</vt:i4>
      </vt:variant>
      <vt:variant>
        <vt:lpstr>Títulos de slides</vt:lpstr>
      </vt:variant>
      <vt:variant>
        <vt:i4>44</vt:i4>
      </vt:variant>
    </vt:vector>
  </HeadingPairs>
  <TitlesOfParts>
    <vt:vector size="56" baseType="lpstr">
      <vt:lpstr>Arial</vt:lpstr>
      <vt:lpstr>Arial Black</vt:lpstr>
      <vt:lpstr>Calibri</vt:lpstr>
      <vt:lpstr>Comic Sans MS</vt:lpstr>
      <vt:lpstr>Trebuchet MS</vt:lpstr>
      <vt:lpstr>Ubuntu</vt:lpstr>
      <vt:lpstr>Wingdings</vt:lpstr>
      <vt:lpstr>Wingdings 3</vt:lpstr>
      <vt:lpstr>Facetado</vt:lpstr>
      <vt:lpstr>CS ChemDraw Drawing</vt:lpstr>
      <vt:lpstr>Document</vt:lpstr>
      <vt:lpstr>Equação</vt:lpstr>
      <vt:lpstr>TÓPICOS ESPECIAIS EM QUÍMICA GERAL</vt:lpstr>
      <vt:lpstr>AMBIENTE VIRTUAL</vt:lpstr>
      <vt:lpstr>Apresentação do PowerPoint</vt:lpstr>
      <vt:lpstr>Apresentação do PowerPoint</vt:lpstr>
      <vt:lpstr>Modulo 3</vt:lpstr>
      <vt:lpstr>Apresentação do PowerPoint</vt:lpstr>
      <vt:lpstr>ESTRUTURA ELETRÔNICA DE UM ÁTOMO ESTA DIRETAMENTE LIGADA A SUAS PROPRIEDADES</vt:lpstr>
      <vt:lpstr>Apresentação do PowerPoint</vt:lpstr>
      <vt:lpstr>Apresentação do PowerPoint</vt:lpstr>
      <vt:lpstr>Apresentação do PowerPoint</vt:lpstr>
      <vt:lpstr>Apresentação do PowerPoint</vt:lpstr>
      <vt:lpstr>TODOS OS ÁTOMOS SE UNEM DA MESMA FORMA???</vt:lpstr>
      <vt:lpstr>CONCEITOS.....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Representação de Lewis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LIGAÇÃO IÔNICA: TENDENCIAS A PERDER ELÉCTRONS</vt:lpstr>
      <vt:lpstr>Apresentação do PowerPoint</vt:lpstr>
      <vt:lpstr>Tendências a RECEBER ELÉTRONS </vt:lpstr>
      <vt:lpstr>VALENCIA DOS ELEMENTOS REPRESENTATIVOS</vt:lpstr>
      <vt:lpstr>Apresentação do PowerPoint</vt:lpstr>
      <vt:lpstr>Apresentação do PowerPoint</vt:lpstr>
      <vt:lpstr>Apresentação do PowerPoint</vt:lpstr>
      <vt:lpstr>O QUE CAUSA A FORMAÇÃO DE UMA LIGAÇÃO IÔNICA?</vt:lpstr>
      <vt:lpstr>Atividades assíncronas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TÓPICOS ESPECIAIS EM QUÍMICA GERAL</dc:title>
  <dc:creator>Sistemas</dc:creator>
  <cp:lastModifiedBy>Sistemas</cp:lastModifiedBy>
  <cp:revision>9</cp:revision>
  <dcterms:created xsi:type="dcterms:W3CDTF">2021-04-13T21:21:44Z</dcterms:created>
  <dcterms:modified xsi:type="dcterms:W3CDTF">2021-04-13T22:55:32Z</dcterms:modified>
</cp:coreProperties>
</file>