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70"/>
  </p:notesMasterIdLst>
  <p:sldIdLst>
    <p:sldId id="256" r:id="rId2"/>
    <p:sldId id="257" r:id="rId3"/>
    <p:sldId id="286" r:id="rId4"/>
    <p:sldId id="258" r:id="rId5"/>
    <p:sldId id="259" r:id="rId6"/>
    <p:sldId id="260" r:id="rId7"/>
    <p:sldId id="287" r:id="rId8"/>
    <p:sldId id="288" r:id="rId9"/>
    <p:sldId id="289" r:id="rId10"/>
    <p:sldId id="291" r:id="rId11"/>
    <p:sldId id="290" r:id="rId12"/>
    <p:sldId id="292" r:id="rId13"/>
    <p:sldId id="293" r:id="rId14"/>
    <p:sldId id="295" r:id="rId15"/>
    <p:sldId id="294" r:id="rId16"/>
    <p:sldId id="296" r:id="rId17"/>
    <p:sldId id="297" r:id="rId18"/>
    <p:sldId id="298" r:id="rId19"/>
    <p:sldId id="299" r:id="rId20"/>
    <p:sldId id="330" r:id="rId21"/>
    <p:sldId id="342" r:id="rId22"/>
    <p:sldId id="343" r:id="rId23"/>
    <p:sldId id="345" r:id="rId24"/>
    <p:sldId id="344" r:id="rId25"/>
    <p:sldId id="346" r:id="rId26"/>
    <p:sldId id="347" r:id="rId27"/>
    <p:sldId id="348" r:id="rId28"/>
    <p:sldId id="331" r:id="rId29"/>
    <p:sldId id="332" r:id="rId30"/>
    <p:sldId id="333" r:id="rId31"/>
    <p:sldId id="334" r:id="rId32"/>
    <p:sldId id="335" r:id="rId33"/>
    <p:sldId id="337" r:id="rId34"/>
    <p:sldId id="338" r:id="rId35"/>
    <p:sldId id="339" r:id="rId36"/>
    <p:sldId id="340" r:id="rId37"/>
    <p:sldId id="341" r:id="rId38"/>
    <p:sldId id="300" r:id="rId39"/>
    <p:sldId id="301" r:id="rId40"/>
    <p:sldId id="302" r:id="rId41"/>
    <p:sldId id="303" r:id="rId42"/>
    <p:sldId id="304" r:id="rId43"/>
    <p:sldId id="281" r:id="rId44"/>
    <p:sldId id="283" r:id="rId45"/>
    <p:sldId id="305" r:id="rId46"/>
    <p:sldId id="285" r:id="rId47"/>
    <p:sldId id="317" r:id="rId48"/>
    <p:sldId id="313" r:id="rId49"/>
    <p:sldId id="314" r:id="rId50"/>
    <p:sldId id="307" r:id="rId51"/>
    <p:sldId id="318" r:id="rId52"/>
    <p:sldId id="315" r:id="rId53"/>
    <p:sldId id="316" r:id="rId54"/>
    <p:sldId id="306" r:id="rId55"/>
    <p:sldId id="324" r:id="rId56"/>
    <p:sldId id="308" r:id="rId57"/>
    <p:sldId id="309" r:id="rId58"/>
    <p:sldId id="310" r:id="rId59"/>
    <p:sldId id="311" r:id="rId60"/>
    <p:sldId id="312" r:id="rId61"/>
    <p:sldId id="320" r:id="rId62"/>
    <p:sldId id="319" r:id="rId63"/>
    <p:sldId id="321" r:id="rId64"/>
    <p:sldId id="328" r:id="rId65"/>
    <p:sldId id="329" r:id="rId66"/>
    <p:sldId id="322" r:id="rId67"/>
    <p:sldId id="323" r:id="rId68"/>
    <p:sldId id="327" r:id="rId69"/>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 Id="rId4" Type="http://schemas.openxmlformats.org/officeDocument/2006/relationships/image" Target="../media/image5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3F283B-7CD8-44F7-AA93-F90882BF4CDD}" type="datetimeFigureOut">
              <a:rPr lang="pt-BR" smtClean="0"/>
              <a:pPr/>
              <a:t>23/09/2015</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FBD882-FB55-43FE-9022-A489E7876244}" type="slidenum">
              <a:rPr lang="pt-BR" smtClean="0"/>
              <a:pPr/>
              <a:t>‹nº›</a:t>
            </a:fld>
            <a:endParaRPr lang="pt-B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D2FBD882-FB55-43FE-9022-A489E7876244}" type="slidenum">
              <a:rPr lang="pt-BR" smtClean="0"/>
              <a:pPr/>
              <a:t>19</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9" name="Retângulo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ítulo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pt-BR" smtClean="0"/>
              <a:t>Clique para editar o estilo do título mestre</a:t>
            </a:r>
            <a:endParaRPr kumimoji="0" lang="en-US"/>
          </a:p>
        </p:txBody>
      </p:sp>
      <p:sp>
        <p:nvSpPr>
          <p:cNvPr id="3" name="Subtítulo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pt-BR" smtClean="0"/>
              <a:t>Clique para editar o estilo do subtítulo mestre</a:t>
            </a:r>
            <a:endParaRPr kumimoji="0" lang="en-US"/>
          </a:p>
        </p:txBody>
      </p:sp>
      <p:sp>
        <p:nvSpPr>
          <p:cNvPr id="4" name="Espaço Reservado para Data 3"/>
          <p:cNvSpPr>
            <a:spLocks noGrp="1"/>
          </p:cNvSpPr>
          <p:nvPr>
            <p:ph type="dt" sz="half" idx="10"/>
          </p:nvPr>
        </p:nvSpPr>
        <p:spPr/>
        <p:txBody>
          <a:bodyPr/>
          <a:lstStyle/>
          <a:p>
            <a:fld id="{CFF04408-4D39-470B-BDFC-B0EF8017D6F5}" type="datetime9">
              <a:rPr lang="pt-BR" smtClean="0"/>
              <a:pPr/>
              <a:t>23/09/2015 18:11:58</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441B72FB-997C-41AF-A515-7C78AAE8C0F0}" type="slidenum">
              <a:rPr lang="pt-BR" smtClean="0"/>
              <a:pPr/>
              <a:t>‹nº›</a:t>
            </a:fld>
            <a:endParaRPr lang="pt-BR" dirty="0"/>
          </a:p>
        </p:txBody>
      </p:sp>
      <p:sp>
        <p:nvSpPr>
          <p:cNvPr id="10" name="Retângulo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CE679A4D-CAFA-413B-A822-2011F8ED6FD6}" type="datetime9">
              <a:rPr lang="pt-BR" smtClean="0"/>
              <a:pPr/>
              <a:t>23/09/2015 18:11:58</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441B72FB-997C-41AF-A515-7C78AAE8C0F0}" type="slidenum">
              <a:rPr lang="pt-BR" smtClean="0"/>
              <a:pPr/>
              <a:t>‹nº›</a:t>
            </a:fld>
            <a:endParaRPr lang="pt-B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9" name="Retângulo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8" name="Retângulo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ítulo Vertical 1"/>
          <p:cNvSpPr>
            <a:spLocks noGrp="1"/>
          </p:cNvSpPr>
          <p:nvPr>
            <p:ph type="title" orient="vert"/>
          </p:nvPr>
        </p:nvSpPr>
        <p:spPr>
          <a:xfrm>
            <a:off x="6781800" y="274640"/>
            <a:ext cx="1905000" cy="5851525"/>
          </a:xfrm>
        </p:spPr>
        <p:txBody>
          <a:bodyPr vert="eaVert"/>
          <a:lstStyle>
            <a:extLs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304800"/>
            <a:ext cx="6019800" cy="5851525"/>
          </a:xfrm>
        </p:spPr>
        <p:txBody>
          <a:bodyPr vert="eaVert"/>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D94AC744-E0E1-48FB-A29D-790F17FBEBDA}" type="datetime9">
              <a:rPr lang="pt-BR" smtClean="0"/>
              <a:pPr/>
              <a:t>23/09/2015 18:11:58</a:t>
            </a:fld>
            <a:endParaRPr lang="pt-BR" dirty="0"/>
          </a:p>
        </p:txBody>
      </p:sp>
      <p:sp>
        <p:nvSpPr>
          <p:cNvPr id="5" name="Espaço Reservado para Rodapé 4"/>
          <p:cNvSpPr>
            <a:spLocks noGrp="1"/>
          </p:cNvSpPr>
          <p:nvPr>
            <p:ph type="ftr" sz="quarter" idx="11"/>
          </p:nvPr>
        </p:nvSpPr>
        <p:spPr>
          <a:xfrm>
            <a:off x="2640597" y="6377459"/>
            <a:ext cx="3836404" cy="365125"/>
          </a:xfrm>
        </p:spPr>
        <p:txBody>
          <a:bodyPr/>
          <a:lstStyle/>
          <a:p>
            <a:endParaRPr lang="pt-BR" dirty="0"/>
          </a:p>
        </p:txBody>
      </p:sp>
      <p:sp>
        <p:nvSpPr>
          <p:cNvPr id="6" name="Espaço Reservado para Número de Slide 5"/>
          <p:cNvSpPr>
            <a:spLocks noGrp="1"/>
          </p:cNvSpPr>
          <p:nvPr>
            <p:ph type="sldNum" sz="quarter" idx="12"/>
          </p:nvPr>
        </p:nvSpPr>
        <p:spPr/>
        <p:txBody>
          <a:bodyPr/>
          <a:lstStyle/>
          <a:p>
            <a:fld id="{441B72FB-997C-41AF-A515-7C78AAE8C0F0}" type="slidenum">
              <a:rPr lang="pt-BR" smtClean="0"/>
              <a:pPr/>
              <a:t>‹nº›</a:t>
            </a:fld>
            <a:endParaRPr lang="pt-B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155448"/>
            <a:ext cx="8229600" cy="1252728"/>
          </a:xfrm>
        </p:spPr>
        <p:txBody>
          <a:bodyPr/>
          <a:lstStyle>
            <a:extLst/>
          </a:lstStyle>
          <a:p>
            <a:r>
              <a:rPr kumimoji="0" lang="pt-BR" smtClean="0"/>
              <a:t>Clique para editar o estilo do título mestre</a:t>
            </a:r>
            <a:endParaRPr kumimoji="0" lang="en-US"/>
          </a:p>
        </p:txBody>
      </p:sp>
      <p:sp>
        <p:nvSpPr>
          <p:cNvPr id="3" name="Espaço Reservado para Conteúdo 2"/>
          <p:cNvSpPr>
            <a:spLocks noGrp="1"/>
          </p:cNvSpPr>
          <p:nvPr>
            <p:ph idx="1"/>
          </p:nvPr>
        </p:nvSpPr>
        <p:spPr/>
        <p:txBody>
          <a:bodyPr/>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13A3279F-B561-4F4E-9D1B-6F56317C2A71}" type="datetime9">
              <a:rPr lang="pt-BR" smtClean="0"/>
              <a:pPr/>
              <a:t>23/09/2015 18:11:58</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441B72FB-997C-41AF-A515-7C78AAE8C0F0}" type="slidenum">
              <a:rPr lang="pt-BR" smtClean="0"/>
              <a:pPr/>
              <a:t>‹nº›</a:t>
            </a:fld>
            <a:endParaRPr lang="pt-B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9" name="Retângulo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12" name="Retângulo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ítulo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pt-BR" smtClean="0"/>
              <a:t>Clique para editar os estilos do texto mestre</a:t>
            </a:r>
          </a:p>
        </p:txBody>
      </p:sp>
      <p:sp>
        <p:nvSpPr>
          <p:cNvPr id="4" name="Espaço Reservado para Data 3"/>
          <p:cNvSpPr>
            <a:spLocks noGrp="1"/>
          </p:cNvSpPr>
          <p:nvPr>
            <p:ph type="dt" sz="half" idx="10"/>
          </p:nvPr>
        </p:nvSpPr>
        <p:spPr/>
        <p:txBody>
          <a:bodyPr/>
          <a:lstStyle/>
          <a:p>
            <a:fld id="{CDDBB8F1-E198-41BD-ACB9-0A787EDA1469}" type="datetime9">
              <a:rPr lang="pt-BR" smtClean="0"/>
              <a:pPr/>
              <a:t>23/09/2015 18:11:58</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441B72FB-997C-41AF-A515-7C78AAE8C0F0}" type="slidenum">
              <a:rPr lang="pt-BR" smtClean="0"/>
              <a:pPr/>
              <a:t>‹nº›</a:t>
            </a:fld>
            <a:endParaRPr lang="pt-B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kumimoji="0" lang="pt-BR" smtClean="0"/>
              <a:t>Clique para editar o estilo do título mestre</a:t>
            </a:r>
            <a:endParaRPr kumimoji="0" lang="en-US"/>
          </a:p>
        </p:txBody>
      </p:sp>
      <p:sp>
        <p:nvSpPr>
          <p:cNvPr id="3" name="Espaço Reservado para Conteúdo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Conteúdo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p>
            <a:fld id="{4365C056-C0C1-4794-B31E-8C2E2601E589}" type="datetime9">
              <a:rPr lang="pt-BR" smtClean="0"/>
              <a:pPr/>
              <a:t>23/09/2015 18:11:58</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441B72FB-997C-41AF-A515-7C78AAE8C0F0}" type="slidenum">
              <a:rPr lang="pt-BR" smtClean="0"/>
              <a:pPr/>
              <a:t>‹nº›</a:t>
            </a:fld>
            <a:endParaRPr lang="pt-B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pt-BR" smtClean="0"/>
              <a:t>Clique para editar os estilos do texto mestre</a:t>
            </a:r>
          </a:p>
        </p:txBody>
      </p:sp>
      <p:sp>
        <p:nvSpPr>
          <p:cNvPr id="4" name="Espaço Reservado para Conteúdo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Texto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pt-BR" smtClean="0"/>
              <a:t>Clique para editar os estilos do texto mestre</a:t>
            </a:r>
          </a:p>
        </p:txBody>
      </p:sp>
      <p:sp>
        <p:nvSpPr>
          <p:cNvPr id="6" name="Espaço Reservado para Conteúdo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0"/>
          </p:nvPr>
        </p:nvSpPr>
        <p:spPr/>
        <p:txBody>
          <a:bodyPr/>
          <a:lstStyle/>
          <a:p>
            <a:fld id="{1D63FEDA-7C5B-40A3-8268-05F244DB9DFE}" type="datetime9">
              <a:rPr lang="pt-BR" smtClean="0"/>
              <a:pPr/>
              <a:t>23/09/2015 18:11:58</a:t>
            </a:fld>
            <a:endParaRPr lang="pt-BR" dirty="0"/>
          </a:p>
        </p:txBody>
      </p:sp>
      <p:sp>
        <p:nvSpPr>
          <p:cNvPr id="8" name="Espaço Reservado para Rodapé 7"/>
          <p:cNvSpPr>
            <a:spLocks noGrp="1"/>
          </p:cNvSpPr>
          <p:nvPr>
            <p:ph type="ftr" sz="quarter" idx="11"/>
          </p:nvPr>
        </p:nvSpPr>
        <p:spPr/>
        <p:txBody>
          <a:bodyPr/>
          <a:lstStyle/>
          <a:p>
            <a:endParaRPr lang="pt-BR" dirty="0"/>
          </a:p>
        </p:txBody>
      </p:sp>
      <p:sp>
        <p:nvSpPr>
          <p:cNvPr id="9" name="Espaço Reservado para Número de Slide 8"/>
          <p:cNvSpPr>
            <a:spLocks noGrp="1"/>
          </p:cNvSpPr>
          <p:nvPr>
            <p:ph type="sldNum" sz="quarter" idx="12"/>
          </p:nvPr>
        </p:nvSpPr>
        <p:spPr/>
        <p:txBody>
          <a:bodyPr/>
          <a:lstStyle/>
          <a:p>
            <a:fld id="{441B72FB-997C-41AF-A515-7C78AAE8C0F0}" type="slidenum">
              <a:rPr lang="pt-BR" smtClean="0"/>
              <a:pPr/>
              <a:t>‹nº›</a:t>
            </a:fld>
            <a:endParaRPr lang="pt-B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kumimoji="0" lang="pt-BR" smtClean="0"/>
              <a:t>Clique para editar o estilo do título mestre</a:t>
            </a:r>
            <a:endParaRPr kumimoji="0" lang="en-US"/>
          </a:p>
        </p:txBody>
      </p:sp>
      <p:sp>
        <p:nvSpPr>
          <p:cNvPr id="3" name="Espaço Reservado para Data 2"/>
          <p:cNvSpPr>
            <a:spLocks noGrp="1"/>
          </p:cNvSpPr>
          <p:nvPr>
            <p:ph type="dt" sz="half" idx="10"/>
          </p:nvPr>
        </p:nvSpPr>
        <p:spPr/>
        <p:txBody>
          <a:bodyPr/>
          <a:lstStyle/>
          <a:p>
            <a:fld id="{09F7D948-BDE9-4052-BB3E-74DCEA129AA8}" type="datetime9">
              <a:rPr lang="pt-BR" smtClean="0"/>
              <a:pPr/>
              <a:t>23/09/2015 18:11:58</a:t>
            </a:fld>
            <a:endParaRPr lang="pt-BR" dirty="0"/>
          </a:p>
        </p:txBody>
      </p:sp>
      <p:sp>
        <p:nvSpPr>
          <p:cNvPr id="4" name="Espaço Reservado para Rodapé 3"/>
          <p:cNvSpPr>
            <a:spLocks noGrp="1"/>
          </p:cNvSpPr>
          <p:nvPr>
            <p:ph type="ftr" sz="quarter" idx="11"/>
          </p:nvPr>
        </p:nvSpPr>
        <p:spPr/>
        <p:txBody>
          <a:bodyPr/>
          <a:lstStyle/>
          <a:p>
            <a:endParaRPr lang="pt-BR" dirty="0"/>
          </a:p>
        </p:txBody>
      </p:sp>
      <p:sp>
        <p:nvSpPr>
          <p:cNvPr id="5" name="Espaço Reservado para Número de Slide 4"/>
          <p:cNvSpPr>
            <a:spLocks noGrp="1"/>
          </p:cNvSpPr>
          <p:nvPr>
            <p:ph type="sldNum" sz="quarter" idx="12"/>
          </p:nvPr>
        </p:nvSpPr>
        <p:spPr/>
        <p:txBody>
          <a:bodyPr/>
          <a:lstStyle/>
          <a:p>
            <a:fld id="{441B72FB-997C-41AF-A515-7C78AAE8C0F0}" type="slidenum">
              <a:rPr lang="pt-BR" smtClean="0"/>
              <a:pPr/>
              <a:t>‹nº›</a:t>
            </a:fld>
            <a:endParaRPr lang="pt-B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AE47139D-32AE-4ADE-AFAF-9BFCB85B0CC4}" type="datetime9">
              <a:rPr lang="pt-BR" smtClean="0"/>
              <a:pPr/>
              <a:t>23/09/2015 18:11:58</a:t>
            </a:fld>
            <a:endParaRPr lang="pt-BR" dirty="0"/>
          </a:p>
        </p:txBody>
      </p:sp>
      <p:sp>
        <p:nvSpPr>
          <p:cNvPr id="3" name="Espaço Reservado para Rodapé 2"/>
          <p:cNvSpPr>
            <a:spLocks noGrp="1"/>
          </p:cNvSpPr>
          <p:nvPr>
            <p:ph type="ftr" sz="quarter" idx="11"/>
          </p:nvPr>
        </p:nvSpPr>
        <p:spPr/>
        <p:txBody>
          <a:bodyPr/>
          <a:lstStyle/>
          <a:p>
            <a:endParaRPr lang="pt-BR" dirty="0"/>
          </a:p>
        </p:txBody>
      </p:sp>
      <p:sp>
        <p:nvSpPr>
          <p:cNvPr id="4" name="Espaço Reservado para Número de Slide 3"/>
          <p:cNvSpPr>
            <a:spLocks noGrp="1"/>
          </p:cNvSpPr>
          <p:nvPr>
            <p:ph type="sldNum" sz="quarter" idx="12"/>
          </p:nvPr>
        </p:nvSpPr>
        <p:spPr/>
        <p:txBody>
          <a:bodyPr/>
          <a:lstStyle/>
          <a:p>
            <a:fld id="{441B72FB-997C-41AF-A515-7C78AAE8C0F0}" type="slidenum">
              <a:rPr lang="pt-BR" smtClean="0"/>
              <a:pPr/>
              <a:t>‹nº›</a:t>
            </a:fld>
            <a:endParaRPr lang="pt-B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pt-BR" smtClean="0"/>
              <a:t>Clique para editar o estilo do título mestre</a:t>
            </a:r>
            <a:endParaRPr kumimoji="0" lang="en-US"/>
          </a:p>
        </p:txBody>
      </p:sp>
      <p:sp>
        <p:nvSpPr>
          <p:cNvPr id="3" name="Espaço Reservado para Conteúdo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Texto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pt-BR" smtClean="0"/>
              <a:t>Clique para editar os estilos do texto mestre</a:t>
            </a:r>
          </a:p>
        </p:txBody>
      </p:sp>
      <p:sp>
        <p:nvSpPr>
          <p:cNvPr id="5" name="Espaço Reservado para Data 4"/>
          <p:cNvSpPr>
            <a:spLocks noGrp="1"/>
          </p:cNvSpPr>
          <p:nvPr>
            <p:ph type="dt" sz="half" idx="10"/>
          </p:nvPr>
        </p:nvSpPr>
        <p:spPr/>
        <p:txBody>
          <a:bodyPr/>
          <a:lstStyle/>
          <a:p>
            <a:fld id="{C620A31E-0143-4A11-BD86-0F294F732ACA}" type="datetime9">
              <a:rPr lang="pt-BR" smtClean="0"/>
              <a:pPr/>
              <a:t>23/09/2015 18:11:58</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441B72FB-997C-41AF-A515-7C78AAE8C0F0}" type="slidenum">
              <a:rPr lang="pt-BR" smtClean="0"/>
              <a:pPr/>
              <a:t>‹nº›</a:t>
            </a:fld>
            <a:endParaRPr lang="pt-BR" dirty="0"/>
          </a:p>
        </p:txBody>
      </p:sp>
      <p:sp>
        <p:nvSpPr>
          <p:cNvPr id="12" name="Retângulo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tângulo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pt-BR" smtClean="0"/>
              <a:t>Clique para editar o estilo do título mestre</a:t>
            </a:r>
            <a:endParaRPr kumimoji="0" lang="en-US"/>
          </a:p>
        </p:txBody>
      </p:sp>
      <p:sp>
        <p:nvSpPr>
          <p:cNvPr id="3" name="Espaço Reservado para Imagem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pt-BR" dirty="0" smtClean="0"/>
              <a:t>Clique no ícone para adicionar uma imagem</a:t>
            </a:r>
            <a:endParaRPr kumimoji="0" lang="en-US" dirty="0"/>
          </a:p>
        </p:txBody>
      </p:sp>
      <p:sp>
        <p:nvSpPr>
          <p:cNvPr id="4" name="Espaço Reservado para Texto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pt-BR" smtClean="0"/>
              <a:t>Clique para editar os estilos do texto mestre</a:t>
            </a:r>
          </a:p>
        </p:txBody>
      </p:sp>
      <p:sp>
        <p:nvSpPr>
          <p:cNvPr id="5" name="Espaço Reservado para Data 4"/>
          <p:cNvSpPr>
            <a:spLocks noGrp="1"/>
          </p:cNvSpPr>
          <p:nvPr>
            <p:ph type="dt" sz="half" idx="10"/>
          </p:nvPr>
        </p:nvSpPr>
        <p:spPr>
          <a:xfrm>
            <a:off x="164592" y="1170432"/>
            <a:ext cx="2523744" cy="201168"/>
          </a:xfrm>
        </p:spPr>
        <p:txBody>
          <a:bodyPr/>
          <a:lstStyle/>
          <a:p>
            <a:fld id="{046F7DC3-6975-4A6F-9E57-2138421A2590}" type="datetime9">
              <a:rPr lang="pt-BR" smtClean="0"/>
              <a:pPr/>
              <a:t>23/09/2015 18:11:58</a:t>
            </a:fld>
            <a:endParaRPr lang="pt-BR" dirty="0"/>
          </a:p>
        </p:txBody>
      </p:sp>
      <p:sp>
        <p:nvSpPr>
          <p:cNvPr id="11" name="Retângulo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tângulo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6" name="Espaço Reservado para Rodapé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pt-BR" dirty="0"/>
          </a:p>
        </p:txBody>
      </p:sp>
      <p:sp>
        <p:nvSpPr>
          <p:cNvPr id="7" name="Espaço Reservado para Número de Slide 6"/>
          <p:cNvSpPr>
            <a:spLocks noGrp="1"/>
          </p:cNvSpPr>
          <p:nvPr>
            <p:ph type="sldNum" sz="quarter" idx="12"/>
          </p:nvPr>
        </p:nvSpPr>
        <p:spPr>
          <a:xfrm>
            <a:off x="8339328" y="1170432"/>
            <a:ext cx="733864" cy="201168"/>
          </a:xfrm>
        </p:spPr>
        <p:txBody>
          <a:bodyPr/>
          <a:lstStyle/>
          <a:p>
            <a:fld id="{441B72FB-997C-41AF-A515-7C78AAE8C0F0}" type="slidenum">
              <a:rPr lang="pt-BR" smtClean="0"/>
              <a:pPr/>
              <a:t>‹nº›</a:t>
            </a:fld>
            <a:endParaRPr lang="pt-B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tângulo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7" name="Retângulo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Espaço Reservado para Título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4" name="Espaço Reservado para Data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43B00176-BB67-4572-B210-940DEDD6F338}" type="datetime9">
              <a:rPr lang="pt-BR" smtClean="0"/>
              <a:pPr/>
              <a:t>23/09/2015 18:11:58</a:t>
            </a:fld>
            <a:endParaRPr lang="pt-BR" dirty="0"/>
          </a:p>
        </p:txBody>
      </p:sp>
      <p:sp>
        <p:nvSpPr>
          <p:cNvPr id="5" name="Espaço Reservado para Rodapé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pt-BR" dirty="0"/>
          </a:p>
        </p:txBody>
      </p:sp>
      <p:sp>
        <p:nvSpPr>
          <p:cNvPr id="6" name="Espaço Reservado para Número de Slide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441B72FB-997C-41AF-A515-7C78AAE8C0F0}" type="slidenum">
              <a:rPr lang="pt-BR" smtClean="0"/>
              <a:pPr/>
              <a:t>‹nº›</a:t>
            </a:fld>
            <a:endParaRPr lang="pt-BR" dirty="0"/>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file:///C:\Users\Usuario\Videos\V&#237;deos\Soxhlet%20extraction%20of%20capsaicinoids%20from%20peppers.wmv" TargetMode="Externa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pt.wikipedia.org/wiki/Sublima%C3%A7%C3%A3o"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58.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6.xml"/><Relationship Id="rId5" Type="http://schemas.openxmlformats.org/officeDocument/2006/relationships/image" Target="../media/image68.jpeg"/><Relationship Id="rId4" Type="http://schemas.openxmlformats.org/officeDocument/2006/relationships/image" Target="../media/image67.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0.gif"/><Relationship Id="rId2" Type="http://schemas.openxmlformats.org/officeDocument/2006/relationships/image" Target="../media/image69.jpeg"/><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71.jpeg"/></Relationships>
</file>

<file path=ppt/slides/_rels/slide6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5" Type="http://schemas.openxmlformats.org/officeDocument/2006/relationships/image" Target="../media/image76.jpeg"/><Relationship Id="rId4" Type="http://schemas.openxmlformats.org/officeDocument/2006/relationships/image" Target="../media/image75.jpeg"/></Relationships>
</file>

<file path=ppt/slides/_rels/slide68.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pPr algn="ctr"/>
            <a:r>
              <a:rPr lang="pt-BR" dirty="0" smtClean="0"/>
              <a:t/>
            </a:r>
            <a:br>
              <a:rPr lang="pt-BR" dirty="0" smtClean="0"/>
            </a:br>
            <a:r>
              <a:rPr lang="pt-BR" dirty="0" smtClean="0"/>
              <a:t>Técnicas de Separação</a:t>
            </a:r>
            <a:br>
              <a:rPr lang="pt-BR" dirty="0" smtClean="0"/>
            </a:br>
            <a:endParaRPr lang="pt-BR" dirty="0"/>
          </a:p>
        </p:txBody>
      </p:sp>
      <p:sp>
        <p:nvSpPr>
          <p:cNvPr id="3" name="Subtítulo 2"/>
          <p:cNvSpPr>
            <a:spLocks noGrp="1"/>
          </p:cNvSpPr>
          <p:nvPr>
            <p:ph type="subTitle" idx="1"/>
          </p:nvPr>
        </p:nvSpPr>
        <p:spPr>
          <a:xfrm>
            <a:off x="642910" y="4786322"/>
            <a:ext cx="8077200" cy="1499616"/>
          </a:xfrm>
        </p:spPr>
        <p:txBody>
          <a:bodyPr>
            <a:normAutofit/>
          </a:bodyPr>
          <a:lstStyle/>
          <a:p>
            <a:pPr algn="just"/>
            <a:r>
              <a:rPr lang="pt-BR" sz="2400" dirty="0" smtClean="0"/>
              <a:t>Cibele Maria </a:t>
            </a:r>
            <a:r>
              <a:rPr lang="pt-BR" sz="2400" dirty="0" err="1" smtClean="0"/>
              <a:t>Stivanin</a:t>
            </a:r>
            <a:r>
              <a:rPr lang="pt-BR" sz="2400" dirty="0" smtClean="0"/>
              <a:t> de Almeida – Aula 2</a:t>
            </a:r>
            <a:endParaRPr lang="pt-BR" sz="2400" dirty="0"/>
          </a:p>
        </p:txBody>
      </p:sp>
      <p:pic>
        <p:nvPicPr>
          <p:cNvPr id="31746" name="Picture 2" descr="http://api.ning.com/files/hzTRUXki3CI-Nm*Ozo0AZLkmE59MTGIW5Xmjtg1X2sW3bGX371GDGPvUdPpVfZ0lfPZRFNb1dNRrML2awY0zP9R9R38GzD*c/CartoBoasFestasUENF.png"/>
          <p:cNvPicPr>
            <a:picLocks noChangeAspect="1" noChangeArrowheads="1"/>
          </p:cNvPicPr>
          <p:nvPr/>
        </p:nvPicPr>
        <p:blipFill>
          <a:blip r:embed="rId2"/>
          <a:srcRect/>
          <a:stretch>
            <a:fillRect/>
          </a:stretch>
        </p:blipFill>
        <p:spPr bwMode="auto">
          <a:xfrm>
            <a:off x="1971694" y="285728"/>
            <a:ext cx="5314950" cy="3695701"/>
          </a:xfrm>
          <a:prstGeom prst="rect">
            <a:avLst/>
          </a:prstGeom>
          <a:noFill/>
        </p:spPr>
      </p:pic>
      <p:sp>
        <p:nvSpPr>
          <p:cNvPr id="5" name="Espaço Reservado para Data 4"/>
          <p:cNvSpPr>
            <a:spLocks noGrp="1"/>
          </p:cNvSpPr>
          <p:nvPr>
            <p:ph type="dt" sz="half" idx="10"/>
          </p:nvPr>
        </p:nvSpPr>
        <p:spPr/>
        <p:txBody>
          <a:bodyPr/>
          <a:lstStyle/>
          <a:p>
            <a:fld id="{F188FEE0-02E2-4598-A9C7-C5128B5267FB}" type="datetime9">
              <a:rPr lang="pt-BR" smtClean="0"/>
              <a:pPr/>
              <a:t>23/09/2015 18:57:38</a:t>
            </a:fld>
            <a:endParaRPr lang="pt-BR" dirty="0"/>
          </a:p>
        </p:txBody>
      </p:sp>
      <p:sp>
        <p:nvSpPr>
          <p:cNvPr id="6" name="Espaço Reservado para Número de Slide 5"/>
          <p:cNvSpPr>
            <a:spLocks noGrp="1"/>
          </p:cNvSpPr>
          <p:nvPr>
            <p:ph type="sldNum" sz="quarter" idx="12"/>
          </p:nvPr>
        </p:nvSpPr>
        <p:spPr/>
        <p:txBody>
          <a:bodyPr/>
          <a:lstStyle/>
          <a:p>
            <a:fld id="{441B72FB-997C-41AF-A515-7C78AAE8C0F0}" type="slidenum">
              <a:rPr lang="pt-BR" smtClean="0"/>
              <a:pPr/>
              <a:t>1</a:t>
            </a:fld>
            <a:endParaRPr lang="pt-BR" dirty="0"/>
          </a:p>
        </p:txBody>
      </p:sp>
      <p:sp>
        <p:nvSpPr>
          <p:cNvPr id="7" name="Espaço Reservado para Rodapé 6"/>
          <p:cNvSpPr>
            <a:spLocks noGrp="1"/>
          </p:cNvSpPr>
          <p:nvPr>
            <p:ph type="ftr" sz="quarter" idx="11"/>
          </p:nvPr>
        </p:nvSpPr>
        <p:spPr/>
        <p:txBody>
          <a:bodyPr/>
          <a:lstStyle/>
          <a:p>
            <a:endParaRPr lang="pt-B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6715140" y="428604"/>
            <a:ext cx="2143140" cy="5929354"/>
          </a:xfrm>
          <a:prstGeom prst="rect">
            <a:avLst/>
          </a:prstGeom>
          <a:noFill/>
          <a:ln w="9525">
            <a:noFill/>
            <a:miter lim="800000"/>
            <a:headEnd/>
            <a:tailEnd/>
          </a:ln>
          <a:effectLst/>
        </p:spPr>
      </p:pic>
      <p:sp>
        <p:nvSpPr>
          <p:cNvPr id="5" name="Retângulo 4"/>
          <p:cNvSpPr/>
          <p:nvPr/>
        </p:nvSpPr>
        <p:spPr>
          <a:xfrm>
            <a:off x="785786" y="642918"/>
            <a:ext cx="3071802" cy="2677656"/>
          </a:xfrm>
          <a:prstGeom prst="rect">
            <a:avLst/>
          </a:prstGeom>
        </p:spPr>
        <p:txBody>
          <a:bodyPr wrap="square">
            <a:spAutoFit/>
          </a:bodyPr>
          <a:lstStyle/>
          <a:p>
            <a:pPr algn="just"/>
            <a:r>
              <a:rPr lang="pt-BR" sz="2400" b="1" i="1" dirty="0">
                <a:solidFill>
                  <a:srgbClr val="FFC000"/>
                </a:solidFill>
              </a:rPr>
              <a:t>Numa extração...</a:t>
            </a:r>
          </a:p>
          <a:p>
            <a:pPr algn="just"/>
            <a:r>
              <a:rPr lang="pt-BR" sz="2400" dirty="0"/>
              <a:t>sais de ácidos minerais</a:t>
            </a:r>
          </a:p>
          <a:p>
            <a:pPr algn="just"/>
            <a:r>
              <a:rPr lang="pt-BR" sz="2400" dirty="0"/>
              <a:t>bases alcalinas</a:t>
            </a:r>
          </a:p>
          <a:p>
            <a:pPr algn="just"/>
            <a:r>
              <a:rPr lang="pt-BR" sz="2400" dirty="0"/>
              <a:t>alguns sais orgânicos</a:t>
            </a:r>
          </a:p>
          <a:p>
            <a:pPr algn="just"/>
            <a:r>
              <a:rPr lang="pt-BR" sz="2400" dirty="0"/>
              <a:t>alcoóis </a:t>
            </a:r>
            <a:r>
              <a:rPr lang="pt-BR" sz="2400" dirty="0" smtClean="0"/>
              <a:t>metílicos</a:t>
            </a:r>
            <a:endParaRPr lang="pt-BR" sz="2400" b="1" dirty="0"/>
          </a:p>
          <a:p>
            <a:pPr algn="just"/>
            <a:r>
              <a:rPr lang="pt-BR" sz="2400" dirty="0"/>
              <a:t>e etílicos</a:t>
            </a:r>
          </a:p>
          <a:p>
            <a:pPr algn="just"/>
            <a:r>
              <a:rPr lang="pt-BR" sz="2400" dirty="0"/>
              <a:t>ácido acético</a:t>
            </a:r>
          </a:p>
        </p:txBody>
      </p:sp>
      <p:sp>
        <p:nvSpPr>
          <p:cNvPr id="6" name="Retângulo 5"/>
          <p:cNvSpPr/>
          <p:nvPr/>
        </p:nvSpPr>
        <p:spPr>
          <a:xfrm>
            <a:off x="428596" y="3643314"/>
            <a:ext cx="3786214" cy="2677656"/>
          </a:xfrm>
          <a:prstGeom prst="rect">
            <a:avLst/>
          </a:prstGeom>
        </p:spPr>
        <p:txBody>
          <a:bodyPr wrap="square">
            <a:spAutoFit/>
          </a:bodyPr>
          <a:lstStyle/>
          <a:p>
            <a:pPr algn="just"/>
            <a:r>
              <a:rPr lang="pt-BR" sz="2400" dirty="0"/>
              <a:t>Substância cuja estrutura </a:t>
            </a:r>
            <a:r>
              <a:rPr lang="pt-BR" sz="2400" dirty="0" smtClean="0"/>
              <a:t>não tenha </a:t>
            </a:r>
            <a:r>
              <a:rPr lang="pt-BR" sz="2400" dirty="0"/>
              <a:t>condição de fazer</a:t>
            </a:r>
          </a:p>
          <a:p>
            <a:pPr algn="just"/>
            <a:r>
              <a:rPr lang="pt-BR" sz="2400" dirty="0"/>
              <a:t>associação molecular </a:t>
            </a:r>
            <a:r>
              <a:rPr lang="pt-BR" sz="2400" dirty="0" smtClean="0"/>
              <a:t>ou ligação </a:t>
            </a:r>
            <a:r>
              <a:rPr lang="pt-BR" sz="2400" dirty="0"/>
              <a:t>de hidrogênio (ex:</a:t>
            </a:r>
          </a:p>
          <a:p>
            <a:pPr algn="just"/>
            <a:r>
              <a:rPr lang="pt-BR" sz="2400" dirty="0"/>
              <a:t>hidrocarbonetos </a:t>
            </a:r>
            <a:r>
              <a:rPr lang="pt-BR" sz="2400" dirty="0" err="1"/>
              <a:t>haletos</a:t>
            </a:r>
            <a:r>
              <a:rPr lang="pt-BR" sz="2400" dirty="0"/>
              <a:t> de</a:t>
            </a:r>
          </a:p>
          <a:p>
            <a:pPr algn="just"/>
            <a:r>
              <a:rPr lang="pt-BR" sz="2400" dirty="0" smtClean="0"/>
              <a:t>hidrocarbonetos</a:t>
            </a:r>
            <a:r>
              <a:rPr lang="pt-BR" sz="2400" dirty="0"/>
              <a:t>, alquila, aldeídos, ésteres).</a:t>
            </a:r>
          </a:p>
        </p:txBody>
      </p:sp>
      <p:sp>
        <p:nvSpPr>
          <p:cNvPr id="7" name="Chave direita 6"/>
          <p:cNvSpPr/>
          <p:nvPr/>
        </p:nvSpPr>
        <p:spPr>
          <a:xfrm>
            <a:off x="3857620" y="642918"/>
            <a:ext cx="500066" cy="2428892"/>
          </a:xfrm>
          <a:prstGeom prst="rightBrace">
            <a:avLst/>
          </a:prstGeom>
          <a:ln w="28575"/>
          <a:effectLst>
            <a:outerShdw blurRad="50800" dist="38100" dir="5400000" algn="t" rotWithShape="0">
              <a:prstClr val="black">
                <a:alpha val="40000"/>
              </a:prstClr>
            </a:outerShdw>
          </a:effectLst>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8" name="CaixaDeTexto 7"/>
          <p:cNvSpPr txBox="1"/>
          <p:nvPr/>
        </p:nvSpPr>
        <p:spPr>
          <a:xfrm>
            <a:off x="4572000" y="1500174"/>
            <a:ext cx="2071702" cy="461665"/>
          </a:xfrm>
          <a:prstGeom prst="rect">
            <a:avLst/>
          </a:prstGeom>
          <a:noFill/>
        </p:spPr>
        <p:txBody>
          <a:bodyPr wrap="square" rtlCol="0">
            <a:spAutoFit/>
          </a:bodyPr>
          <a:lstStyle/>
          <a:p>
            <a:r>
              <a:rPr lang="pt-BR" sz="2400" dirty="0" smtClean="0">
                <a:solidFill>
                  <a:srgbClr val="FFC000"/>
                </a:solidFill>
              </a:rPr>
              <a:t>Fase aquosa</a:t>
            </a:r>
            <a:endParaRPr lang="pt-BR" sz="2400" dirty="0">
              <a:solidFill>
                <a:srgbClr val="FFC000"/>
              </a:solidFill>
            </a:endParaRPr>
          </a:p>
        </p:txBody>
      </p:sp>
      <p:sp>
        <p:nvSpPr>
          <p:cNvPr id="9" name="Chave direita 8"/>
          <p:cNvSpPr/>
          <p:nvPr/>
        </p:nvSpPr>
        <p:spPr>
          <a:xfrm>
            <a:off x="4214810" y="3643314"/>
            <a:ext cx="428628" cy="3143248"/>
          </a:xfrm>
          <a:prstGeom prst="rightBrace">
            <a:avLst/>
          </a:prstGeom>
          <a:ln w="28575"/>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10" name="CaixaDeTexto 9"/>
          <p:cNvSpPr txBox="1"/>
          <p:nvPr/>
        </p:nvSpPr>
        <p:spPr>
          <a:xfrm>
            <a:off x="4643438" y="4967599"/>
            <a:ext cx="2071702" cy="461665"/>
          </a:xfrm>
          <a:prstGeom prst="rect">
            <a:avLst/>
          </a:prstGeom>
          <a:noFill/>
        </p:spPr>
        <p:txBody>
          <a:bodyPr wrap="square" rtlCol="0">
            <a:spAutoFit/>
          </a:bodyPr>
          <a:lstStyle/>
          <a:p>
            <a:r>
              <a:rPr lang="pt-BR" sz="2400" dirty="0" smtClean="0">
                <a:solidFill>
                  <a:srgbClr val="FFC000"/>
                </a:solidFill>
              </a:rPr>
              <a:t>Fase orgânica</a:t>
            </a:r>
            <a:endParaRPr lang="pt-BR" sz="2400" dirty="0">
              <a:solidFill>
                <a:srgbClr val="FFC000"/>
              </a:solidFill>
            </a:endParaRPr>
          </a:p>
        </p:txBody>
      </p:sp>
      <p:sp>
        <p:nvSpPr>
          <p:cNvPr id="11" name="Espaço Reservado para Data 10"/>
          <p:cNvSpPr>
            <a:spLocks noGrp="1"/>
          </p:cNvSpPr>
          <p:nvPr>
            <p:ph type="dt" sz="half" idx="10"/>
          </p:nvPr>
        </p:nvSpPr>
        <p:spPr/>
        <p:txBody>
          <a:bodyPr/>
          <a:lstStyle/>
          <a:p>
            <a:fld id="{351D13DF-1E85-43AB-BD93-21C6980D8E85}" type="datetime9">
              <a:rPr lang="pt-BR" smtClean="0"/>
              <a:pPr/>
              <a:t>23/09/2015 20:10:02</a:t>
            </a:fld>
            <a:endParaRPr lang="pt-BR" dirty="0"/>
          </a:p>
        </p:txBody>
      </p:sp>
      <p:sp>
        <p:nvSpPr>
          <p:cNvPr id="12" name="Espaço Reservado para Número de Slide 11"/>
          <p:cNvSpPr>
            <a:spLocks noGrp="1"/>
          </p:cNvSpPr>
          <p:nvPr>
            <p:ph type="sldNum" sz="quarter" idx="12"/>
          </p:nvPr>
        </p:nvSpPr>
        <p:spPr/>
        <p:txBody>
          <a:bodyPr/>
          <a:lstStyle/>
          <a:p>
            <a:fld id="{441B72FB-997C-41AF-A515-7C78AAE8C0F0}" type="slidenum">
              <a:rPr lang="pt-BR" smtClean="0"/>
              <a:pPr/>
              <a:t>10</a:t>
            </a:fld>
            <a:endParaRPr lang="pt-BR" dirty="0"/>
          </a:p>
        </p:txBody>
      </p:sp>
      <p:sp>
        <p:nvSpPr>
          <p:cNvPr id="13" name="Espaço Reservado para Rodapé 12"/>
          <p:cNvSpPr>
            <a:spLocks noGrp="1"/>
          </p:cNvSpPr>
          <p:nvPr>
            <p:ph type="ftr" sz="quarter" idx="11"/>
          </p:nvPr>
        </p:nvSpPr>
        <p:spPr/>
        <p:txBody>
          <a:bodyPr/>
          <a:lstStyle/>
          <a:p>
            <a:endParaRPr lang="pt-B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457200" y="274638"/>
            <a:ext cx="8229600" cy="1143000"/>
          </a:xfrm>
          <a:prstGeom prst="rect">
            <a:avLst/>
          </a:prstGeom>
        </p:spPr>
        <p:txBody>
          <a:bodyP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500" b="1" i="0" u="none" strike="noStrike" kern="1200" cap="none" spc="0" normalizeH="0" baseline="0" noProof="0" dirty="0" smtClean="0">
                <a:ln>
                  <a:noFill/>
                </a:ln>
                <a:solidFill>
                  <a:schemeClr val="accent1">
                    <a:satMod val="150000"/>
                  </a:schemeClr>
                </a:solidFill>
                <a:effectLst/>
                <a:uLnTx/>
                <a:uFillTx/>
                <a:latin typeface="+mj-lt"/>
                <a:ea typeface="+mj-ea"/>
                <a:cs typeface="+mj-cs"/>
              </a:rPr>
              <a:t>Coeficiente de partição </a:t>
            </a:r>
            <a:r>
              <a:rPr kumimoji="0" lang="pt-BR" sz="4500" b="1" i="0" u="none" strike="noStrike" kern="1200" cap="none" spc="0" normalizeH="0" baseline="0" noProof="0" dirty="0" err="1" smtClean="0">
                <a:ln>
                  <a:noFill/>
                </a:ln>
                <a:solidFill>
                  <a:schemeClr val="accent1">
                    <a:satMod val="150000"/>
                  </a:schemeClr>
                </a:solidFill>
                <a:effectLst/>
                <a:uLnTx/>
                <a:uFillTx/>
                <a:latin typeface="+mj-lt"/>
                <a:ea typeface="+mj-ea"/>
                <a:cs typeface="+mj-cs"/>
              </a:rPr>
              <a:t>Kp</a:t>
            </a:r>
            <a:r>
              <a:rPr kumimoji="0" lang="pt-BR" sz="4500" b="1" i="0" u="none" strike="noStrike" kern="1200" cap="none" spc="0" normalizeH="0" baseline="0" noProof="0" dirty="0" smtClean="0">
                <a:ln>
                  <a:noFill/>
                </a:ln>
                <a:solidFill>
                  <a:schemeClr val="accent1">
                    <a:satMod val="150000"/>
                  </a:schemeClr>
                </a:solidFill>
                <a:effectLst/>
                <a:uLnTx/>
                <a:uFillTx/>
                <a:latin typeface="+mj-lt"/>
                <a:ea typeface="+mj-ea"/>
                <a:cs typeface="+mj-cs"/>
              </a:rPr>
              <a:t/>
            </a:r>
            <a:br>
              <a:rPr kumimoji="0" lang="pt-BR" sz="4500" b="1" i="0" u="none" strike="noStrike" kern="1200" cap="none" spc="0" normalizeH="0" baseline="0" noProof="0" dirty="0" smtClean="0">
                <a:ln>
                  <a:noFill/>
                </a:ln>
                <a:solidFill>
                  <a:schemeClr val="accent1">
                    <a:satMod val="150000"/>
                  </a:schemeClr>
                </a:solidFill>
                <a:effectLst/>
                <a:uLnTx/>
                <a:uFillTx/>
                <a:latin typeface="+mj-lt"/>
                <a:ea typeface="+mj-ea"/>
                <a:cs typeface="+mj-cs"/>
              </a:rPr>
            </a:br>
            <a:r>
              <a:rPr kumimoji="0" lang="pt-BR" sz="4500" b="1" i="0" u="none" strike="noStrike" kern="1200" cap="none" spc="0" normalizeH="0" baseline="0" noProof="0" dirty="0" smtClean="0">
                <a:ln>
                  <a:noFill/>
                </a:ln>
                <a:solidFill>
                  <a:schemeClr val="accent1">
                    <a:satMod val="150000"/>
                  </a:schemeClr>
                </a:solidFill>
                <a:effectLst/>
                <a:uLnTx/>
                <a:uFillTx/>
                <a:latin typeface="+mj-lt"/>
                <a:ea typeface="+mj-ea"/>
                <a:cs typeface="+mj-cs"/>
              </a:rPr>
              <a:t>(Coeficiente de distribuição </a:t>
            </a:r>
            <a:r>
              <a:rPr kumimoji="0" lang="pt-BR" sz="4500" b="1" i="0" u="none" strike="noStrike" kern="1200" cap="none" spc="0" normalizeH="0" baseline="0" noProof="0" dirty="0" err="1" smtClean="0">
                <a:ln>
                  <a:noFill/>
                </a:ln>
                <a:solidFill>
                  <a:schemeClr val="accent1">
                    <a:satMod val="150000"/>
                  </a:schemeClr>
                </a:solidFill>
                <a:effectLst/>
                <a:uLnTx/>
                <a:uFillTx/>
                <a:latin typeface="+mj-lt"/>
                <a:ea typeface="+mj-ea"/>
                <a:cs typeface="+mj-cs"/>
              </a:rPr>
              <a:t>Kd</a:t>
            </a:r>
            <a:r>
              <a:rPr kumimoji="0" lang="pt-BR" sz="4500" b="1" i="0" u="none" strike="noStrike" kern="1200" cap="none" spc="0" normalizeH="0" baseline="0" noProof="0" dirty="0" smtClean="0">
                <a:ln>
                  <a:noFill/>
                </a:ln>
                <a:solidFill>
                  <a:schemeClr val="accent1">
                    <a:satMod val="150000"/>
                  </a:schemeClr>
                </a:solidFill>
                <a:effectLst/>
                <a:uLnTx/>
                <a:uFillTx/>
                <a:latin typeface="+mj-lt"/>
                <a:ea typeface="+mj-ea"/>
                <a:cs typeface="+mj-cs"/>
              </a:rPr>
              <a:t>)</a:t>
            </a:r>
            <a:endParaRPr kumimoji="0" lang="pt-BR" sz="4500" b="1"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sp>
        <p:nvSpPr>
          <p:cNvPr id="6" name="Espaço Reservado para Conteúdo 5"/>
          <p:cNvSpPr txBox="1">
            <a:spLocks/>
          </p:cNvSpPr>
          <p:nvPr/>
        </p:nvSpPr>
        <p:spPr>
          <a:xfrm>
            <a:off x="357158" y="1600200"/>
            <a:ext cx="8329642" cy="4829196"/>
          </a:xfrm>
          <a:prstGeom prst="rect">
            <a:avLst/>
          </a:prstGeom>
        </p:spPr>
        <p:txBody>
          <a:bodyPr>
            <a:normAutofit/>
          </a:bodyPr>
          <a:lstStyle/>
          <a:p>
            <a:pPr marL="438912" marR="0" lvl="0" indent="-320040" algn="just"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pt-BR"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438912" marR="0" lvl="0" indent="-320040" algn="just"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pt-BR"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438912" marR="0" lvl="0" indent="-320040" algn="just"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pt-BR"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438912" marR="0" lvl="0" indent="-320040" algn="just"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pt-BR"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438912" marR="0" lvl="0" indent="-320040" algn="just"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pt-BR"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438912" marR="0" lvl="0" indent="-320040" algn="just"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pt-BR"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438912" marR="0" lvl="0" indent="-320040" algn="just"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pt-BR"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438912" marR="0" lvl="0" indent="-320040" algn="just"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pt-BR"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A uma determinada temperatura, </a:t>
            </a:r>
            <a:r>
              <a:rPr kumimoji="0" lang="pt-BR" sz="2400" b="0" i="0" u="sng" strike="noStrike" kern="1200" cap="none" spc="0" normalizeH="0" baseline="0" noProof="0" dirty="0" smtClean="0">
                <a:ln>
                  <a:noFill/>
                </a:ln>
                <a:solidFill>
                  <a:schemeClr val="tx1"/>
                </a:solidFill>
                <a:effectLst/>
                <a:uLnTx/>
                <a:uFillTx/>
                <a:latin typeface="Arial" pitchFamily="34" charset="0"/>
                <a:ea typeface="+mn-ea"/>
                <a:cs typeface="Arial" pitchFamily="34" charset="0"/>
              </a:rPr>
              <a:t>a razão de concentrações de um soluto em cada solvente é uma constante. Essa razão é chamada de coeficiente de distribuição, K.</a:t>
            </a:r>
            <a:endParaRPr kumimoji="0" lang="pt-BR" sz="2400" b="0" i="0" u="sng"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pic>
        <p:nvPicPr>
          <p:cNvPr id="7" name="Picture 4"/>
          <p:cNvPicPr>
            <a:picLocks noChangeAspect="1" noChangeArrowheads="1"/>
          </p:cNvPicPr>
          <p:nvPr/>
        </p:nvPicPr>
        <p:blipFill>
          <a:blip r:embed="rId2"/>
          <a:srcRect/>
          <a:stretch>
            <a:fillRect/>
          </a:stretch>
        </p:blipFill>
        <p:spPr bwMode="auto">
          <a:xfrm>
            <a:off x="500034" y="1573395"/>
            <a:ext cx="4857784" cy="2069919"/>
          </a:xfrm>
          <a:prstGeom prst="rect">
            <a:avLst/>
          </a:prstGeom>
          <a:noFill/>
          <a:ln w="9525">
            <a:noFill/>
            <a:miter lim="800000"/>
            <a:headEnd/>
            <a:tailEnd/>
          </a:ln>
          <a:effectLst/>
        </p:spPr>
      </p:pic>
      <p:pic>
        <p:nvPicPr>
          <p:cNvPr id="8" name="Picture 2"/>
          <p:cNvPicPr>
            <a:picLocks noChangeAspect="1" noChangeArrowheads="1"/>
          </p:cNvPicPr>
          <p:nvPr/>
        </p:nvPicPr>
        <p:blipFill>
          <a:blip r:embed="rId3"/>
          <a:srcRect/>
          <a:stretch>
            <a:fillRect/>
          </a:stretch>
        </p:blipFill>
        <p:spPr bwMode="auto">
          <a:xfrm>
            <a:off x="5857884" y="2347777"/>
            <a:ext cx="2705107" cy="1224099"/>
          </a:xfrm>
          <a:prstGeom prst="rect">
            <a:avLst/>
          </a:prstGeom>
          <a:noFill/>
          <a:ln w="9525">
            <a:noFill/>
            <a:miter lim="800000"/>
            <a:headEnd/>
            <a:tailEnd/>
          </a:ln>
          <a:effectLst/>
        </p:spPr>
      </p:pic>
      <p:sp>
        <p:nvSpPr>
          <p:cNvPr id="9" name="CaixaDeTexto 8"/>
          <p:cNvSpPr txBox="1"/>
          <p:nvPr/>
        </p:nvSpPr>
        <p:spPr>
          <a:xfrm>
            <a:off x="3286116" y="5429264"/>
            <a:ext cx="4786346" cy="923330"/>
          </a:xfrm>
          <a:prstGeom prst="rect">
            <a:avLst/>
          </a:prstGeom>
          <a:noFill/>
        </p:spPr>
        <p:txBody>
          <a:bodyPr wrap="square" rtlCol="0">
            <a:spAutoFit/>
          </a:bodyPr>
          <a:lstStyle/>
          <a:p>
            <a:pPr algn="just"/>
            <a:r>
              <a:rPr lang="pt-BR" dirty="0" smtClean="0">
                <a:solidFill>
                  <a:srgbClr val="FFC000"/>
                </a:solidFill>
                <a:latin typeface="Arial" pitchFamily="34" charset="0"/>
                <a:cs typeface="Arial" pitchFamily="34" charset="0"/>
              </a:rPr>
              <a:t>Um número alto de K</a:t>
            </a:r>
            <a:r>
              <a:rPr lang="pt-BR" baseline="-25000" dirty="0" smtClean="0">
                <a:solidFill>
                  <a:srgbClr val="FFC000"/>
                </a:solidFill>
                <a:latin typeface="Arial" pitchFamily="34" charset="0"/>
                <a:cs typeface="Arial" pitchFamily="34" charset="0"/>
              </a:rPr>
              <a:t> </a:t>
            </a:r>
            <a:r>
              <a:rPr lang="pt-BR" dirty="0" smtClean="0">
                <a:solidFill>
                  <a:srgbClr val="FFC000"/>
                </a:solidFill>
                <a:latin typeface="Arial" pitchFamily="34" charset="0"/>
                <a:cs typeface="Arial" pitchFamily="34" charset="0"/>
              </a:rPr>
              <a:t>indica que grande parte do soluto irá ser transferida para o solvente. </a:t>
            </a:r>
          </a:p>
          <a:p>
            <a:pPr algn="just"/>
            <a:endParaRPr lang="pt-BR" dirty="0">
              <a:solidFill>
                <a:srgbClr val="FFC000"/>
              </a:solidFill>
            </a:endParaRPr>
          </a:p>
        </p:txBody>
      </p:sp>
      <p:sp>
        <p:nvSpPr>
          <p:cNvPr id="10" name="Espaço Reservado para Data 9"/>
          <p:cNvSpPr>
            <a:spLocks noGrp="1"/>
          </p:cNvSpPr>
          <p:nvPr>
            <p:ph type="dt" sz="half" idx="10"/>
          </p:nvPr>
        </p:nvSpPr>
        <p:spPr/>
        <p:txBody>
          <a:bodyPr/>
          <a:lstStyle/>
          <a:p>
            <a:fld id="{5A0FA077-C949-46FE-82F5-BBD909314CF9}" type="datetime9">
              <a:rPr lang="pt-BR" smtClean="0"/>
              <a:pPr/>
              <a:t>23/09/2015 20:10:02</a:t>
            </a:fld>
            <a:endParaRPr lang="pt-BR" dirty="0"/>
          </a:p>
        </p:txBody>
      </p:sp>
      <p:sp>
        <p:nvSpPr>
          <p:cNvPr id="11" name="Espaço Reservado para Número de Slide 10"/>
          <p:cNvSpPr>
            <a:spLocks noGrp="1"/>
          </p:cNvSpPr>
          <p:nvPr>
            <p:ph type="sldNum" sz="quarter" idx="12"/>
          </p:nvPr>
        </p:nvSpPr>
        <p:spPr/>
        <p:txBody>
          <a:bodyPr/>
          <a:lstStyle/>
          <a:p>
            <a:fld id="{441B72FB-997C-41AF-A515-7C78AAE8C0F0}" type="slidenum">
              <a:rPr lang="pt-BR" smtClean="0"/>
              <a:pPr/>
              <a:t>11</a:t>
            </a:fld>
            <a:endParaRPr lang="pt-BR" dirty="0"/>
          </a:p>
        </p:txBody>
      </p:sp>
      <p:sp>
        <p:nvSpPr>
          <p:cNvPr id="12" name="Espaço Reservado para Rodapé 11"/>
          <p:cNvSpPr>
            <a:spLocks noGrp="1"/>
          </p:cNvSpPr>
          <p:nvPr>
            <p:ph type="ftr" sz="quarter" idx="11"/>
          </p:nvPr>
        </p:nvSpPr>
        <p:spPr/>
        <p:txBody>
          <a:bodyPr/>
          <a:lstStyle/>
          <a:p>
            <a:endParaRPr lang="pt-B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Exemplo</a:t>
            </a:r>
            <a:endParaRPr lang="pt-BR" dirty="0"/>
          </a:p>
        </p:txBody>
      </p:sp>
      <p:sp>
        <p:nvSpPr>
          <p:cNvPr id="4" name="Espaço Reservado para Conteúdo 5"/>
          <p:cNvSpPr txBox="1">
            <a:spLocks/>
          </p:cNvSpPr>
          <p:nvPr/>
        </p:nvSpPr>
        <p:spPr>
          <a:xfrm>
            <a:off x="457200" y="1600200"/>
            <a:ext cx="8229600" cy="4525963"/>
          </a:xfrm>
          <a:prstGeom prst="rect">
            <a:avLst/>
          </a:prstGeom>
        </p:spPr>
        <p:txBody>
          <a:bodyPr vert="horz" lIns="54864" tIns="91440" rtlCol="0">
            <a:normAutofit/>
          </a:bodyPr>
          <a:lstStyle/>
          <a:p>
            <a:pPr marL="438912" marR="0" lvl="0" indent="-320040" algn="just"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pt-BR"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Supondo que temos uma solução contendo 50,0g do composto A em 100ml de água, quanto do soluto podemos extrair utilizando 100ml éter </a:t>
            </a:r>
            <a:r>
              <a:rPr kumimoji="0" lang="pt-BR" sz="24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dietílico</a:t>
            </a:r>
            <a:r>
              <a:rPr kumimoji="0" lang="pt-BR"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(K = 4)</a:t>
            </a:r>
          </a:p>
          <a:p>
            <a:pPr marL="438912" marR="0" lvl="0" indent="-320040" algn="just"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pt-BR" sz="2400" b="1" i="0" u="none" strike="noStrike" kern="1200" cap="none" spc="0" normalizeH="0" baseline="0" noProof="0" dirty="0" smtClean="0">
                <a:ln>
                  <a:noFill/>
                </a:ln>
                <a:solidFill>
                  <a:srgbClr val="FFC000"/>
                </a:solidFill>
                <a:effectLst/>
                <a:uLnTx/>
                <a:uFillTx/>
                <a:latin typeface="Arial" pitchFamily="34" charset="0"/>
                <a:ea typeface="+mn-ea"/>
                <a:cs typeface="Arial" pitchFamily="34" charset="0"/>
              </a:rPr>
              <a:t>Utilizando extração simples</a:t>
            </a:r>
            <a:r>
              <a:rPr kumimoji="0" lang="pt-BR" sz="2400" b="0" i="0" u="none" strike="noStrike" kern="1200" cap="none" spc="0" normalizeH="0" baseline="0" noProof="0" dirty="0" smtClean="0">
                <a:ln>
                  <a:noFill/>
                </a:ln>
                <a:solidFill>
                  <a:srgbClr val="FFC000"/>
                </a:solidFill>
                <a:effectLst/>
                <a:uLnTx/>
                <a:uFillTx/>
                <a:latin typeface="Arial" pitchFamily="34" charset="0"/>
                <a:ea typeface="+mn-ea"/>
                <a:cs typeface="Arial" pitchFamily="34" charset="0"/>
              </a:rPr>
              <a:t>:</a:t>
            </a:r>
          </a:p>
          <a:p>
            <a:pPr marL="438912" marR="0" lvl="0" indent="-320040" algn="just"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pt-BR"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pic>
        <p:nvPicPr>
          <p:cNvPr id="5" name="Picture 2"/>
          <p:cNvPicPr>
            <a:picLocks noChangeAspect="1" noChangeArrowheads="1"/>
          </p:cNvPicPr>
          <p:nvPr/>
        </p:nvPicPr>
        <p:blipFill>
          <a:blip r:embed="rId2"/>
          <a:srcRect/>
          <a:stretch>
            <a:fillRect/>
          </a:stretch>
        </p:blipFill>
        <p:spPr bwMode="auto">
          <a:xfrm>
            <a:off x="2743210" y="3471883"/>
            <a:ext cx="3257550" cy="2886075"/>
          </a:xfrm>
          <a:prstGeom prst="rect">
            <a:avLst/>
          </a:prstGeom>
          <a:noFill/>
          <a:ln w="9525">
            <a:noFill/>
            <a:miter lim="800000"/>
            <a:headEnd/>
            <a:tailEnd/>
          </a:ln>
          <a:effectLst/>
        </p:spPr>
      </p:pic>
      <p:sp>
        <p:nvSpPr>
          <p:cNvPr id="6" name="Espaço Reservado para Data 5"/>
          <p:cNvSpPr>
            <a:spLocks noGrp="1"/>
          </p:cNvSpPr>
          <p:nvPr>
            <p:ph type="dt" sz="half" idx="10"/>
          </p:nvPr>
        </p:nvSpPr>
        <p:spPr/>
        <p:txBody>
          <a:bodyPr/>
          <a:lstStyle/>
          <a:p>
            <a:fld id="{7AD4FE81-82B7-4616-B9B1-11C121220042}" type="datetime9">
              <a:rPr lang="pt-BR" smtClean="0"/>
              <a:pPr/>
              <a:t>23/09/2015 20:10:01</a:t>
            </a:fld>
            <a:endParaRPr lang="pt-BR" dirty="0"/>
          </a:p>
        </p:txBody>
      </p:sp>
      <p:sp>
        <p:nvSpPr>
          <p:cNvPr id="7" name="Espaço Reservado para Número de Slide 6"/>
          <p:cNvSpPr>
            <a:spLocks noGrp="1"/>
          </p:cNvSpPr>
          <p:nvPr>
            <p:ph type="sldNum" sz="quarter" idx="12"/>
          </p:nvPr>
        </p:nvSpPr>
        <p:spPr/>
        <p:txBody>
          <a:bodyPr/>
          <a:lstStyle/>
          <a:p>
            <a:fld id="{441B72FB-997C-41AF-A515-7C78AAE8C0F0}" type="slidenum">
              <a:rPr lang="pt-BR" smtClean="0"/>
              <a:pPr/>
              <a:t>12</a:t>
            </a:fld>
            <a:endParaRPr lang="pt-BR" dirty="0"/>
          </a:p>
        </p:txBody>
      </p:sp>
      <p:sp>
        <p:nvSpPr>
          <p:cNvPr id="8" name="Espaço Reservado para Rodapé 7"/>
          <p:cNvSpPr>
            <a:spLocks noGrp="1"/>
          </p:cNvSpPr>
          <p:nvPr>
            <p:ph type="ftr" sz="quarter" idx="11"/>
          </p:nvPr>
        </p:nvSpPr>
        <p:spPr/>
        <p:txBody>
          <a:bodyPr/>
          <a:lstStyle/>
          <a:p>
            <a:endParaRPr lang="pt-B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Exemplo</a:t>
            </a:r>
            <a:endParaRPr lang="pt-BR" dirty="0"/>
          </a:p>
        </p:txBody>
      </p:sp>
      <p:sp>
        <p:nvSpPr>
          <p:cNvPr id="4" name="Espaço Reservado para Conteúdo 2"/>
          <p:cNvSpPr>
            <a:spLocks noGrp="1"/>
          </p:cNvSpPr>
          <p:nvPr>
            <p:ph idx="1"/>
          </p:nvPr>
        </p:nvSpPr>
        <p:spPr/>
        <p:txBody>
          <a:bodyPr>
            <a:normAutofit fontScale="92500" lnSpcReduction="10000"/>
          </a:bodyPr>
          <a:lstStyle/>
          <a:p>
            <a:pPr algn="just"/>
            <a:r>
              <a:rPr lang="pt-BR" sz="2400" b="1" dirty="0" smtClean="0">
                <a:latin typeface="Arial" pitchFamily="34" charset="0"/>
                <a:cs typeface="Arial" pitchFamily="34" charset="0"/>
              </a:rPr>
              <a:t>Utilizando extrações múltiplas: </a:t>
            </a:r>
            <a:r>
              <a:rPr lang="pt-BR" sz="2400" dirty="0" smtClean="0">
                <a:latin typeface="Arial" pitchFamily="34" charset="0"/>
                <a:cs typeface="Arial" pitchFamily="34" charset="0"/>
              </a:rPr>
              <a:t>adições de 33,3 ml de éter etílico</a:t>
            </a:r>
          </a:p>
          <a:p>
            <a:pPr algn="just"/>
            <a:endParaRPr lang="pt-BR" sz="2400" dirty="0" smtClean="0">
              <a:latin typeface="Arial" pitchFamily="34" charset="0"/>
              <a:cs typeface="Arial" pitchFamily="34" charset="0"/>
            </a:endParaRPr>
          </a:p>
          <a:p>
            <a:pPr algn="just"/>
            <a:endParaRPr lang="pt-BR" sz="2400" dirty="0" smtClean="0">
              <a:latin typeface="Arial" pitchFamily="34" charset="0"/>
              <a:cs typeface="Arial" pitchFamily="34" charset="0"/>
            </a:endParaRPr>
          </a:p>
          <a:p>
            <a:pPr algn="just"/>
            <a:endParaRPr lang="pt-BR" sz="2400" dirty="0" smtClean="0">
              <a:latin typeface="Arial" pitchFamily="34" charset="0"/>
              <a:cs typeface="Arial" pitchFamily="34" charset="0"/>
            </a:endParaRPr>
          </a:p>
          <a:p>
            <a:pPr algn="just"/>
            <a:endParaRPr lang="pt-BR" sz="2400" dirty="0" smtClean="0">
              <a:latin typeface="Arial" pitchFamily="34" charset="0"/>
              <a:cs typeface="Arial" pitchFamily="34" charset="0"/>
            </a:endParaRPr>
          </a:p>
          <a:p>
            <a:pPr algn="just"/>
            <a:endParaRPr lang="pt-BR" sz="2400" dirty="0" smtClean="0">
              <a:latin typeface="Arial" pitchFamily="34" charset="0"/>
              <a:cs typeface="Arial" pitchFamily="34" charset="0"/>
            </a:endParaRPr>
          </a:p>
          <a:p>
            <a:pPr algn="just"/>
            <a:endParaRPr lang="pt-BR" sz="2400" dirty="0" smtClean="0">
              <a:latin typeface="Arial" pitchFamily="34" charset="0"/>
              <a:cs typeface="Arial" pitchFamily="34" charset="0"/>
            </a:endParaRPr>
          </a:p>
          <a:p>
            <a:pPr algn="just"/>
            <a:endParaRPr lang="pt-BR" sz="2400" dirty="0" smtClean="0">
              <a:latin typeface="Arial" pitchFamily="34" charset="0"/>
              <a:cs typeface="Arial" pitchFamily="34" charset="0"/>
            </a:endParaRPr>
          </a:p>
          <a:p>
            <a:pPr algn="just"/>
            <a:endParaRPr lang="pt-BR" sz="2400" dirty="0" smtClean="0">
              <a:latin typeface="Arial" pitchFamily="34" charset="0"/>
              <a:cs typeface="Arial" pitchFamily="34" charset="0"/>
            </a:endParaRPr>
          </a:p>
          <a:p>
            <a:pPr algn="just"/>
            <a:endParaRPr lang="pt-BR" sz="2400" dirty="0" smtClean="0">
              <a:latin typeface="Arial" pitchFamily="34" charset="0"/>
              <a:cs typeface="Arial" pitchFamily="34" charset="0"/>
            </a:endParaRPr>
          </a:p>
          <a:p>
            <a:pPr algn="just"/>
            <a:r>
              <a:rPr lang="pt-BR" sz="2400" dirty="0" smtClean="0">
                <a:latin typeface="Arial" pitchFamily="34" charset="0"/>
                <a:cs typeface="Arial" pitchFamily="34" charset="0"/>
              </a:rPr>
              <a:t>Somando-se as quantidades de soluto extraído nas 3 extrações acima, têm-se que </a:t>
            </a:r>
            <a:r>
              <a:rPr lang="pt-BR" sz="2400" dirty="0" smtClean="0">
                <a:solidFill>
                  <a:srgbClr val="FFC000"/>
                </a:solidFill>
                <a:latin typeface="Arial" pitchFamily="34" charset="0"/>
                <a:cs typeface="Arial" pitchFamily="34" charset="0"/>
              </a:rPr>
              <a:t>45,50</a:t>
            </a:r>
            <a:r>
              <a:rPr lang="pt-BR" sz="2400" dirty="0" smtClean="0">
                <a:latin typeface="Arial" pitchFamily="34" charset="0"/>
                <a:cs typeface="Arial" pitchFamily="34" charset="0"/>
              </a:rPr>
              <a:t> </a:t>
            </a:r>
            <a:r>
              <a:rPr lang="pt-BR" sz="2400" dirty="0" smtClean="0">
                <a:solidFill>
                  <a:srgbClr val="FFC000"/>
                </a:solidFill>
                <a:latin typeface="Arial" pitchFamily="34" charset="0"/>
                <a:cs typeface="Arial" pitchFamily="34" charset="0"/>
              </a:rPr>
              <a:t>g</a:t>
            </a:r>
            <a:r>
              <a:rPr lang="pt-BR" sz="2400" dirty="0" smtClean="0">
                <a:latin typeface="Arial" pitchFamily="34" charset="0"/>
                <a:cs typeface="Arial" pitchFamily="34" charset="0"/>
              </a:rPr>
              <a:t> do soluto serão extraídos contra </a:t>
            </a:r>
            <a:r>
              <a:rPr lang="pt-BR" sz="2400" dirty="0" smtClean="0">
                <a:solidFill>
                  <a:srgbClr val="FFC000"/>
                </a:solidFill>
                <a:latin typeface="Arial" pitchFamily="34" charset="0"/>
                <a:cs typeface="Arial" pitchFamily="34" charset="0"/>
              </a:rPr>
              <a:t>40,0 g</a:t>
            </a:r>
            <a:r>
              <a:rPr lang="pt-BR" sz="2400" dirty="0" smtClean="0">
                <a:latin typeface="Arial" pitchFamily="34" charset="0"/>
                <a:cs typeface="Arial" pitchFamily="34" charset="0"/>
              </a:rPr>
              <a:t> em extração simples.</a:t>
            </a:r>
          </a:p>
          <a:p>
            <a:pPr algn="just"/>
            <a:endParaRPr lang="pt-BR" sz="2400" dirty="0" smtClean="0">
              <a:latin typeface="Arial" pitchFamily="34" charset="0"/>
              <a:cs typeface="Arial" pitchFamily="34" charset="0"/>
            </a:endParaRPr>
          </a:p>
          <a:p>
            <a:pPr algn="just"/>
            <a:endParaRPr lang="pt-BR" sz="2400" dirty="0" smtClean="0">
              <a:latin typeface="Arial" pitchFamily="34" charset="0"/>
              <a:cs typeface="Arial" pitchFamily="34" charset="0"/>
            </a:endParaRPr>
          </a:p>
          <a:p>
            <a:pPr algn="just"/>
            <a:endParaRPr lang="pt-BR" sz="2400" dirty="0" smtClean="0">
              <a:latin typeface="Arial" pitchFamily="34" charset="0"/>
              <a:cs typeface="Arial" pitchFamily="34" charset="0"/>
            </a:endParaRPr>
          </a:p>
          <a:p>
            <a:pPr algn="just"/>
            <a:endParaRPr lang="pt-BR" sz="2400" dirty="0" smtClean="0">
              <a:latin typeface="Arial" pitchFamily="34" charset="0"/>
              <a:cs typeface="Arial" pitchFamily="34" charset="0"/>
            </a:endParaRPr>
          </a:p>
          <a:p>
            <a:pPr algn="just"/>
            <a:endParaRPr lang="pt-BR" sz="2400" dirty="0" smtClean="0">
              <a:latin typeface="Arial" pitchFamily="34" charset="0"/>
              <a:cs typeface="Arial" pitchFamily="34" charset="0"/>
            </a:endParaRPr>
          </a:p>
          <a:p>
            <a:pPr algn="just"/>
            <a:endParaRPr lang="pt-BR" sz="2400" dirty="0" smtClean="0">
              <a:latin typeface="Arial" pitchFamily="34" charset="0"/>
              <a:cs typeface="Arial" pitchFamily="34" charset="0"/>
            </a:endParaRPr>
          </a:p>
          <a:p>
            <a:pPr algn="just"/>
            <a:endParaRPr lang="pt-BR" sz="2400" dirty="0" smtClean="0">
              <a:latin typeface="Arial" pitchFamily="34" charset="0"/>
              <a:cs typeface="Arial" pitchFamily="34" charset="0"/>
            </a:endParaRPr>
          </a:p>
          <a:p>
            <a:pPr algn="just"/>
            <a:endParaRPr lang="pt-BR" sz="2400" dirty="0" smtClean="0">
              <a:latin typeface="Arial" pitchFamily="34" charset="0"/>
              <a:cs typeface="Arial" pitchFamily="34" charset="0"/>
            </a:endParaRPr>
          </a:p>
          <a:p>
            <a:pPr algn="just"/>
            <a:endParaRPr lang="pt-BR" sz="2400" dirty="0">
              <a:latin typeface="Arial" pitchFamily="34" charset="0"/>
              <a:cs typeface="Arial" pitchFamily="34" charset="0"/>
            </a:endParaRPr>
          </a:p>
        </p:txBody>
      </p:sp>
      <p:pic>
        <p:nvPicPr>
          <p:cNvPr id="5" name="Picture 3"/>
          <p:cNvPicPr>
            <a:picLocks noChangeAspect="1" noChangeArrowheads="1"/>
          </p:cNvPicPr>
          <p:nvPr/>
        </p:nvPicPr>
        <p:blipFill>
          <a:blip r:embed="rId2"/>
          <a:srcRect/>
          <a:stretch>
            <a:fillRect/>
          </a:stretch>
        </p:blipFill>
        <p:spPr bwMode="auto">
          <a:xfrm>
            <a:off x="1000100" y="2552708"/>
            <a:ext cx="7800975" cy="2019300"/>
          </a:xfrm>
          <a:prstGeom prst="rect">
            <a:avLst/>
          </a:prstGeom>
          <a:noFill/>
          <a:ln w="9525">
            <a:noFill/>
            <a:miter lim="800000"/>
            <a:headEnd/>
            <a:tailEnd/>
          </a:ln>
          <a:effectLst/>
        </p:spPr>
      </p:pic>
      <p:sp>
        <p:nvSpPr>
          <p:cNvPr id="6" name="Espaço Reservado para Data 5"/>
          <p:cNvSpPr>
            <a:spLocks noGrp="1"/>
          </p:cNvSpPr>
          <p:nvPr>
            <p:ph type="dt" sz="half" idx="10"/>
          </p:nvPr>
        </p:nvSpPr>
        <p:spPr/>
        <p:txBody>
          <a:bodyPr/>
          <a:lstStyle/>
          <a:p>
            <a:fld id="{FE7506BA-A0D6-425D-A37B-DAD20EE5B497}" type="datetime9">
              <a:rPr lang="pt-BR" smtClean="0"/>
              <a:pPr/>
              <a:t>23/09/2015 20:10:01</a:t>
            </a:fld>
            <a:endParaRPr lang="pt-BR" dirty="0"/>
          </a:p>
        </p:txBody>
      </p:sp>
      <p:sp>
        <p:nvSpPr>
          <p:cNvPr id="7" name="Espaço Reservado para Número de Slide 6"/>
          <p:cNvSpPr>
            <a:spLocks noGrp="1"/>
          </p:cNvSpPr>
          <p:nvPr>
            <p:ph type="sldNum" sz="quarter" idx="12"/>
          </p:nvPr>
        </p:nvSpPr>
        <p:spPr/>
        <p:txBody>
          <a:bodyPr/>
          <a:lstStyle/>
          <a:p>
            <a:fld id="{441B72FB-997C-41AF-A515-7C78AAE8C0F0}" type="slidenum">
              <a:rPr lang="pt-BR" smtClean="0"/>
              <a:pPr/>
              <a:t>13</a:t>
            </a:fld>
            <a:endParaRPr lang="pt-BR" dirty="0"/>
          </a:p>
        </p:txBody>
      </p:sp>
      <p:sp>
        <p:nvSpPr>
          <p:cNvPr id="8" name="Espaço Reservado para Rodapé 7"/>
          <p:cNvSpPr>
            <a:spLocks noGrp="1"/>
          </p:cNvSpPr>
          <p:nvPr>
            <p:ph type="ftr" sz="quarter" idx="11"/>
          </p:nvPr>
        </p:nvSpPr>
        <p:spPr/>
        <p:txBody>
          <a:bodyPr/>
          <a:lstStyle/>
          <a:p>
            <a:endParaRPr lang="pt-B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457200" y="-24"/>
            <a:ext cx="8229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t-BR" sz="4500" b="1" i="0" u="none" strike="noStrike" kern="1200" cap="none" spc="0" normalizeH="0" baseline="0" noProof="0" smtClean="0">
                <a:ln>
                  <a:noFill/>
                </a:ln>
                <a:solidFill>
                  <a:schemeClr val="accent1">
                    <a:satMod val="150000"/>
                  </a:schemeClr>
                </a:solidFill>
                <a:effectLst/>
                <a:uLnTx/>
                <a:uFillTx/>
                <a:latin typeface="+mj-lt"/>
                <a:ea typeface="+mj-ea"/>
                <a:cs typeface="+mj-cs"/>
              </a:rPr>
              <a:t>Procedimento</a:t>
            </a:r>
            <a:endParaRPr kumimoji="0" lang="pt-BR" sz="4500" b="1"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pic>
        <p:nvPicPr>
          <p:cNvPr id="5" name="Picture 2"/>
          <p:cNvPicPr>
            <a:picLocks noChangeAspect="1" noChangeArrowheads="1"/>
          </p:cNvPicPr>
          <p:nvPr/>
        </p:nvPicPr>
        <p:blipFill>
          <a:blip r:embed="rId2"/>
          <a:srcRect/>
          <a:stretch>
            <a:fillRect/>
          </a:stretch>
        </p:blipFill>
        <p:spPr bwMode="auto">
          <a:xfrm>
            <a:off x="357158" y="928670"/>
            <a:ext cx="5724525" cy="2781300"/>
          </a:xfrm>
          <a:prstGeom prst="rect">
            <a:avLst/>
          </a:prstGeom>
          <a:noFill/>
          <a:ln w="9525">
            <a:noFill/>
            <a:miter lim="800000"/>
            <a:headEnd/>
            <a:tailEnd/>
          </a:ln>
          <a:effectLst/>
        </p:spPr>
      </p:pic>
      <p:pic>
        <p:nvPicPr>
          <p:cNvPr id="6" name="Picture 3"/>
          <p:cNvPicPr>
            <a:picLocks noChangeAspect="1" noChangeArrowheads="1"/>
          </p:cNvPicPr>
          <p:nvPr/>
        </p:nvPicPr>
        <p:blipFill>
          <a:blip r:embed="rId3"/>
          <a:srcRect/>
          <a:stretch>
            <a:fillRect/>
          </a:stretch>
        </p:blipFill>
        <p:spPr bwMode="auto">
          <a:xfrm>
            <a:off x="6658002" y="71414"/>
            <a:ext cx="1771650" cy="3476625"/>
          </a:xfrm>
          <a:prstGeom prst="rect">
            <a:avLst/>
          </a:prstGeom>
          <a:noFill/>
          <a:ln w="9525">
            <a:noFill/>
            <a:miter lim="800000"/>
            <a:headEnd/>
            <a:tailEnd/>
          </a:ln>
          <a:effectLst/>
        </p:spPr>
      </p:pic>
      <p:pic>
        <p:nvPicPr>
          <p:cNvPr id="7" name="Picture 4"/>
          <p:cNvPicPr>
            <a:picLocks noChangeAspect="1" noChangeArrowheads="1"/>
          </p:cNvPicPr>
          <p:nvPr/>
        </p:nvPicPr>
        <p:blipFill>
          <a:blip r:embed="rId4"/>
          <a:srcRect/>
          <a:stretch>
            <a:fillRect/>
          </a:stretch>
        </p:blipFill>
        <p:spPr bwMode="auto">
          <a:xfrm>
            <a:off x="71406" y="3929085"/>
            <a:ext cx="3019425" cy="2714625"/>
          </a:xfrm>
          <a:prstGeom prst="rect">
            <a:avLst/>
          </a:prstGeom>
          <a:noFill/>
          <a:ln w="9525">
            <a:noFill/>
            <a:miter lim="800000"/>
            <a:headEnd/>
            <a:tailEnd/>
          </a:ln>
          <a:effectLst/>
        </p:spPr>
      </p:pic>
      <p:pic>
        <p:nvPicPr>
          <p:cNvPr id="8" name="Picture 5"/>
          <p:cNvPicPr>
            <a:picLocks noChangeAspect="1" noChangeArrowheads="1"/>
          </p:cNvPicPr>
          <p:nvPr/>
        </p:nvPicPr>
        <p:blipFill>
          <a:blip r:embed="rId5"/>
          <a:srcRect/>
          <a:stretch>
            <a:fillRect/>
          </a:stretch>
        </p:blipFill>
        <p:spPr bwMode="auto">
          <a:xfrm>
            <a:off x="3214678" y="3609975"/>
            <a:ext cx="5438775" cy="3248025"/>
          </a:xfrm>
          <a:prstGeom prst="rect">
            <a:avLst/>
          </a:prstGeom>
          <a:noFill/>
          <a:ln w="9525">
            <a:noFill/>
            <a:miter lim="800000"/>
            <a:headEnd/>
            <a:tailEnd/>
          </a:ln>
          <a:effectLst/>
        </p:spPr>
      </p:pic>
      <p:sp>
        <p:nvSpPr>
          <p:cNvPr id="9" name="Espaço Reservado para Data 8"/>
          <p:cNvSpPr>
            <a:spLocks noGrp="1"/>
          </p:cNvSpPr>
          <p:nvPr>
            <p:ph type="dt" sz="half" idx="10"/>
          </p:nvPr>
        </p:nvSpPr>
        <p:spPr/>
        <p:txBody>
          <a:bodyPr/>
          <a:lstStyle/>
          <a:p>
            <a:fld id="{2BE54B60-7C31-4CF4-8645-11690D05641E}" type="datetime9">
              <a:rPr lang="pt-BR" smtClean="0"/>
              <a:pPr/>
              <a:t>23/09/2015 20:10:01</a:t>
            </a:fld>
            <a:endParaRPr lang="pt-BR" dirty="0"/>
          </a:p>
        </p:txBody>
      </p:sp>
      <p:sp>
        <p:nvSpPr>
          <p:cNvPr id="10" name="Espaço Reservado para Número de Slide 9"/>
          <p:cNvSpPr>
            <a:spLocks noGrp="1"/>
          </p:cNvSpPr>
          <p:nvPr>
            <p:ph type="sldNum" sz="quarter" idx="12"/>
          </p:nvPr>
        </p:nvSpPr>
        <p:spPr/>
        <p:txBody>
          <a:bodyPr/>
          <a:lstStyle/>
          <a:p>
            <a:fld id="{441B72FB-997C-41AF-A515-7C78AAE8C0F0}" type="slidenum">
              <a:rPr lang="pt-BR" smtClean="0"/>
              <a:pPr/>
              <a:t>14</a:t>
            </a:fld>
            <a:endParaRPr lang="pt-BR" dirty="0"/>
          </a:p>
        </p:txBody>
      </p:sp>
      <p:sp>
        <p:nvSpPr>
          <p:cNvPr id="11" name="Espaço Reservado para Rodapé 10"/>
          <p:cNvSpPr>
            <a:spLocks noGrp="1"/>
          </p:cNvSpPr>
          <p:nvPr>
            <p:ph type="ftr" sz="quarter" idx="11"/>
          </p:nvPr>
        </p:nvSpPr>
        <p:spPr/>
        <p:txBody>
          <a:bodyPr/>
          <a:lstStyle/>
          <a:p>
            <a:endParaRPr lang="pt-B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Efeito </a:t>
            </a:r>
            <a:r>
              <a:rPr lang="pt-BR" dirty="0" err="1" smtClean="0"/>
              <a:t>Salting</a:t>
            </a:r>
            <a:r>
              <a:rPr lang="pt-BR" dirty="0" smtClean="0"/>
              <a:t> out</a:t>
            </a:r>
            <a:endParaRPr lang="pt-BR" dirty="0"/>
          </a:p>
        </p:txBody>
      </p:sp>
      <p:sp>
        <p:nvSpPr>
          <p:cNvPr id="4" name="Espaço Reservado para Conteúdo 5"/>
          <p:cNvSpPr>
            <a:spLocks noGrp="1"/>
          </p:cNvSpPr>
          <p:nvPr>
            <p:ph idx="1"/>
          </p:nvPr>
        </p:nvSpPr>
        <p:spPr/>
        <p:txBody>
          <a:bodyPr>
            <a:normAutofit/>
          </a:bodyPr>
          <a:lstStyle/>
          <a:p>
            <a:pPr algn="just"/>
            <a:r>
              <a:rPr lang="pt-BR" sz="2400" dirty="0" smtClean="0">
                <a:solidFill>
                  <a:srgbClr val="FFC000"/>
                </a:solidFill>
                <a:latin typeface="Arial" pitchFamily="34" charset="0"/>
                <a:cs typeface="Arial" pitchFamily="34" charset="0"/>
              </a:rPr>
              <a:t>Se o coeficiente de distribuição for muito menor do que 1 a extração simples não será eficiente;</a:t>
            </a:r>
          </a:p>
          <a:p>
            <a:pPr algn="just">
              <a:buNone/>
            </a:pPr>
            <a:endParaRPr lang="pt-BR" sz="2400" dirty="0" smtClean="0">
              <a:latin typeface="Arial" pitchFamily="34" charset="0"/>
              <a:cs typeface="Arial" pitchFamily="34" charset="0"/>
            </a:endParaRPr>
          </a:p>
          <a:p>
            <a:pPr algn="just"/>
            <a:r>
              <a:rPr lang="pt-BR" sz="2400" dirty="0" smtClean="0">
                <a:latin typeface="Arial" pitchFamily="34" charset="0"/>
                <a:cs typeface="Arial" pitchFamily="34" charset="0"/>
              </a:rPr>
              <a:t>Pode-se, em alguns casos, aumentar o coeficiente de distribuição por adição de sais, como cloreto de sódio, sulfato de sódio, cloreto de amônio, à solução aquosa; </a:t>
            </a:r>
          </a:p>
          <a:p>
            <a:pPr algn="just">
              <a:buNone/>
            </a:pPr>
            <a:endParaRPr lang="pt-BR" sz="2400" dirty="0" smtClean="0">
              <a:latin typeface="Arial" pitchFamily="34" charset="0"/>
              <a:cs typeface="Arial" pitchFamily="34" charset="0"/>
            </a:endParaRPr>
          </a:p>
          <a:p>
            <a:pPr algn="just"/>
            <a:r>
              <a:rPr lang="pt-BR" sz="2400" dirty="0" smtClean="0">
                <a:solidFill>
                  <a:srgbClr val="FFC000"/>
                </a:solidFill>
                <a:latin typeface="Arial" pitchFamily="34" charset="0"/>
                <a:cs typeface="Arial" pitchFamily="34" charset="0"/>
              </a:rPr>
              <a:t>A adição de sais diminui consideravelmente a solubilidade da maior parte dos compostos orgânicos em água.</a:t>
            </a:r>
            <a:endParaRPr lang="pt-BR" sz="2400" dirty="0">
              <a:solidFill>
                <a:srgbClr val="FFC000"/>
              </a:solidFill>
              <a:latin typeface="Arial" pitchFamily="34" charset="0"/>
              <a:cs typeface="Arial" pitchFamily="34" charset="0"/>
            </a:endParaRPr>
          </a:p>
        </p:txBody>
      </p:sp>
      <p:sp>
        <p:nvSpPr>
          <p:cNvPr id="5" name="Espaço Reservado para Data 4"/>
          <p:cNvSpPr>
            <a:spLocks noGrp="1"/>
          </p:cNvSpPr>
          <p:nvPr>
            <p:ph type="dt" sz="half" idx="10"/>
          </p:nvPr>
        </p:nvSpPr>
        <p:spPr/>
        <p:txBody>
          <a:bodyPr/>
          <a:lstStyle/>
          <a:p>
            <a:fld id="{C3BBC5BE-EA5F-47C9-867A-F04764E76087}" type="datetime9">
              <a:rPr lang="pt-BR" smtClean="0"/>
              <a:pPr/>
              <a:t>23/09/2015 20:10:01</a:t>
            </a:fld>
            <a:endParaRPr lang="pt-BR" dirty="0"/>
          </a:p>
        </p:txBody>
      </p:sp>
      <p:sp>
        <p:nvSpPr>
          <p:cNvPr id="6" name="Espaço Reservado para Número de Slide 5"/>
          <p:cNvSpPr>
            <a:spLocks noGrp="1"/>
          </p:cNvSpPr>
          <p:nvPr>
            <p:ph type="sldNum" sz="quarter" idx="12"/>
          </p:nvPr>
        </p:nvSpPr>
        <p:spPr/>
        <p:txBody>
          <a:bodyPr/>
          <a:lstStyle/>
          <a:p>
            <a:fld id="{441B72FB-997C-41AF-A515-7C78AAE8C0F0}" type="slidenum">
              <a:rPr lang="pt-BR" smtClean="0"/>
              <a:pPr/>
              <a:t>15</a:t>
            </a:fld>
            <a:endParaRPr lang="pt-BR" dirty="0"/>
          </a:p>
        </p:txBody>
      </p:sp>
      <p:sp>
        <p:nvSpPr>
          <p:cNvPr id="7" name="Espaço Reservado para Rodapé 6"/>
          <p:cNvSpPr>
            <a:spLocks noGrp="1"/>
          </p:cNvSpPr>
          <p:nvPr>
            <p:ph type="ftr" sz="quarter" idx="11"/>
          </p:nvPr>
        </p:nvSpPr>
        <p:spPr/>
        <p:txBody>
          <a:bodyPr/>
          <a:lstStyle/>
          <a:p>
            <a:endParaRPr lang="pt-B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457200" y="274638"/>
            <a:ext cx="8229600" cy="114300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t-BR" sz="4500" b="1" i="0" u="none" strike="noStrike" kern="1200" cap="none" spc="0" normalizeH="0" baseline="0" noProof="0" smtClean="0">
                <a:ln>
                  <a:noFill/>
                </a:ln>
                <a:solidFill>
                  <a:schemeClr val="accent1">
                    <a:satMod val="150000"/>
                  </a:schemeClr>
                </a:solidFill>
                <a:effectLst/>
                <a:uLnTx/>
                <a:uFillTx/>
                <a:latin typeface="+mj-lt"/>
                <a:ea typeface="+mj-ea"/>
                <a:cs typeface="+mj-cs"/>
              </a:rPr>
              <a:t>Tipos de extração líquido-líquido</a:t>
            </a:r>
            <a:endParaRPr kumimoji="0" lang="pt-BR" sz="4500" b="1"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sp>
        <p:nvSpPr>
          <p:cNvPr id="5" name="Espaço Reservado para Conteúdo 2"/>
          <p:cNvSpPr txBox="1">
            <a:spLocks/>
          </p:cNvSpPr>
          <p:nvPr/>
        </p:nvSpPr>
        <p:spPr>
          <a:xfrm>
            <a:off x="457200" y="1617681"/>
            <a:ext cx="4471990" cy="4525963"/>
          </a:xfrm>
          <a:prstGeom prst="rect">
            <a:avLst/>
          </a:prstGeom>
        </p:spPr>
        <p:txBody>
          <a:bodyPr vert="horz" lIns="54864" tIns="91440" rtlCol="0">
            <a:noAutofit/>
          </a:bodyPr>
          <a:lstStyle/>
          <a:p>
            <a:pPr marL="438912" marR="0" lvl="0" indent="-320040" algn="just"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pt-BR" sz="1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A extração líquido-líquido pode ser </a:t>
            </a:r>
            <a:br>
              <a:rPr kumimoji="0" lang="pt-BR" sz="1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br>
            <a:r>
              <a:rPr kumimoji="0" lang="pt-BR" sz="1900" b="1" i="0" u="none" strike="noStrike" kern="1200" cap="none" spc="0" normalizeH="0" baseline="0" noProof="0" dirty="0" smtClean="0">
                <a:ln>
                  <a:noFill/>
                </a:ln>
                <a:solidFill>
                  <a:srgbClr val="FFC000"/>
                </a:solidFill>
                <a:effectLst/>
                <a:uLnTx/>
                <a:uFillTx/>
                <a:latin typeface="Arial" pitchFamily="34" charset="0"/>
                <a:ea typeface="+mn-ea"/>
                <a:cs typeface="Arial" pitchFamily="34" charset="0"/>
              </a:rPr>
              <a:t>contínua ou descontínua</a:t>
            </a:r>
            <a:r>
              <a:rPr kumimoji="0" lang="pt-BR" sz="19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a:t>
            </a:r>
            <a:endParaRPr kumimoji="0" lang="pt-BR" sz="1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438912" marR="0" lvl="0" indent="-320040" algn="just"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pt-BR" sz="1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Na </a:t>
            </a:r>
            <a:r>
              <a:rPr kumimoji="0" lang="pt-BR" sz="1900" b="1" i="0" u="none" strike="noStrike" kern="1200" cap="none" spc="0" normalizeH="0" baseline="0" noProof="0" dirty="0" smtClean="0">
                <a:ln>
                  <a:noFill/>
                </a:ln>
                <a:solidFill>
                  <a:srgbClr val="FFC000"/>
                </a:solidFill>
                <a:effectLst/>
                <a:uLnTx/>
                <a:uFillTx/>
                <a:latin typeface="Arial" pitchFamily="34" charset="0"/>
                <a:ea typeface="+mn-ea"/>
                <a:cs typeface="Arial" pitchFamily="34" charset="0"/>
              </a:rPr>
              <a:t>extração descontínua</a:t>
            </a:r>
            <a:r>
              <a:rPr kumimoji="0" lang="pt-BR" sz="1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utiliza-se um funil de separação, onde ambos os solventes são adicionados. Com a agitação do funil de separação, o soluto passa a fase na qual está o solvente com maior afinidade. </a:t>
            </a:r>
          </a:p>
          <a:p>
            <a:pPr marL="438912" marR="0" lvl="0" indent="-320040" algn="just"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pt-BR" sz="1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A separação é feita, então, sendo que a fase mais densa é recolhida antes. </a:t>
            </a:r>
          </a:p>
          <a:p>
            <a:pPr marL="438912" marR="0" lvl="0" indent="-320040" algn="just"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pt-BR" sz="1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A extração líquido-líquido descontínua </a:t>
            </a:r>
            <a:r>
              <a:rPr kumimoji="0" lang="pt-BR" sz="1900" b="0" i="0" u="none" strike="noStrike" kern="1200" cap="none" spc="0" normalizeH="0" baseline="0" noProof="0" dirty="0" smtClean="0">
                <a:ln>
                  <a:noFill/>
                </a:ln>
                <a:solidFill>
                  <a:srgbClr val="FFC000"/>
                </a:solidFill>
                <a:effectLst/>
                <a:uLnTx/>
                <a:uFillTx/>
                <a:latin typeface="Arial" pitchFamily="34" charset="0"/>
                <a:ea typeface="+mn-ea"/>
                <a:cs typeface="Arial" pitchFamily="34" charset="0"/>
              </a:rPr>
              <a:t>é indicada quando existe uma grande diferença de solubilidade do soluto nos dois solventes (grande K</a:t>
            </a:r>
            <a:r>
              <a:rPr kumimoji="0" lang="pt-BR" sz="1900" b="0" i="0" u="none" strike="noStrike" kern="1200" cap="none" spc="0" normalizeH="0" baseline="-25000" noProof="0" dirty="0" smtClean="0">
                <a:ln>
                  <a:noFill/>
                </a:ln>
                <a:solidFill>
                  <a:srgbClr val="FFC000"/>
                </a:solidFill>
                <a:effectLst/>
                <a:uLnTx/>
                <a:uFillTx/>
                <a:latin typeface="Arial" pitchFamily="34" charset="0"/>
                <a:ea typeface="+mn-ea"/>
                <a:cs typeface="Arial" pitchFamily="34" charset="0"/>
              </a:rPr>
              <a:t>D</a:t>
            </a:r>
            <a:r>
              <a:rPr kumimoji="0" lang="pt-BR" sz="1900" b="0" i="0" u="none" strike="noStrike" kern="1200" cap="none" spc="0" normalizeH="0" baseline="0" noProof="0" dirty="0" smtClean="0">
                <a:ln>
                  <a:noFill/>
                </a:ln>
                <a:solidFill>
                  <a:srgbClr val="FFC000"/>
                </a:solidFill>
                <a:effectLst/>
                <a:uLnTx/>
                <a:uFillTx/>
                <a:latin typeface="Arial" pitchFamily="34" charset="0"/>
                <a:ea typeface="+mn-ea"/>
                <a:cs typeface="Arial" pitchFamily="34" charset="0"/>
              </a:rPr>
              <a:t>).</a:t>
            </a:r>
            <a:endParaRPr kumimoji="0" lang="pt-BR" sz="1900" b="0" i="0" u="none" strike="noStrike" kern="1200" cap="none" spc="0" normalizeH="0" baseline="0" noProof="0" dirty="0">
              <a:ln>
                <a:noFill/>
              </a:ln>
              <a:solidFill>
                <a:srgbClr val="FFC000"/>
              </a:solidFill>
              <a:effectLst/>
              <a:uLnTx/>
              <a:uFillTx/>
              <a:latin typeface="Arial" pitchFamily="34" charset="0"/>
              <a:ea typeface="+mn-ea"/>
              <a:cs typeface="Arial" pitchFamily="34" charset="0"/>
            </a:endParaRPr>
          </a:p>
        </p:txBody>
      </p:sp>
      <p:pic>
        <p:nvPicPr>
          <p:cNvPr id="6" name="Imagem 5" descr="EXTRAÇÃO DESCONTÍNUA: Funil de Separação"/>
          <p:cNvPicPr/>
          <p:nvPr/>
        </p:nvPicPr>
        <p:blipFill>
          <a:blip r:embed="rId2"/>
          <a:srcRect/>
          <a:stretch>
            <a:fillRect/>
          </a:stretch>
        </p:blipFill>
        <p:spPr bwMode="auto">
          <a:xfrm>
            <a:off x="5143504" y="1971678"/>
            <a:ext cx="3357586" cy="4029090"/>
          </a:xfrm>
          <a:prstGeom prst="rect">
            <a:avLst/>
          </a:prstGeom>
          <a:noFill/>
          <a:ln w="9525">
            <a:noFill/>
            <a:miter lim="800000"/>
            <a:headEnd/>
            <a:tailEnd/>
          </a:ln>
        </p:spPr>
      </p:pic>
      <p:sp>
        <p:nvSpPr>
          <p:cNvPr id="7" name="Espaço Reservado para Data 6"/>
          <p:cNvSpPr>
            <a:spLocks noGrp="1"/>
          </p:cNvSpPr>
          <p:nvPr>
            <p:ph type="dt" sz="half" idx="10"/>
          </p:nvPr>
        </p:nvSpPr>
        <p:spPr/>
        <p:txBody>
          <a:bodyPr/>
          <a:lstStyle/>
          <a:p>
            <a:fld id="{DB07A396-D7F3-476C-837E-CBCC8FFD6639}" type="datetime9">
              <a:rPr lang="pt-BR" smtClean="0"/>
              <a:pPr/>
              <a:t>23/09/2015 20:10:00</a:t>
            </a:fld>
            <a:endParaRPr lang="pt-BR" dirty="0"/>
          </a:p>
        </p:txBody>
      </p:sp>
      <p:sp>
        <p:nvSpPr>
          <p:cNvPr id="8" name="Espaço Reservado para Número de Slide 7"/>
          <p:cNvSpPr>
            <a:spLocks noGrp="1"/>
          </p:cNvSpPr>
          <p:nvPr>
            <p:ph type="sldNum" sz="quarter" idx="12"/>
          </p:nvPr>
        </p:nvSpPr>
        <p:spPr/>
        <p:txBody>
          <a:bodyPr/>
          <a:lstStyle/>
          <a:p>
            <a:fld id="{441B72FB-997C-41AF-A515-7C78AAE8C0F0}" type="slidenum">
              <a:rPr lang="pt-BR" smtClean="0"/>
              <a:pPr/>
              <a:t>16</a:t>
            </a:fld>
            <a:endParaRPr lang="pt-BR" dirty="0"/>
          </a:p>
        </p:txBody>
      </p:sp>
      <p:sp>
        <p:nvSpPr>
          <p:cNvPr id="9" name="Espaço Reservado para Rodapé 8"/>
          <p:cNvSpPr>
            <a:spLocks noGrp="1"/>
          </p:cNvSpPr>
          <p:nvPr>
            <p:ph type="ftr" sz="quarter" idx="11"/>
          </p:nvPr>
        </p:nvSpPr>
        <p:spPr/>
        <p:txBody>
          <a:bodyPr/>
          <a:lstStyle/>
          <a:p>
            <a:endParaRPr lang="pt-B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txBox="1">
            <a:spLocks/>
          </p:cNvSpPr>
          <p:nvPr/>
        </p:nvSpPr>
        <p:spPr>
          <a:xfrm>
            <a:off x="457200" y="274638"/>
            <a:ext cx="8229600" cy="1143000"/>
          </a:xfrm>
          <a:prstGeom prst="rect">
            <a:avLst/>
          </a:prstGeom>
        </p:spPr>
        <p:txBody>
          <a:bodyPr vert="horz" lIns="91440" rIns="45720" rtlCol="0" anchor="ctr">
            <a:normAutofit fontScale="92500"/>
            <a:scene3d>
              <a:camera prst="orthographicFront"/>
              <a:lightRig rig="threePt" dir="t">
                <a:rot lat="0" lon="0" rev="4800000"/>
              </a:lightRig>
            </a:scene3d>
            <a:sp3d prstMaterial="matte">
              <a:bevelT w="50800" h="1016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t-BR" sz="4500" b="1" i="0" u="none" strike="noStrike" kern="1200" cap="none" spc="0" normalizeH="0" baseline="0" noProof="0" smtClean="0">
                <a:ln>
                  <a:noFill/>
                </a:ln>
                <a:solidFill>
                  <a:schemeClr val="accent1">
                    <a:satMod val="150000"/>
                  </a:schemeClr>
                </a:solidFill>
                <a:effectLst/>
                <a:uLnTx/>
                <a:uFillTx/>
                <a:latin typeface="+mj-lt"/>
                <a:ea typeface="+mj-ea"/>
                <a:cs typeface="+mj-cs"/>
              </a:rPr>
              <a:t>Extração líquido-líquido contínua</a:t>
            </a:r>
            <a:endParaRPr kumimoji="0" lang="pt-BR" sz="4500" b="1"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sp>
        <p:nvSpPr>
          <p:cNvPr id="5" name="Espaço Reservado para Conteúdo 4"/>
          <p:cNvSpPr txBox="1">
            <a:spLocks/>
          </p:cNvSpPr>
          <p:nvPr/>
        </p:nvSpPr>
        <p:spPr>
          <a:xfrm>
            <a:off x="457200" y="2000240"/>
            <a:ext cx="5329246" cy="4143404"/>
          </a:xfrm>
          <a:prstGeom prst="rect">
            <a:avLst/>
          </a:prstGeom>
        </p:spPr>
        <p:txBody>
          <a:bodyPr vert="horz" lIns="54864" tIns="91440" rtlCol="0">
            <a:normAutofit fontScale="70000" lnSpcReduction="20000"/>
          </a:bodyPr>
          <a:lstStyle/>
          <a:p>
            <a:pPr marL="438912" marR="0" lvl="0" indent="-320040" algn="just"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pt-BR" sz="3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Na extração líquido-líquido contínua, o solvente orgânico passa continuamente sobre a solução contendo o soluto, levando parte deste consigo, até o balão de aquecimento. Como o solvente está sendo destilado, o soluto vai se concentrando no balão de aquecimento.</a:t>
            </a:r>
          </a:p>
          <a:p>
            <a:pPr marL="438912" marR="0" lvl="0" indent="-320040" algn="just"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pt-BR" sz="3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438912" marR="0" lvl="0" indent="-320040" algn="just"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pt-BR" sz="3200" b="0" i="0" u="none" strike="noStrike" kern="1200" cap="none" spc="0" normalizeH="0" baseline="0" noProof="0" dirty="0" smtClean="0">
                <a:ln>
                  <a:noFill/>
                </a:ln>
                <a:solidFill>
                  <a:srgbClr val="FFC000"/>
                </a:solidFill>
                <a:effectLst/>
                <a:uLnTx/>
                <a:uFillTx/>
                <a:latin typeface="Arial" pitchFamily="34" charset="0"/>
                <a:ea typeface="+mn-ea"/>
                <a:cs typeface="Arial" pitchFamily="34" charset="0"/>
              </a:rPr>
              <a:t>É um processo útil para quando a diferença de solubilidade do soluto em ambos os solventes não é muito grande (baixo valor de K</a:t>
            </a:r>
            <a:r>
              <a:rPr kumimoji="0" lang="pt-BR" sz="3200" b="0" i="0" u="none" strike="noStrike" kern="1200" cap="none" spc="0" normalizeH="0" baseline="-25000" noProof="0" dirty="0" smtClean="0">
                <a:ln>
                  <a:noFill/>
                </a:ln>
                <a:solidFill>
                  <a:srgbClr val="FFC000"/>
                </a:solidFill>
                <a:effectLst/>
                <a:uLnTx/>
                <a:uFillTx/>
                <a:latin typeface="Arial" pitchFamily="34" charset="0"/>
                <a:ea typeface="+mn-ea"/>
                <a:cs typeface="Arial" pitchFamily="34" charset="0"/>
              </a:rPr>
              <a:t>D</a:t>
            </a:r>
            <a:r>
              <a:rPr kumimoji="0" lang="pt-BR" sz="3200" b="0" i="0" u="none" strike="noStrike" kern="1200" cap="none" spc="0" normalizeH="0" baseline="0" noProof="0" dirty="0" smtClean="0">
                <a:ln>
                  <a:noFill/>
                </a:ln>
                <a:solidFill>
                  <a:srgbClr val="FFC000"/>
                </a:solidFill>
                <a:effectLst/>
                <a:uLnTx/>
                <a:uFillTx/>
                <a:latin typeface="Arial" pitchFamily="34" charset="0"/>
                <a:ea typeface="+mn-ea"/>
                <a:cs typeface="Arial" pitchFamily="34" charset="0"/>
              </a:rPr>
              <a:t>).</a:t>
            </a:r>
          </a:p>
          <a:p>
            <a:pPr marL="438912" marR="0" lvl="0" indent="-320040" algn="just"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pt-BR" sz="32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pic>
        <p:nvPicPr>
          <p:cNvPr id="6" name="Picture 2"/>
          <p:cNvPicPr>
            <a:picLocks noChangeAspect="1" noChangeArrowheads="1"/>
          </p:cNvPicPr>
          <p:nvPr/>
        </p:nvPicPr>
        <p:blipFill>
          <a:blip r:embed="rId2"/>
          <a:srcRect/>
          <a:stretch>
            <a:fillRect/>
          </a:stretch>
        </p:blipFill>
        <p:spPr bwMode="auto">
          <a:xfrm>
            <a:off x="6534174" y="1715690"/>
            <a:ext cx="1824040" cy="4785144"/>
          </a:xfrm>
          <a:prstGeom prst="rect">
            <a:avLst/>
          </a:prstGeom>
          <a:noFill/>
          <a:ln w="9525">
            <a:noFill/>
            <a:miter lim="800000"/>
            <a:headEnd/>
            <a:tailEnd/>
          </a:ln>
          <a:effectLst/>
        </p:spPr>
      </p:pic>
      <p:sp>
        <p:nvSpPr>
          <p:cNvPr id="7" name="Espaço Reservado para Data 6"/>
          <p:cNvSpPr>
            <a:spLocks noGrp="1"/>
          </p:cNvSpPr>
          <p:nvPr>
            <p:ph type="dt" sz="half" idx="10"/>
          </p:nvPr>
        </p:nvSpPr>
        <p:spPr/>
        <p:txBody>
          <a:bodyPr/>
          <a:lstStyle/>
          <a:p>
            <a:fld id="{2A6B60B7-3EC3-44CC-AFBF-58ED2B979F20}" type="datetime9">
              <a:rPr lang="pt-BR" smtClean="0"/>
              <a:pPr/>
              <a:t>23/09/2015 20:10:00</a:t>
            </a:fld>
            <a:endParaRPr lang="pt-BR" dirty="0"/>
          </a:p>
        </p:txBody>
      </p:sp>
      <p:sp>
        <p:nvSpPr>
          <p:cNvPr id="8" name="Espaço Reservado para Número de Slide 7"/>
          <p:cNvSpPr>
            <a:spLocks noGrp="1"/>
          </p:cNvSpPr>
          <p:nvPr>
            <p:ph type="sldNum" sz="quarter" idx="12"/>
          </p:nvPr>
        </p:nvSpPr>
        <p:spPr/>
        <p:txBody>
          <a:bodyPr/>
          <a:lstStyle/>
          <a:p>
            <a:fld id="{441B72FB-997C-41AF-A515-7C78AAE8C0F0}" type="slidenum">
              <a:rPr lang="pt-BR" smtClean="0"/>
              <a:pPr/>
              <a:t>17</a:t>
            </a:fld>
            <a:endParaRPr lang="pt-BR" dirty="0"/>
          </a:p>
        </p:txBody>
      </p:sp>
      <p:sp>
        <p:nvSpPr>
          <p:cNvPr id="9" name="Espaço Reservado para Rodapé 8"/>
          <p:cNvSpPr>
            <a:spLocks noGrp="1"/>
          </p:cNvSpPr>
          <p:nvPr>
            <p:ph type="ftr" sz="quarter" idx="11"/>
          </p:nvPr>
        </p:nvSpPr>
        <p:spPr/>
        <p:txBody>
          <a:bodyPr/>
          <a:lstStyle/>
          <a:p>
            <a:endParaRPr lang="pt-B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4"/>
          <p:cNvSpPr txBox="1">
            <a:spLocks/>
          </p:cNvSpPr>
          <p:nvPr/>
        </p:nvSpPr>
        <p:spPr>
          <a:xfrm>
            <a:off x="457200" y="274638"/>
            <a:ext cx="8229600" cy="114300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500" b="1" i="0" u="none" strike="noStrike" kern="1200" cap="none" spc="0" normalizeH="0" baseline="0" noProof="0" dirty="0" smtClean="0">
                <a:ln>
                  <a:noFill/>
                </a:ln>
                <a:solidFill>
                  <a:schemeClr val="accent1">
                    <a:satMod val="150000"/>
                  </a:schemeClr>
                </a:solidFill>
                <a:effectLst/>
                <a:uLnTx/>
                <a:uFillTx/>
                <a:latin typeface="+mj-lt"/>
                <a:ea typeface="+mj-ea"/>
                <a:cs typeface="+mj-cs"/>
              </a:rPr>
              <a:t>Extrator de </a:t>
            </a:r>
            <a:r>
              <a:rPr kumimoji="0" lang="pt-BR" sz="4500" b="1" i="0" u="none" strike="noStrike" kern="1200" cap="none" spc="0" normalizeH="0" baseline="0" noProof="0" dirty="0" err="1" smtClean="0">
                <a:ln>
                  <a:noFill/>
                </a:ln>
                <a:solidFill>
                  <a:schemeClr val="accent1">
                    <a:satMod val="150000"/>
                  </a:schemeClr>
                </a:solidFill>
                <a:effectLst/>
                <a:uLnTx/>
                <a:uFillTx/>
                <a:latin typeface="+mj-lt"/>
                <a:ea typeface="+mj-ea"/>
                <a:cs typeface="+mj-cs"/>
              </a:rPr>
              <a:t>Soxhlet</a:t>
            </a:r>
            <a:endParaRPr kumimoji="0" lang="pt-BR" sz="4500" b="1"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sp>
        <p:nvSpPr>
          <p:cNvPr id="5" name="Espaço Reservado para Conteúdo 5"/>
          <p:cNvSpPr txBox="1">
            <a:spLocks/>
          </p:cNvSpPr>
          <p:nvPr/>
        </p:nvSpPr>
        <p:spPr>
          <a:xfrm>
            <a:off x="214282" y="1500174"/>
            <a:ext cx="6072230" cy="5214974"/>
          </a:xfrm>
          <a:prstGeom prst="rect">
            <a:avLst/>
          </a:prstGeom>
        </p:spPr>
        <p:txBody>
          <a:bodyPr vert="horz" lIns="54864" tIns="91440" rtlCol="0">
            <a:noAutofit/>
          </a:bodyPr>
          <a:lstStyle/>
          <a:p>
            <a:pPr marL="438912" marR="0" lvl="0" indent="-320040" algn="just"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pt-BR" sz="1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O sólido é colocado em um cartucho apropriado de celulose na câmara de extração; </a:t>
            </a:r>
          </a:p>
          <a:p>
            <a:pPr marL="438912" marR="0" lvl="0" indent="-320040" algn="just"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pt-BR" sz="1800" b="0" i="0" u="none" strike="noStrike" kern="1200" cap="none" spc="0" normalizeH="0" baseline="0" noProof="0" dirty="0" smtClean="0">
                <a:ln>
                  <a:noFill/>
                </a:ln>
                <a:solidFill>
                  <a:srgbClr val="FFC000"/>
                </a:solidFill>
                <a:effectLst/>
                <a:uLnTx/>
                <a:uFillTx/>
                <a:latin typeface="Arial" pitchFamily="34" charset="0"/>
                <a:ea typeface="+mn-ea"/>
                <a:cs typeface="Arial" pitchFamily="34" charset="0"/>
              </a:rPr>
              <a:t>O solvente colocado no balão é aquecido e os vapores condensam-se na câmara do extrator, caindo sobre o material a extrair; </a:t>
            </a:r>
          </a:p>
          <a:p>
            <a:pPr marL="438912" marR="0" lvl="0" indent="-320040" algn="just"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pt-BR" sz="1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Quando o nível de destilado na câmara de extração atingir o nível do sifão, a solução retornará ao balão. Isto torna a operação automática e menos laboriosa, além de empregar uma quantidade bem menor de solvente;</a:t>
            </a:r>
          </a:p>
          <a:p>
            <a:pPr marL="438912" marR="0" lvl="0" indent="-320040" algn="just"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pt-BR" sz="1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0" lang="pt-BR" sz="1800" b="0" i="0" u="none" strike="noStrike" kern="1200" cap="none" spc="0" normalizeH="0" baseline="0" noProof="0" dirty="0" smtClean="0">
                <a:ln>
                  <a:noFill/>
                </a:ln>
                <a:solidFill>
                  <a:srgbClr val="FFC000"/>
                </a:solidFill>
                <a:effectLst/>
                <a:uLnTx/>
                <a:uFillTx/>
                <a:latin typeface="Arial" pitchFamily="34" charset="0"/>
                <a:ea typeface="+mn-ea"/>
                <a:cs typeface="Arial" pitchFamily="34" charset="0"/>
              </a:rPr>
              <a:t>O processo de extração em </a:t>
            </a:r>
            <a:r>
              <a:rPr kumimoji="0" lang="pt-BR" sz="1800" b="0" i="0" u="none" strike="noStrike" kern="1200" cap="none" spc="0" normalizeH="0" baseline="0" noProof="0" dirty="0" err="1" smtClean="0">
                <a:ln>
                  <a:noFill/>
                </a:ln>
                <a:solidFill>
                  <a:srgbClr val="FFC000"/>
                </a:solidFill>
                <a:effectLst/>
                <a:uLnTx/>
                <a:uFillTx/>
                <a:latin typeface="Arial" pitchFamily="34" charset="0"/>
                <a:ea typeface="+mn-ea"/>
                <a:cs typeface="Arial" pitchFamily="34" charset="0"/>
              </a:rPr>
              <a:t>Soxhlet</a:t>
            </a:r>
            <a:r>
              <a:rPr kumimoji="0" lang="pt-BR" sz="1800" b="0" i="0" u="none" strike="noStrike" kern="1200" cap="none" spc="0" normalizeH="0" baseline="0" noProof="0" dirty="0" smtClean="0">
                <a:ln>
                  <a:noFill/>
                </a:ln>
                <a:solidFill>
                  <a:srgbClr val="FFC000"/>
                </a:solidFill>
                <a:effectLst/>
                <a:uLnTx/>
                <a:uFillTx/>
                <a:latin typeface="Arial" pitchFamily="34" charset="0"/>
                <a:ea typeface="+mn-ea"/>
                <a:cs typeface="Arial" pitchFamily="34" charset="0"/>
              </a:rPr>
              <a:t> é rotineiramente utilizado para extração de produtos naturais de plantas, por exemplo.</a:t>
            </a:r>
          </a:p>
          <a:p>
            <a:pPr marL="438912" marR="0" lvl="0" indent="-320040" algn="just"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pt-BR" sz="1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Tem a desvantagem da possível saturação do solvente que permanece em contato com a amostra antes de ser </a:t>
            </a:r>
            <a:r>
              <a:rPr kumimoji="0" lang="pt-BR" sz="18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sifonado</a:t>
            </a:r>
            <a:r>
              <a:rPr kumimoji="0" lang="pt-BR" sz="1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o que dificulta a extração.</a:t>
            </a:r>
            <a:endParaRPr kumimoji="0" lang="pt-BR"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pic>
        <p:nvPicPr>
          <p:cNvPr id="6" name="Picture 4"/>
          <p:cNvPicPr>
            <a:picLocks noChangeAspect="1" noChangeArrowheads="1"/>
          </p:cNvPicPr>
          <p:nvPr/>
        </p:nvPicPr>
        <p:blipFill>
          <a:blip r:embed="rId2"/>
          <a:srcRect/>
          <a:stretch>
            <a:fillRect/>
          </a:stretch>
        </p:blipFill>
        <p:spPr bwMode="auto">
          <a:xfrm>
            <a:off x="6438927" y="1738334"/>
            <a:ext cx="1990725" cy="4762500"/>
          </a:xfrm>
          <a:prstGeom prst="rect">
            <a:avLst/>
          </a:prstGeom>
          <a:noFill/>
          <a:ln w="9525">
            <a:noFill/>
            <a:miter lim="800000"/>
            <a:headEnd/>
            <a:tailEnd/>
          </a:ln>
          <a:effectLst/>
        </p:spPr>
      </p:pic>
      <p:sp>
        <p:nvSpPr>
          <p:cNvPr id="7" name="Espaço Reservado para Data 6"/>
          <p:cNvSpPr>
            <a:spLocks noGrp="1"/>
          </p:cNvSpPr>
          <p:nvPr>
            <p:ph type="dt" sz="half" idx="10"/>
          </p:nvPr>
        </p:nvSpPr>
        <p:spPr/>
        <p:txBody>
          <a:bodyPr/>
          <a:lstStyle/>
          <a:p>
            <a:fld id="{83057D7F-704D-4D92-A20B-3764A5D22E7C}" type="datetime9">
              <a:rPr lang="pt-BR" smtClean="0"/>
              <a:pPr/>
              <a:t>23/09/2015 20:10:00</a:t>
            </a:fld>
            <a:endParaRPr lang="pt-BR" dirty="0"/>
          </a:p>
        </p:txBody>
      </p:sp>
      <p:sp>
        <p:nvSpPr>
          <p:cNvPr id="8" name="Espaço Reservado para Número de Slide 7"/>
          <p:cNvSpPr>
            <a:spLocks noGrp="1"/>
          </p:cNvSpPr>
          <p:nvPr>
            <p:ph type="sldNum" sz="quarter" idx="12"/>
          </p:nvPr>
        </p:nvSpPr>
        <p:spPr/>
        <p:txBody>
          <a:bodyPr/>
          <a:lstStyle/>
          <a:p>
            <a:fld id="{441B72FB-997C-41AF-A515-7C78AAE8C0F0}" type="slidenum">
              <a:rPr lang="pt-BR" smtClean="0"/>
              <a:pPr/>
              <a:t>18</a:t>
            </a:fld>
            <a:endParaRPr lang="pt-BR" dirty="0"/>
          </a:p>
        </p:txBody>
      </p:sp>
      <p:sp>
        <p:nvSpPr>
          <p:cNvPr id="9" name="Espaço Reservado para Rodapé 8"/>
          <p:cNvSpPr>
            <a:spLocks noGrp="1"/>
          </p:cNvSpPr>
          <p:nvPr>
            <p:ph type="ftr" sz="quarter" idx="11"/>
          </p:nvPr>
        </p:nvSpPr>
        <p:spPr/>
        <p:txBody>
          <a:bodyPr/>
          <a:lstStyle/>
          <a:p>
            <a:endParaRPr lang="pt-B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oxhlet extraction of capsaicinoids from peppers.wmv">
            <a:hlinkClick r:id="" action="ppaction://media"/>
          </p:cNvPr>
          <p:cNvPicPr>
            <a:picLocks noRot="1" noChangeAspect="1"/>
          </p:cNvPicPr>
          <p:nvPr>
            <a:videoFile r:link="rId1"/>
          </p:nvPr>
        </p:nvPicPr>
        <p:blipFill>
          <a:blip r:embed="rId4"/>
          <a:stretch>
            <a:fillRect/>
          </a:stretch>
        </p:blipFill>
        <p:spPr>
          <a:xfrm>
            <a:off x="1750164" y="1762090"/>
            <a:ext cx="6250860" cy="4167240"/>
          </a:xfrm>
          <a:prstGeom prst="rect">
            <a:avLst/>
          </a:prstGeom>
        </p:spPr>
      </p:pic>
      <p:sp>
        <p:nvSpPr>
          <p:cNvPr id="3" name="Espaço Reservado para Data 2"/>
          <p:cNvSpPr>
            <a:spLocks noGrp="1"/>
          </p:cNvSpPr>
          <p:nvPr>
            <p:ph type="dt" sz="half" idx="10"/>
          </p:nvPr>
        </p:nvSpPr>
        <p:spPr/>
        <p:txBody>
          <a:bodyPr/>
          <a:lstStyle/>
          <a:p>
            <a:fld id="{B07F9354-F324-46A8-A02D-28FD75835F45}" type="datetime9">
              <a:rPr lang="pt-BR" smtClean="0"/>
              <a:pPr/>
              <a:t>23/09/2015 20:09:59</a:t>
            </a:fld>
            <a:endParaRPr lang="pt-BR" dirty="0"/>
          </a:p>
        </p:txBody>
      </p:sp>
      <p:sp>
        <p:nvSpPr>
          <p:cNvPr id="5" name="Espaço Reservado para Número de Slide 4"/>
          <p:cNvSpPr>
            <a:spLocks noGrp="1"/>
          </p:cNvSpPr>
          <p:nvPr>
            <p:ph type="sldNum" sz="quarter" idx="12"/>
          </p:nvPr>
        </p:nvSpPr>
        <p:spPr/>
        <p:txBody>
          <a:bodyPr/>
          <a:lstStyle/>
          <a:p>
            <a:fld id="{441B72FB-997C-41AF-A515-7C78AAE8C0F0}" type="slidenum">
              <a:rPr lang="pt-BR" smtClean="0"/>
              <a:pPr/>
              <a:t>19</a:t>
            </a:fld>
            <a:endParaRPr lang="pt-BR" dirty="0"/>
          </a:p>
        </p:txBody>
      </p:sp>
      <p:sp>
        <p:nvSpPr>
          <p:cNvPr id="6" name="Espaço Reservado para Rodapé 5"/>
          <p:cNvSpPr>
            <a:spLocks noGrp="1"/>
          </p:cNvSpPr>
          <p:nvPr>
            <p:ph type="ftr" sz="quarter" idx="11"/>
          </p:nvPr>
        </p:nvSpPr>
        <p:spPr/>
        <p:txBody>
          <a:bodyPr/>
          <a:lstStyle/>
          <a:p>
            <a:endParaRPr lang="pt-BR"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pPr algn="ctr"/>
            <a:r>
              <a:rPr lang="pt-BR" dirty="0" smtClean="0"/>
              <a:t>Técnicas de separação</a:t>
            </a:r>
            <a:endParaRPr lang="pt-BR" dirty="0"/>
          </a:p>
        </p:txBody>
      </p:sp>
      <p:sp>
        <p:nvSpPr>
          <p:cNvPr id="7" name="Espaço Reservado para Conteúdo 6"/>
          <p:cNvSpPr>
            <a:spLocks noGrp="1"/>
          </p:cNvSpPr>
          <p:nvPr>
            <p:ph idx="1"/>
          </p:nvPr>
        </p:nvSpPr>
        <p:spPr/>
        <p:txBody>
          <a:bodyPr/>
          <a:lstStyle/>
          <a:p>
            <a:r>
              <a:rPr lang="pt-BR" dirty="0" smtClean="0"/>
              <a:t>Quando usá-las</a:t>
            </a:r>
          </a:p>
          <a:p>
            <a:r>
              <a:rPr lang="pt-BR" dirty="0" smtClean="0"/>
              <a:t>Extração por solvente</a:t>
            </a:r>
          </a:p>
          <a:p>
            <a:r>
              <a:rPr lang="pt-BR" dirty="0" smtClean="0"/>
              <a:t>Destilação</a:t>
            </a:r>
          </a:p>
          <a:p>
            <a:r>
              <a:rPr lang="pt-BR" dirty="0" smtClean="0"/>
              <a:t>Sublimação</a:t>
            </a:r>
          </a:p>
          <a:p>
            <a:r>
              <a:rPr lang="pt-BR" dirty="0" smtClean="0">
                <a:solidFill>
                  <a:srgbClr val="FFC000"/>
                </a:solidFill>
              </a:rPr>
              <a:t>Recristalização</a:t>
            </a:r>
          </a:p>
          <a:p>
            <a:r>
              <a:rPr lang="pt-BR" dirty="0" smtClean="0"/>
              <a:t>Troca iônica</a:t>
            </a:r>
          </a:p>
          <a:p>
            <a:r>
              <a:rPr lang="pt-BR" dirty="0" smtClean="0"/>
              <a:t>Cromatografia de papel, camada fina e de coluna</a:t>
            </a:r>
          </a:p>
          <a:p>
            <a:r>
              <a:rPr lang="pt-BR" dirty="0" smtClean="0"/>
              <a:t>Cromatografia em fase gasosa</a:t>
            </a:r>
          </a:p>
          <a:p>
            <a:endParaRPr lang="pt-BR" dirty="0" smtClean="0"/>
          </a:p>
          <a:p>
            <a:endParaRPr lang="pt-BR" dirty="0"/>
          </a:p>
        </p:txBody>
      </p:sp>
      <p:sp>
        <p:nvSpPr>
          <p:cNvPr id="4" name="Espaço Reservado para Data 3"/>
          <p:cNvSpPr>
            <a:spLocks noGrp="1"/>
          </p:cNvSpPr>
          <p:nvPr>
            <p:ph type="dt" sz="half" idx="10"/>
          </p:nvPr>
        </p:nvSpPr>
        <p:spPr/>
        <p:txBody>
          <a:bodyPr/>
          <a:lstStyle/>
          <a:p>
            <a:fld id="{F9CB0097-24B7-48C3-803F-098C05ADF337}" type="datetime9">
              <a:rPr lang="pt-BR" smtClean="0"/>
              <a:pPr/>
              <a:t>23/09/2015 18:57:38</a:t>
            </a:fld>
            <a:endParaRPr lang="pt-BR" dirty="0"/>
          </a:p>
        </p:txBody>
      </p:sp>
      <p:sp>
        <p:nvSpPr>
          <p:cNvPr id="5" name="Espaço Reservado para Número de Slide 4"/>
          <p:cNvSpPr>
            <a:spLocks noGrp="1"/>
          </p:cNvSpPr>
          <p:nvPr>
            <p:ph type="sldNum" sz="quarter" idx="12"/>
          </p:nvPr>
        </p:nvSpPr>
        <p:spPr/>
        <p:txBody>
          <a:bodyPr/>
          <a:lstStyle/>
          <a:p>
            <a:fld id="{441B72FB-997C-41AF-A515-7C78AAE8C0F0}" type="slidenum">
              <a:rPr lang="pt-BR" smtClean="0"/>
              <a:pPr/>
              <a:t>2</a:t>
            </a:fld>
            <a:endParaRPr lang="pt-BR" dirty="0"/>
          </a:p>
        </p:txBody>
      </p:sp>
      <p:sp>
        <p:nvSpPr>
          <p:cNvPr id="8" name="Espaço Reservado para Rodapé 7"/>
          <p:cNvSpPr>
            <a:spLocks noGrp="1"/>
          </p:cNvSpPr>
          <p:nvPr>
            <p:ph type="ftr" sz="quarter" idx="11"/>
          </p:nvPr>
        </p:nvSpPr>
        <p:spPr/>
        <p:txBody>
          <a:bodyPr/>
          <a:lstStyle/>
          <a:p>
            <a:endParaRPr lang="pt-B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Extração em fase sólida</a:t>
            </a:r>
            <a:endParaRPr lang="pt-BR" dirty="0"/>
          </a:p>
        </p:txBody>
      </p:sp>
      <p:sp>
        <p:nvSpPr>
          <p:cNvPr id="3" name="Espaço Reservado para Conteúdo 2"/>
          <p:cNvSpPr>
            <a:spLocks noGrp="1"/>
          </p:cNvSpPr>
          <p:nvPr>
            <p:ph idx="1"/>
          </p:nvPr>
        </p:nvSpPr>
        <p:spPr/>
        <p:txBody>
          <a:bodyPr/>
          <a:lstStyle/>
          <a:p>
            <a:pPr algn="just"/>
            <a:r>
              <a:rPr lang="pt-BR" dirty="0" smtClean="0"/>
              <a:t>Extração líquido-sólido.</a:t>
            </a:r>
          </a:p>
          <a:p>
            <a:pPr algn="just"/>
            <a:endParaRPr lang="pt-BR" dirty="0" smtClean="0"/>
          </a:p>
          <a:p>
            <a:pPr algn="just"/>
            <a:r>
              <a:rPr lang="pt-BR" dirty="0" smtClean="0"/>
              <a:t> Ela veio contribuir decisivamente na análise de matrizes complexas como os fluidos biológicos. </a:t>
            </a:r>
            <a:endParaRPr lang="pt-BR" dirty="0"/>
          </a:p>
        </p:txBody>
      </p:sp>
      <p:pic>
        <p:nvPicPr>
          <p:cNvPr id="120834" name="Picture 2" descr="http://www.farmacia.ufrj.br/labfarma/imagens/solida2.jpg"/>
          <p:cNvPicPr>
            <a:picLocks noChangeAspect="1" noChangeArrowheads="1"/>
          </p:cNvPicPr>
          <p:nvPr/>
        </p:nvPicPr>
        <p:blipFill>
          <a:blip r:embed="rId2"/>
          <a:srcRect/>
          <a:stretch>
            <a:fillRect/>
          </a:stretch>
        </p:blipFill>
        <p:spPr bwMode="auto">
          <a:xfrm>
            <a:off x="5357818" y="4146295"/>
            <a:ext cx="2428892" cy="2354539"/>
          </a:xfrm>
          <a:prstGeom prst="rect">
            <a:avLst/>
          </a:prstGeom>
          <a:noFill/>
        </p:spPr>
      </p:pic>
      <p:pic>
        <p:nvPicPr>
          <p:cNvPr id="120836" name="Picture 4" descr="http://aprolab.com.br/config/imagens_conteudo/produtos/imagensSGRD/SGRD_1_1_CartuchoSPE3.1.jpg"/>
          <p:cNvPicPr>
            <a:picLocks noChangeAspect="1" noChangeArrowheads="1"/>
          </p:cNvPicPr>
          <p:nvPr/>
        </p:nvPicPr>
        <p:blipFill>
          <a:blip r:embed="rId3"/>
          <a:srcRect/>
          <a:stretch>
            <a:fillRect/>
          </a:stretch>
        </p:blipFill>
        <p:spPr bwMode="auto">
          <a:xfrm>
            <a:off x="1643042" y="4429132"/>
            <a:ext cx="2191567" cy="2000240"/>
          </a:xfrm>
          <a:prstGeom prst="rect">
            <a:avLst/>
          </a:prstGeom>
          <a:noFill/>
        </p:spPr>
      </p:pic>
      <p:sp>
        <p:nvSpPr>
          <p:cNvPr id="6" name="Espaço Reservado para Data 5"/>
          <p:cNvSpPr>
            <a:spLocks noGrp="1"/>
          </p:cNvSpPr>
          <p:nvPr>
            <p:ph type="dt" sz="half" idx="10"/>
          </p:nvPr>
        </p:nvSpPr>
        <p:spPr/>
        <p:txBody>
          <a:bodyPr/>
          <a:lstStyle/>
          <a:p>
            <a:fld id="{BDE703A2-19DB-44D4-8D03-036E0F61C4CD}" type="datetime9">
              <a:rPr lang="pt-BR" smtClean="0"/>
              <a:pPr/>
              <a:t>23/09/2015 20:09:59</a:t>
            </a:fld>
            <a:endParaRPr lang="pt-BR" dirty="0"/>
          </a:p>
        </p:txBody>
      </p:sp>
      <p:sp>
        <p:nvSpPr>
          <p:cNvPr id="7" name="Espaço Reservado para Número de Slide 6"/>
          <p:cNvSpPr>
            <a:spLocks noGrp="1"/>
          </p:cNvSpPr>
          <p:nvPr>
            <p:ph type="sldNum" sz="quarter" idx="12"/>
          </p:nvPr>
        </p:nvSpPr>
        <p:spPr/>
        <p:txBody>
          <a:bodyPr/>
          <a:lstStyle/>
          <a:p>
            <a:fld id="{441B72FB-997C-41AF-A515-7C78AAE8C0F0}" type="slidenum">
              <a:rPr lang="pt-BR" smtClean="0"/>
              <a:pPr/>
              <a:t>20</a:t>
            </a:fld>
            <a:endParaRPr lang="pt-BR" dirty="0"/>
          </a:p>
        </p:txBody>
      </p:sp>
      <p:sp>
        <p:nvSpPr>
          <p:cNvPr id="8" name="Espaço Reservado para Rodapé 7"/>
          <p:cNvSpPr>
            <a:spLocks noGrp="1"/>
          </p:cNvSpPr>
          <p:nvPr>
            <p:ph type="ftr" sz="quarter" idx="11"/>
          </p:nvPr>
        </p:nvSpPr>
        <p:spPr/>
        <p:txBody>
          <a:bodyPr/>
          <a:lstStyle/>
          <a:p>
            <a:endParaRPr lang="pt-B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dirty="0" smtClean="0"/>
              <a:t>Extração por solventes quimicamente ativos</a:t>
            </a:r>
            <a:endParaRPr lang="pt-BR" dirty="0"/>
          </a:p>
        </p:txBody>
      </p:sp>
      <p:sp>
        <p:nvSpPr>
          <p:cNvPr id="3" name="Espaço Reservado para Conteúdo 2"/>
          <p:cNvSpPr>
            <a:spLocks noGrp="1"/>
          </p:cNvSpPr>
          <p:nvPr>
            <p:ph idx="1"/>
          </p:nvPr>
        </p:nvSpPr>
        <p:spPr/>
        <p:txBody>
          <a:bodyPr/>
          <a:lstStyle/>
          <a:p>
            <a:pPr algn="just"/>
            <a:r>
              <a:rPr lang="pt-BR" dirty="0" smtClean="0"/>
              <a:t>Utilizam substâncias que reagem quimicamente com a(s) substância(s) a ser(em) extraída(s);</a:t>
            </a:r>
          </a:p>
          <a:p>
            <a:pPr algn="just">
              <a:buNone/>
            </a:pPr>
            <a:endParaRPr lang="pt-BR" dirty="0" smtClean="0"/>
          </a:p>
          <a:p>
            <a:pPr algn="just"/>
            <a:r>
              <a:rPr lang="pt-BR" dirty="0" smtClean="0"/>
              <a:t>Eliminação de impurezas de um composto orgânico ou separação de componentes da mistura.</a:t>
            </a:r>
            <a:endParaRPr lang="pt-BR" dirty="0"/>
          </a:p>
        </p:txBody>
      </p:sp>
      <p:sp>
        <p:nvSpPr>
          <p:cNvPr id="4" name="Espaço Reservado para Data 3"/>
          <p:cNvSpPr>
            <a:spLocks noGrp="1"/>
          </p:cNvSpPr>
          <p:nvPr>
            <p:ph type="dt" sz="half" idx="10"/>
          </p:nvPr>
        </p:nvSpPr>
        <p:spPr/>
        <p:txBody>
          <a:bodyPr/>
          <a:lstStyle/>
          <a:p>
            <a:fld id="{7E8FABA6-A65C-4F7B-BF53-DB99A8C34DC0}" type="datetime9">
              <a:rPr lang="pt-BR" smtClean="0"/>
              <a:pPr/>
              <a:t>23/09/2015 20:09:59</a:t>
            </a:fld>
            <a:endParaRPr lang="pt-BR" dirty="0"/>
          </a:p>
        </p:txBody>
      </p:sp>
      <p:sp>
        <p:nvSpPr>
          <p:cNvPr id="5" name="Espaço Reservado para Número de Slide 4"/>
          <p:cNvSpPr>
            <a:spLocks noGrp="1"/>
          </p:cNvSpPr>
          <p:nvPr>
            <p:ph type="sldNum" sz="quarter" idx="12"/>
          </p:nvPr>
        </p:nvSpPr>
        <p:spPr/>
        <p:txBody>
          <a:bodyPr/>
          <a:lstStyle/>
          <a:p>
            <a:fld id="{441B72FB-997C-41AF-A515-7C78AAE8C0F0}" type="slidenum">
              <a:rPr lang="pt-BR" smtClean="0"/>
              <a:pPr/>
              <a:t>21</a:t>
            </a:fld>
            <a:endParaRPr lang="pt-BR" dirty="0"/>
          </a:p>
        </p:txBody>
      </p:sp>
      <p:sp>
        <p:nvSpPr>
          <p:cNvPr id="6" name="Espaço Reservado para Rodapé 5"/>
          <p:cNvSpPr>
            <a:spLocks noGrp="1"/>
          </p:cNvSpPr>
          <p:nvPr>
            <p:ph type="ftr" sz="quarter" idx="11"/>
          </p:nvPr>
        </p:nvSpPr>
        <p:spPr/>
        <p:txBody>
          <a:bodyPr/>
          <a:lstStyle/>
          <a:p>
            <a:endParaRPr lang="pt-B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dirty="0" smtClean="0"/>
              <a:t>Extração por solventes quimicamente ativo</a:t>
            </a:r>
            <a:endParaRPr lang="pt-BR" dirty="0"/>
          </a:p>
        </p:txBody>
      </p:sp>
      <p:sp>
        <p:nvSpPr>
          <p:cNvPr id="3" name="Espaço Reservado para Conteúdo 2"/>
          <p:cNvSpPr>
            <a:spLocks noGrp="1"/>
          </p:cNvSpPr>
          <p:nvPr>
            <p:ph idx="1"/>
          </p:nvPr>
        </p:nvSpPr>
        <p:spPr/>
        <p:txBody>
          <a:bodyPr/>
          <a:lstStyle/>
          <a:p>
            <a:pPr algn="just"/>
            <a:r>
              <a:rPr lang="pt-BR" dirty="0" smtClean="0">
                <a:latin typeface="Arial" pitchFamily="34" charset="0"/>
                <a:cs typeface="Arial" pitchFamily="34" charset="0"/>
              </a:rPr>
              <a:t>Incluem-se, entre tais solventes; soluções aquosas de hidróxido de sódio, bicarbonato de sódio, ácido clorídrico e etc.</a:t>
            </a:r>
          </a:p>
          <a:p>
            <a:pPr algn="just"/>
            <a:endParaRPr lang="pt-BR" dirty="0"/>
          </a:p>
        </p:txBody>
      </p:sp>
      <p:pic>
        <p:nvPicPr>
          <p:cNvPr id="4" name="Picture 2"/>
          <p:cNvPicPr>
            <a:picLocks noChangeAspect="1" noChangeArrowheads="1"/>
          </p:cNvPicPr>
          <p:nvPr/>
        </p:nvPicPr>
        <p:blipFill>
          <a:blip r:embed="rId2"/>
          <a:srcRect/>
          <a:stretch>
            <a:fillRect/>
          </a:stretch>
        </p:blipFill>
        <p:spPr bwMode="auto">
          <a:xfrm>
            <a:off x="1285852" y="3929066"/>
            <a:ext cx="6715125" cy="2495550"/>
          </a:xfrm>
          <a:prstGeom prst="rect">
            <a:avLst/>
          </a:prstGeom>
          <a:noFill/>
          <a:ln w="9525">
            <a:noFill/>
            <a:miter lim="800000"/>
            <a:headEnd/>
            <a:tailEnd/>
          </a:ln>
          <a:effectLst/>
        </p:spPr>
      </p:pic>
      <p:sp>
        <p:nvSpPr>
          <p:cNvPr id="5" name="Espaço Reservado para Data 4"/>
          <p:cNvSpPr>
            <a:spLocks noGrp="1"/>
          </p:cNvSpPr>
          <p:nvPr>
            <p:ph type="dt" sz="half" idx="10"/>
          </p:nvPr>
        </p:nvSpPr>
        <p:spPr/>
        <p:txBody>
          <a:bodyPr/>
          <a:lstStyle/>
          <a:p>
            <a:fld id="{461E421B-E1A7-4AA5-ADED-1D8AB30F9A87}" type="datetime9">
              <a:rPr lang="pt-BR" smtClean="0"/>
              <a:pPr/>
              <a:t>23/09/2015 20:09:59</a:t>
            </a:fld>
            <a:endParaRPr lang="pt-BR" dirty="0"/>
          </a:p>
        </p:txBody>
      </p:sp>
      <p:sp>
        <p:nvSpPr>
          <p:cNvPr id="6" name="Espaço Reservado para Número de Slide 5"/>
          <p:cNvSpPr>
            <a:spLocks noGrp="1"/>
          </p:cNvSpPr>
          <p:nvPr>
            <p:ph type="sldNum" sz="quarter" idx="12"/>
          </p:nvPr>
        </p:nvSpPr>
        <p:spPr/>
        <p:txBody>
          <a:bodyPr/>
          <a:lstStyle/>
          <a:p>
            <a:fld id="{441B72FB-997C-41AF-A515-7C78AAE8C0F0}" type="slidenum">
              <a:rPr lang="pt-BR" smtClean="0"/>
              <a:pPr/>
              <a:t>22</a:t>
            </a:fld>
            <a:endParaRPr lang="pt-BR" dirty="0"/>
          </a:p>
        </p:txBody>
      </p:sp>
      <p:sp>
        <p:nvSpPr>
          <p:cNvPr id="7" name="Espaço Reservado para Rodapé 6"/>
          <p:cNvSpPr>
            <a:spLocks noGrp="1"/>
          </p:cNvSpPr>
          <p:nvPr>
            <p:ph type="ftr" sz="quarter" idx="11"/>
          </p:nvPr>
        </p:nvSpPr>
        <p:spPr/>
        <p:txBody>
          <a:bodyPr/>
          <a:lstStyle/>
          <a:p>
            <a:endParaRPr lang="pt-B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p:txBody>
          <a:bodyPr>
            <a:noAutofit/>
          </a:bodyPr>
          <a:lstStyle/>
          <a:p>
            <a:pPr algn="ctr"/>
            <a:r>
              <a:rPr lang="pt-BR" sz="3600" dirty="0" smtClean="0"/>
              <a:t>Que tipos de compostos orgânicos podem ser feitos solúveis em água? </a:t>
            </a:r>
            <a:endParaRPr lang="pt-BR" sz="3600" dirty="0"/>
          </a:p>
        </p:txBody>
      </p:sp>
      <p:pic>
        <p:nvPicPr>
          <p:cNvPr id="5" name="Picture 2"/>
          <p:cNvPicPr>
            <a:picLocks noChangeAspect="1" noChangeArrowheads="1"/>
          </p:cNvPicPr>
          <p:nvPr/>
        </p:nvPicPr>
        <p:blipFill>
          <a:blip r:embed="rId2"/>
          <a:srcRect/>
          <a:stretch>
            <a:fillRect/>
          </a:stretch>
        </p:blipFill>
        <p:spPr bwMode="auto">
          <a:xfrm>
            <a:off x="2091989" y="2428868"/>
            <a:ext cx="4908903" cy="1555437"/>
          </a:xfrm>
          <a:prstGeom prst="rect">
            <a:avLst/>
          </a:prstGeom>
          <a:noFill/>
          <a:ln w="9525">
            <a:noFill/>
            <a:miter lim="800000"/>
            <a:headEnd/>
            <a:tailEnd/>
          </a:ln>
          <a:effectLst/>
        </p:spPr>
      </p:pic>
      <p:pic>
        <p:nvPicPr>
          <p:cNvPr id="6" name="Picture 3"/>
          <p:cNvPicPr>
            <a:picLocks noChangeAspect="1" noChangeArrowheads="1"/>
          </p:cNvPicPr>
          <p:nvPr/>
        </p:nvPicPr>
        <p:blipFill>
          <a:blip r:embed="rId3"/>
          <a:srcRect/>
          <a:stretch>
            <a:fillRect/>
          </a:stretch>
        </p:blipFill>
        <p:spPr bwMode="auto">
          <a:xfrm>
            <a:off x="3000364" y="4305303"/>
            <a:ext cx="3143272" cy="1422602"/>
          </a:xfrm>
          <a:prstGeom prst="rect">
            <a:avLst/>
          </a:prstGeom>
          <a:noFill/>
          <a:ln w="9525">
            <a:noFill/>
            <a:miter lim="800000"/>
            <a:headEnd/>
            <a:tailEnd/>
          </a:ln>
          <a:effectLst/>
        </p:spPr>
      </p:pic>
      <p:sp>
        <p:nvSpPr>
          <p:cNvPr id="7" name="Espaço Reservado para Data 6"/>
          <p:cNvSpPr>
            <a:spLocks noGrp="1"/>
          </p:cNvSpPr>
          <p:nvPr>
            <p:ph type="dt" sz="half" idx="10"/>
          </p:nvPr>
        </p:nvSpPr>
        <p:spPr/>
        <p:txBody>
          <a:bodyPr/>
          <a:lstStyle/>
          <a:p>
            <a:fld id="{DB6BF7A6-BCD6-4EE1-AF31-0F14B240DB7B}" type="datetime9">
              <a:rPr lang="pt-BR" smtClean="0"/>
              <a:pPr/>
              <a:t>23/09/2015 19:44:42</a:t>
            </a:fld>
            <a:endParaRPr lang="pt-BR" dirty="0"/>
          </a:p>
        </p:txBody>
      </p:sp>
      <p:sp>
        <p:nvSpPr>
          <p:cNvPr id="8" name="Espaço Reservado para Número de Slide 7"/>
          <p:cNvSpPr>
            <a:spLocks noGrp="1"/>
          </p:cNvSpPr>
          <p:nvPr>
            <p:ph type="sldNum" sz="quarter" idx="12"/>
          </p:nvPr>
        </p:nvSpPr>
        <p:spPr/>
        <p:txBody>
          <a:bodyPr/>
          <a:lstStyle/>
          <a:p>
            <a:fld id="{441B72FB-997C-41AF-A515-7C78AAE8C0F0}" type="slidenum">
              <a:rPr lang="pt-BR" smtClean="0"/>
              <a:pPr/>
              <a:t>23</a:t>
            </a:fld>
            <a:endParaRPr lang="pt-BR" dirty="0"/>
          </a:p>
        </p:txBody>
      </p:sp>
      <p:sp>
        <p:nvSpPr>
          <p:cNvPr id="9" name="Espaço Reservado para Rodapé 8"/>
          <p:cNvSpPr>
            <a:spLocks noGrp="1"/>
          </p:cNvSpPr>
          <p:nvPr>
            <p:ph type="ftr" sz="quarter" idx="11"/>
          </p:nvPr>
        </p:nvSpPr>
        <p:spPr/>
        <p:txBody>
          <a:bodyPr/>
          <a:lstStyle/>
          <a:p>
            <a:endParaRPr lang="pt-B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457200" y="274638"/>
            <a:ext cx="8229600" cy="1143000"/>
          </a:xfrm>
          <a:prstGeom prst="rect">
            <a:avLst/>
          </a:prstGeom>
        </p:spPr>
        <p:txBody>
          <a:bodyPr>
            <a:normAutofit fontScale="92500"/>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pt-BR" sz="3200" b="1" i="0" u="none" strike="noStrike" kern="1200" cap="none" spc="0" normalizeH="0" baseline="0" noProof="0" smtClean="0">
                <a:ln>
                  <a:noFill/>
                </a:ln>
                <a:solidFill>
                  <a:schemeClr val="accent1">
                    <a:satMod val="150000"/>
                  </a:schemeClr>
                </a:solidFill>
                <a:effectLst/>
                <a:uLnTx/>
                <a:uFillTx/>
                <a:latin typeface="+mj-lt"/>
                <a:ea typeface="+mj-ea"/>
                <a:cs typeface="+mj-cs"/>
              </a:rPr>
              <a:t>Como podem ácidos ou bases orgânicos serem</a:t>
            </a:r>
            <a:br>
              <a:rPr kumimoji="0" lang="pt-BR" sz="3200" b="1" i="0" u="none" strike="noStrike" kern="1200" cap="none" spc="0" normalizeH="0" baseline="0" noProof="0" smtClean="0">
                <a:ln>
                  <a:noFill/>
                </a:ln>
                <a:solidFill>
                  <a:schemeClr val="accent1">
                    <a:satMod val="150000"/>
                  </a:schemeClr>
                </a:solidFill>
                <a:effectLst/>
                <a:uLnTx/>
                <a:uFillTx/>
                <a:latin typeface="+mj-lt"/>
                <a:ea typeface="+mj-ea"/>
                <a:cs typeface="+mj-cs"/>
              </a:rPr>
            </a:br>
            <a:r>
              <a:rPr kumimoji="0" lang="pt-BR" sz="3200" b="1" i="0" u="none" strike="noStrike" kern="1200" cap="none" spc="0" normalizeH="0" baseline="0" noProof="0" smtClean="0">
                <a:ln>
                  <a:noFill/>
                </a:ln>
                <a:solidFill>
                  <a:schemeClr val="accent1">
                    <a:satMod val="150000"/>
                  </a:schemeClr>
                </a:solidFill>
                <a:effectLst/>
                <a:uLnTx/>
                <a:uFillTx/>
                <a:latin typeface="+mj-lt"/>
                <a:ea typeface="+mj-ea"/>
                <a:cs typeface="+mj-cs"/>
              </a:rPr>
              <a:t>convertidos em uma forma solúvel em água?</a:t>
            </a:r>
            <a:endParaRPr kumimoji="0" lang="pt-BR" sz="3200" b="1"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pic>
        <p:nvPicPr>
          <p:cNvPr id="5" name="Picture 2"/>
          <p:cNvPicPr>
            <a:picLocks noChangeAspect="1" noChangeArrowheads="1"/>
          </p:cNvPicPr>
          <p:nvPr/>
        </p:nvPicPr>
        <p:blipFill>
          <a:blip r:embed="rId2"/>
          <a:srcRect/>
          <a:stretch>
            <a:fillRect/>
          </a:stretch>
        </p:blipFill>
        <p:spPr bwMode="auto">
          <a:xfrm>
            <a:off x="942975" y="1462106"/>
            <a:ext cx="7258050" cy="4610100"/>
          </a:xfrm>
          <a:prstGeom prst="rect">
            <a:avLst/>
          </a:prstGeom>
          <a:noFill/>
          <a:ln w="9525">
            <a:noFill/>
            <a:miter lim="800000"/>
            <a:headEnd/>
            <a:tailEnd/>
          </a:ln>
          <a:effectLst/>
        </p:spPr>
      </p:pic>
      <p:sp>
        <p:nvSpPr>
          <p:cNvPr id="6" name="Espaço Reservado para Data 5"/>
          <p:cNvSpPr>
            <a:spLocks noGrp="1"/>
          </p:cNvSpPr>
          <p:nvPr>
            <p:ph type="dt" sz="half" idx="10"/>
          </p:nvPr>
        </p:nvSpPr>
        <p:spPr/>
        <p:txBody>
          <a:bodyPr/>
          <a:lstStyle/>
          <a:p>
            <a:fld id="{A09BD539-A265-4CE9-B41C-4F5629F7D0ED}" type="datetime9">
              <a:rPr lang="pt-BR" smtClean="0"/>
              <a:pPr/>
              <a:t>23/09/2015 19:44:42</a:t>
            </a:fld>
            <a:endParaRPr lang="pt-BR" dirty="0"/>
          </a:p>
        </p:txBody>
      </p:sp>
      <p:sp>
        <p:nvSpPr>
          <p:cNvPr id="7" name="Espaço Reservado para Número de Slide 6"/>
          <p:cNvSpPr>
            <a:spLocks noGrp="1"/>
          </p:cNvSpPr>
          <p:nvPr>
            <p:ph type="sldNum" sz="quarter" idx="12"/>
          </p:nvPr>
        </p:nvSpPr>
        <p:spPr/>
        <p:txBody>
          <a:bodyPr/>
          <a:lstStyle/>
          <a:p>
            <a:fld id="{441B72FB-997C-41AF-A515-7C78AAE8C0F0}" type="slidenum">
              <a:rPr lang="pt-BR" smtClean="0"/>
              <a:pPr/>
              <a:t>24</a:t>
            </a:fld>
            <a:endParaRPr lang="pt-BR" dirty="0"/>
          </a:p>
        </p:txBody>
      </p:sp>
      <p:sp>
        <p:nvSpPr>
          <p:cNvPr id="8" name="Espaço Reservado para Rodapé 7"/>
          <p:cNvSpPr>
            <a:spLocks noGrp="1"/>
          </p:cNvSpPr>
          <p:nvPr>
            <p:ph type="ftr" sz="quarter" idx="11"/>
          </p:nvPr>
        </p:nvSpPr>
        <p:spPr/>
        <p:txBody>
          <a:bodyPr/>
          <a:lstStyle/>
          <a:p>
            <a:endParaRPr lang="pt-B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1462088" y="809625"/>
            <a:ext cx="6219825" cy="5238750"/>
          </a:xfrm>
          <a:prstGeom prst="rect">
            <a:avLst/>
          </a:prstGeom>
          <a:noFill/>
          <a:ln w="9525">
            <a:noFill/>
            <a:miter lim="800000"/>
            <a:headEnd/>
            <a:tailEnd/>
          </a:ln>
          <a:effectLst/>
        </p:spPr>
      </p:pic>
      <p:sp>
        <p:nvSpPr>
          <p:cNvPr id="3" name="Espaço Reservado para Data 2"/>
          <p:cNvSpPr>
            <a:spLocks noGrp="1"/>
          </p:cNvSpPr>
          <p:nvPr>
            <p:ph type="dt" sz="half" idx="10"/>
          </p:nvPr>
        </p:nvSpPr>
        <p:spPr/>
        <p:txBody>
          <a:bodyPr/>
          <a:lstStyle/>
          <a:p>
            <a:fld id="{F753F30B-5487-4514-8BBA-8853DFD6C211}" type="datetime9">
              <a:rPr lang="pt-BR" smtClean="0"/>
              <a:pPr/>
              <a:t>23/09/2015 19:44:43</a:t>
            </a:fld>
            <a:endParaRPr lang="pt-BR" dirty="0"/>
          </a:p>
        </p:txBody>
      </p:sp>
      <p:sp>
        <p:nvSpPr>
          <p:cNvPr id="4" name="Espaço Reservado para Número de Slide 3"/>
          <p:cNvSpPr>
            <a:spLocks noGrp="1"/>
          </p:cNvSpPr>
          <p:nvPr>
            <p:ph type="sldNum" sz="quarter" idx="12"/>
          </p:nvPr>
        </p:nvSpPr>
        <p:spPr/>
        <p:txBody>
          <a:bodyPr/>
          <a:lstStyle/>
          <a:p>
            <a:fld id="{441B72FB-997C-41AF-A515-7C78AAE8C0F0}" type="slidenum">
              <a:rPr lang="pt-BR" smtClean="0"/>
              <a:pPr/>
              <a:t>25</a:t>
            </a:fld>
            <a:endParaRPr lang="pt-BR" dirty="0"/>
          </a:p>
        </p:txBody>
      </p:sp>
      <p:sp>
        <p:nvSpPr>
          <p:cNvPr id="5" name="Espaço Reservado para Rodapé 4"/>
          <p:cNvSpPr>
            <a:spLocks noGrp="1"/>
          </p:cNvSpPr>
          <p:nvPr>
            <p:ph type="ftr" sz="quarter" idx="11"/>
          </p:nvPr>
        </p:nvSpPr>
        <p:spPr/>
        <p:txBody>
          <a:bodyPr/>
          <a:lstStyle/>
          <a:p>
            <a:endParaRPr lang="pt-B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1509713" y="776288"/>
            <a:ext cx="6124575" cy="5305425"/>
          </a:xfrm>
          <a:prstGeom prst="rect">
            <a:avLst/>
          </a:prstGeom>
          <a:noFill/>
          <a:ln w="9525">
            <a:noFill/>
            <a:miter lim="800000"/>
            <a:headEnd/>
            <a:tailEnd/>
          </a:ln>
          <a:effectLst/>
        </p:spPr>
      </p:pic>
      <p:sp>
        <p:nvSpPr>
          <p:cNvPr id="3" name="Espaço Reservado para Data 2"/>
          <p:cNvSpPr>
            <a:spLocks noGrp="1"/>
          </p:cNvSpPr>
          <p:nvPr>
            <p:ph type="dt" sz="half" idx="10"/>
          </p:nvPr>
        </p:nvSpPr>
        <p:spPr/>
        <p:txBody>
          <a:bodyPr/>
          <a:lstStyle/>
          <a:p>
            <a:fld id="{20280F3A-3201-4955-9DB8-0051AC646902}" type="datetime9">
              <a:rPr lang="pt-BR" smtClean="0"/>
              <a:pPr/>
              <a:t>23/09/2015 19:44:48</a:t>
            </a:fld>
            <a:endParaRPr lang="pt-BR" dirty="0"/>
          </a:p>
        </p:txBody>
      </p:sp>
      <p:sp>
        <p:nvSpPr>
          <p:cNvPr id="4" name="Espaço Reservado para Número de Slide 3"/>
          <p:cNvSpPr>
            <a:spLocks noGrp="1"/>
          </p:cNvSpPr>
          <p:nvPr>
            <p:ph type="sldNum" sz="quarter" idx="12"/>
          </p:nvPr>
        </p:nvSpPr>
        <p:spPr/>
        <p:txBody>
          <a:bodyPr/>
          <a:lstStyle/>
          <a:p>
            <a:fld id="{441B72FB-997C-41AF-A515-7C78AAE8C0F0}" type="slidenum">
              <a:rPr lang="pt-BR" smtClean="0"/>
              <a:pPr/>
              <a:t>26</a:t>
            </a:fld>
            <a:endParaRPr lang="pt-BR" dirty="0"/>
          </a:p>
        </p:txBody>
      </p:sp>
      <p:sp>
        <p:nvSpPr>
          <p:cNvPr id="5" name="Espaço Reservado para Rodapé 4"/>
          <p:cNvSpPr>
            <a:spLocks noGrp="1"/>
          </p:cNvSpPr>
          <p:nvPr>
            <p:ph type="ftr" sz="quarter" idx="11"/>
          </p:nvPr>
        </p:nvSpPr>
        <p:spPr/>
        <p:txBody>
          <a:bodyPr/>
          <a:lstStyle/>
          <a:p>
            <a:endParaRPr lang="pt-B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3"/>
          <p:cNvSpPr txBox="1">
            <a:spLocks/>
          </p:cNvSpPr>
          <p:nvPr/>
        </p:nvSpPr>
        <p:spPr>
          <a:xfrm>
            <a:off x="457200" y="571480"/>
            <a:ext cx="8229600" cy="5554683"/>
          </a:xfrm>
          <a:prstGeom prst="rect">
            <a:avLst/>
          </a:prstGeom>
        </p:spPr>
        <p:txBody>
          <a:bodyPr>
            <a:normAutofit/>
          </a:bodyPr>
          <a:lstStyle/>
          <a:p>
            <a:pPr marL="438912" marR="0" lvl="0" indent="-320040" algn="just"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pt-BR" sz="24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t>Bases orgânicas (aminas) podem ser convertidas em sais quando tratadas com soluções aquosas de ácidos, como o HCl.</a:t>
            </a:r>
          </a:p>
          <a:p>
            <a:pPr marL="438912" marR="0" lvl="0" indent="-320040" algn="just"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pt-BR" sz="24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t>Estes sais são substâncias iônicas e geralmente solúveis em água mas não em solventes orgânicos, como exemplificado abaixo:</a:t>
            </a:r>
            <a:endParaRPr kumimoji="0" lang="pt-BR"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pic>
        <p:nvPicPr>
          <p:cNvPr id="3" name="Picture 3"/>
          <p:cNvPicPr>
            <a:picLocks noChangeAspect="1" noChangeArrowheads="1"/>
          </p:cNvPicPr>
          <p:nvPr/>
        </p:nvPicPr>
        <p:blipFill>
          <a:blip r:embed="rId2"/>
          <a:srcRect/>
          <a:stretch>
            <a:fillRect/>
          </a:stretch>
        </p:blipFill>
        <p:spPr bwMode="auto">
          <a:xfrm>
            <a:off x="1709757" y="3071810"/>
            <a:ext cx="5648325" cy="2895600"/>
          </a:xfrm>
          <a:prstGeom prst="rect">
            <a:avLst/>
          </a:prstGeom>
          <a:noFill/>
          <a:ln w="9525">
            <a:noFill/>
            <a:miter lim="800000"/>
            <a:headEnd/>
            <a:tailEnd/>
          </a:ln>
          <a:effectLst/>
        </p:spPr>
      </p:pic>
      <p:sp>
        <p:nvSpPr>
          <p:cNvPr id="4" name="Espaço Reservado para Data 3"/>
          <p:cNvSpPr>
            <a:spLocks noGrp="1"/>
          </p:cNvSpPr>
          <p:nvPr>
            <p:ph type="dt" sz="half" idx="10"/>
          </p:nvPr>
        </p:nvSpPr>
        <p:spPr/>
        <p:txBody>
          <a:bodyPr/>
          <a:lstStyle/>
          <a:p>
            <a:fld id="{3D55ADF0-736F-4FB9-823C-62FB9FF0ADE8}" type="datetime9">
              <a:rPr lang="pt-BR" smtClean="0"/>
              <a:pPr/>
              <a:t>23/09/2015 19:44:48</a:t>
            </a:fld>
            <a:endParaRPr lang="pt-BR" dirty="0"/>
          </a:p>
        </p:txBody>
      </p:sp>
      <p:sp>
        <p:nvSpPr>
          <p:cNvPr id="5" name="Espaço Reservado para Número de Slide 4"/>
          <p:cNvSpPr>
            <a:spLocks noGrp="1"/>
          </p:cNvSpPr>
          <p:nvPr>
            <p:ph type="sldNum" sz="quarter" idx="12"/>
          </p:nvPr>
        </p:nvSpPr>
        <p:spPr/>
        <p:txBody>
          <a:bodyPr/>
          <a:lstStyle/>
          <a:p>
            <a:fld id="{441B72FB-997C-41AF-A515-7C78AAE8C0F0}" type="slidenum">
              <a:rPr lang="pt-BR" smtClean="0"/>
              <a:pPr/>
              <a:t>27</a:t>
            </a:fld>
            <a:endParaRPr lang="pt-BR" dirty="0"/>
          </a:p>
        </p:txBody>
      </p:sp>
      <p:sp>
        <p:nvSpPr>
          <p:cNvPr id="6" name="Espaço Reservado para Rodapé 5"/>
          <p:cNvSpPr>
            <a:spLocks noGrp="1"/>
          </p:cNvSpPr>
          <p:nvPr>
            <p:ph type="ftr" sz="quarter" idx="11"/>
          </p:nvPr>
        </p:nvSpPr>
        <p:spPr/>
        <p:txBody>
          <a:bodyPr/>
          <a:lstStyle/>
          <a:p>
            <a:endParaRPr lang="pt-B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Extração por fluído supercrítico</a:t>
            </a:r>
            <a:endParaRPr lang="pt-BR" dirty="0"/>
          </a:p>
        </p:txBody>
      </p:sp>
      <p:sp>
        <p:nvSpPr>
          <p:cNvPr id="3" name="Espaço Reservado para Conteúdo 2"/>
          <p:cNvSpPr>
            <a:spLocks noGrp="1"/>
          </p:cNvSpPr>
          <p:nvPr>
            <p:ph idx="1"/>
          </p:nvPr>
        </p:nvSpPr>
        <p:spPr>
          <a:xfrm>
            <a:off x="457200" y="1500174"/>
            <a:ext cx="8229600" cy="4625609"/>
          </a:xfrm>
        </p:spPr>
        <p:txBody>
          <a:bodyPr/>
          <a:lstStyle/>
          <a:p>
            <a:pPr algn="just"/>
            <a:r>
              <a:rPr lang="pt-BR" dirty="0" smtClean="0">
                <a:latin typeface="Arial" pitchFamily="34" charset="0"/>
                <a:cs typeface="Arial" pitchFamily="34" charset="0"/>
              </a:rPr>
              <a:t>Um fluido supercrítico é formado acima do ponto crítico (temperatura </a:t>
            </a:r>
            <a:r>
              <a:rPr lang="pt-BR" dirty="0" err="1" smtClean="0">
                <a:latin typeface="Arial" pitchFamily="34" charset="0"/>
                <a:cs typeface="Arial" pitchFamily="34" charset="0"/>
              </a:rPr>
              <a:t>crítica-T</a:t>
            </a:r>
            <a:r>
              <a:rPr lang="pt-BR" baseline="-25000" dirty="0" err="1" smtClean="0">
                <a:latin typeface="Arial" pitchFamily="34" charset="0"/>
                <a:cs typeface="Arial" pitchFamily="34" charset="0"/>
              </a:rPr>
              <a:t>c</a:t>
            </a:r>
            <a:r>
              <a:rPr lang="pt-BR" dirty="0" smtClean="0">
                <a:latin typeface="Arial" pitchFamily="34" charset="0"/>
                <a:cs typeface="Arial" pitchFamily="34" charset="0"/>
              </a:rPr>
              <a:t> e pressão </a:t>
            </a:r>
            <a:r>
              <a:rPr lang="pt-BR" dirty="0" err="1" smtClean="0">
                <a:latin typeface="Arial" pitchFamily="34" charset="0"/>
                <a:cs typeface="Arial" pitchFamily="34" charset="0"/>
              </a:rPr>
              <a:t>crítica-P</a:t>
            </a:r>
            <a:r>
              <a:rPr lang="pt-BR" baseline="-25000" dirty="0" err="1" smtClean="0">
                <a:latin typeface="Arial" pitchFamily="34" charset="0"/>
                <a:cs typeface="Arial" pitchFamily="34" charset="0"/>
              </a:rPr>
              <a:t>c</a:t>
            </a:r>
            <a:r>
              <a:rPr lang="pt-BR" dirty="0" smtClean="0">
                <a:latin typeface="Arial" pitchFamily="34" charset="0"/>
                <a:cs typeface="Arial" pitchFamily="34" charset="0"/>
              </a:rPr>
              <a:t>)</a:t>
            </a:r>
          </a:p>
          <a:p>
            <a:pPr algn="just"/>
            <a:endParaRPr lang="pt-BR" dirty="0"/>
          </a:p>
        </p:txBody>
      </p:sp>
      <p:pic>
        <p:nvPicPr>
          <p:cNvPr id="4" name="Picture 2"/>
          <p:cNvPicPr>
            <a:picLocks noChangeAspect="1" noChangeArrowheads="1"/>
          </p:cNvPicPr>
          <p:nvPr/>
        </p:nvPicPr>
        <p:blipFill>
          <a:blip r:embed="rId2"/>
          <a:srcRect/>
          <a:stretch>
            <a:fillRect/>
          </a:stretch>
        </p:blipFill>
        <p:spPr bwMode="auto">
          <a:xfrm>
            <a:off x="2714612" y="3357562"/>
            <a:ext cx="3857652" cy="3124329"/>
          </a:xfrm>
          <a:prstGeom prst="rect">
            <a:avLst/>
          </a:prstGeom>
          <a:noFill/>
          <a:ln w="9525">
            <a:noFill/>
            <a:miter lim="800000"/>
            <a:headEnd/>
            <a:tailEnd/>
          </a:ln>
          <a:effectLst/>
        </p:spPr>
      </p:pic>
      <p:sp>
        <p:nvSpPr>
          <p:cNvPr id="5" name="Espaço Reservado para Data 4"/>
          <p:cNvSpPr>
            <a:spLocks noGrp="1"/>
          </p:cNvSpPr>
          <p:nvPr>
            <p:ph type="dt" sz="half" idx="10"/>
          </p:nvPr>
        </p:nvSpPr>
        <p:spPr/>
        <p:txBody>
          <a:bodyPr/>
          <a:lstStyle/>
          <a:p>
            <a:fld id="{3C8A9DC8-B0DB-4030-A382-304B830A5550}" type="datetime9">
              <a:rPr lang="pt-BR" smtClean="0"/>
              <a:pPr/>
              <a:t>23/09/2015 19:44:49</a:t>
            </a:fld>
            <a:endParaRPr lang="pt-BR" dirty="0"/>
          </a:p>
        </p:txBody>
      </p:sp>
      <p:sp>
        <p:nvSpPr>
          <p:cNvPr id="6" name="Espaço Reservado para Número de Slide 5"/>
          <p:cNvSpPr>
            <a:spLocks noGrp="1"/>
          </p:cNvSpPr>
          <p:nvPr>
            <p:ph type="sldNum" sz="quarter" idx="12"/>
          </p:nvPr>
        </p:nvSpPr>
        <p:spPr/>
        <p:txBody>
          <a:bodyPr/>
          <a:lstStyle/>
          <a:p>
            <a:fld id="{441B72FB-997C-41AF-A515-7C78AAE8C0F0}" type="slidenum">
              <a:rPr lang="pt-BR" smtClean="0"/>
              <a:pPr/>
              <a:t>28</a:t>
            </a:fld>
            <a:endParaRPr lang="pt-BR" dirty="0"/>
          </a:p>
        </p:txBody>
      </p:sp>
      <p:sp>
        <p:nvSpPr>
          <p:cNvPr id="7" name="Espaço Reservado para Rodapé 6"/>
          <p:cNvSpPr>
            <a:spLocks noGrp="1"/>
          </p:cNvSpPr>
          <p:nvPr>
            <p:ph type="ftr" sz="quarter" idx="11"/>
          </p:nvPr>
        </p:nvSpPr>
        <p:spPr/>
        <p:txBody>
          <a:bodyPr/>
          <a:lstStyle/>
          <a:p>
            <a:endParaRPr lang="pt-B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srcRect/>
          <a:stretch>
            <a:fillRect/>
          </a:stretch>
        </p:blipFill>
        <p:spPr bwMode="auto">
          <a:xfrm>
            <a:off x="2000232" y="428604"/>
            <a:ext cx="5143536" cy="3263950"/>
          </a:xfrm>
          <a:prstGeom prst="rect">
            <a:avLst/>
          </a:prstGeom>
          <a:noFill/>
          <a:ln w="9525">
            <a:noFill/>
            <a:miter lim="800000"/>
            <a:headEnd/>
            <a:tailEnd/>
          </a:ln>
          <a:effectLst/>
        </p:spPr>
      </p:pic>
      <p:sp>
        <p:nvSpPr>
          <p:cNvPr id="5" name="CaixaDeTexto 4"/>
          <p:cNvSpPr txBox="1"/>
          <p:nvPr/>
        </p:nvSpPr>
        <p:spPr>
          <a:xfrm>
            <a:off x="285720" y="3714752"/>
            <a:ext cx="8715404" cy="3170099"/>
          </a:xfrm>
          <a:prstGeom prst="rect">
            <a:avLst/>
          </a:prstGeom>
          <a:noFill/>
        </p:spPr>
        <p:txBody>
          <a:bodyPr wrap="square" rtlCol="0">
            <a:spAutoFit/>
          </a:bodyPr>
          <a:lstStyle/>
          <a:p>
            <a:pPr algn="just"/>
            <a:r>
              <a:rPr lang="pt-BR" sz="2000" dirty="0" smtClean="0">
                <a:latin typeface="Arial" pitchFamily="34" charset="0"/>
                <a:cs typeface="Arial" pitchFamily="34" charset="0"/>
              </a:rPr>
              <a:t>Características importantes do fluido supercrítico: </a:t>
            </a:r>
            <a:r>
              <a:rPr lang="pt-BR" sz="2000" u="sng" dirty="0" smtClean="0">
                <a:solidFill>
                  <a:srgbClr val="FFC000"/>
                </a:solidFill>
                <a:latin typeface="Arial" pitchFamily="34" charset="0"/>
                <a:cs typeface="Arial" pitchFamily="34" charset="0"/>
              </a:rPr>
              <a:t>Acima do ponto supercrítico as substâncias apresentam propriedades intermediárias entre gás e líquido.</a:t>
            </a:r>
          </a:p>
          <a:p>
            <a:pPr algn="just"/>
            <a:r>
              <a:rPr lang="pt-BR" sz="2000" dirty="0" smtClean="0">
                <a:solidFill>
                  <a:schemeClr val="tx2"/>
                </a:solidFill>
                <a:latin typeface="Arial" pitchFamily="34" charset="0"/>
                <a:cs typeface="Arial" pitchFamily="34" charset="0"/>
              </a:rPr>
              <a:t>São observadas densidades similares a um líquido e compressibilidade similar a um gás.</a:t>
            </a:r>
          </a:p>
          <a:p>
            <a:pPr algn="just"/>
            <a:r>
              <a:rPr lang="pt-BR" sz="2000" dirty="0" smtClean="0">
                <a:latin typeface="Arial" pitchFamily="34" charset="0"/>
                <a:cs typeface="Arial" pitchFamily="34" charset="0"/>
              </a:rPr>
              <a:t>Com isso tem-se um grande poder de </a:t>
            </a:r>
            <a:r>
              <a:rPr lang="pt-BR" sz="2000" dirty="0" err="1" smtClean="0">
                <a:latin typeface="Arial" pitchFamily="34" charset="0"/>
                <a:cs typeface="Arial" pitchFamily="34" charset="0"/>
              </a:rPr>
              <a:t>premeação</a:t>
            </a:r>
            <a:r>
              <a:rPr lang="pt-BR" sz="2000" dirty="0" smtClean="0">
                <a:latin typeface="Arial" pitchFamily="34" charset="0"/>
                <a:cs typeface="Arial" pitchFamily="34" charset="0"/>
              </a:rPr>
              <a:t> do fluido na amostra, aumenta-se o rendimento da extração, consegue-se dissolver moléculas não voláteis de alto peso molecular e tem uma densidade ajustável (que permite maior seletividade em comparação com solventes convencionais)  .</a:t>
            </a:r>
          </a:p>
          <a:p>
            <a:pPr algn="just"/>
            <a:endParaRPr lang="pt-BR" sz="2000" dirty="0">
              <a:latin typeface="Arial" pitchFamily="34" charset="0"/>
              <a:cs typeface="Arial" pitchFamily="34" charset="0"/>
            </a:endParaRPr>
          </a:p>
        </p:txBody>
      </p:sp>
      <p:sp>
        <p:nvSpPr>
          <p:cNvPr id="6" name="Espaço Reservado para Data 5"/>
          <p:cNvSpPr>
            <a:spLocks noGrp="1"/>
          </p:cNvSpPr>
          <p:nvPr>
            <p:ph type="dt" sz="half" idx="10"/>
          </p:nvPr>
        </p:nvSpPr>
        <p:spPr/>
        <p:txBody>
          <a:bodyPr/>
          <a:lstStyle/>
          <a:p>
            <a:fld id="{36010CF4-7AE1-461A-8994-D4788AB6E3A3}" type="datetime9">
              <a:rPr lang="pt-BR" smtClean="0"/>
              <a:pPr/>
              <a:t>23/09/2015 19:44:55</a:t>
            </a:fld>
            <a:endParaRPr lang="pt-BR" dirty="0"/>
          </a:p>
        </p:txBody>
      </p:sp>
      <p:sp>
        <p:nvSpPr>
          <p:cNvPr id="7" name="Espaço Reservado para Número de Slide 6"/>
          <p:cNvSpPr>
            <a:spLocks noGrp="1"/>
          </p:cNvSpPr>
          <p:nvPr>
            <p:ph type="sldNum" sz="quarter" idx="12"/>
          </p:nvPr>
        </p:nvSpPr>
        <p:spPr/>
        <p:txBody>
          <a:bodyPr/>
          <a:lstStyle/>
          <a:p>
            <a:fld id="{441B72FB-997C-41AF-A515-7C78AAE8C0F0}" type="slidenum">
              <a:rPr lang="pt-BR" smtClean="0"/>
              <a:pPr/>
              <a:t>29</a:t>
            </a:fld>
            <a:endParaRPr lang="pt-BR" dirty="0"/>
          </a:p>
        </p:txBody>
      </p:sp>
      <p:sp>
        <p:nvSpPr>
          <p:cNvPr id="8" name="Espaço Reservado para Rodapé 7"/>
          <p:cNvSpPr>
            <a:spLocks noGrp="1"/>
          </p:cNvSpPr>
          <p:nvPr>
            <p:ph type="ftr" sz="quarter" idx="11"/>
          </p:nvPr>
        </p:nvSpPr>
        <p:spPr/>
        <p:txBody>
          <a:bodyPr/>
          <a:lstStyle/>
          <a:p>
            <a:endParaRPr lang="pt-B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histpetroleo.no.sapo.pt/refina_001.jpg"/>
          <p:cNvPicPr>
            <a:picLocks noChangeAspect="1" noChangeArrowheads="1"/>
          </p:cNvPicPr>
          <p:nvPr/>
        </p:nvPicPr>
        <p:blipFill>
          <a:blip r:embed="rId2"/>
          <a:srcRect/>
          <a:stretch>
            <a:fillRect/>
          </a:stretch>
        </p:blipFill>
        <p:spPr bwMode="auto">
          <a:xfrm>
            <a:off x="239724" y="1122535"/>
            <a:ext cx="8618556" cy="4592481"/>
          </a:xfrm>
          <a:prstGeom prst="rect">
            <a:avLst/>
          </a:prstGeom>
          <a:noFill/>
        </p:spPr>
      </p:pic>
      <p:sp>
        <p:nvSpPr>
          <p:cNvPr id="5" name="Elipse 4"/>
          <p:cNvSpPr/>
          <p:nvPr/>
        </p:nvSpPr>
        <p:spPr>
          <a:xfrm>
            <a:off x="2571736" y="1142984"/>
            <a:ext cx="2286016" cy="464347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Elipse 5"/>
          <p:cNvSpPr/>
          <p:nvPr/>
        </p:nvSpPr>
        <p:spPr>
          <a:xfrm>
            <a:off x="4500562" y="4214818"/>
            <a:ext cx="1000132" cy="12144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Elipse 6"/>
          <p:cNvSpPr/>
          <p:nvPr/>
        </p:nvSpPr>
        <p:spPr>
          <a:xfrm>
            <a:off x="5429256" y="3786190"/>
            <a:ext cx="2928958" cy="192882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Espaço Reservado para Data 7"/>
          <p:cNvSpPr>
            <a:spLocks noGrp="1"/>
          </p:cNvSpPr>
          <p:nvPr>
            <p:ph type="dt" sz="half" idx="10"/>
          </p:nvPr>
        </p:nvSpPr>
        <p:spPr/>
        <p:txBody>
          <a:bodyPr/>
          <a:lstStyle/>
          <a:p>
            <a:fld id="{597A11C9-407B-4A8B-A8AB-669A35F829CC}" type="datetime9">
              <a:rPr lang="pt-BR" smtClean="0"/>
              <a:pPr/>
              <a:t>23/09/2015 18:57:58</a:t>
            </a:fld>
            <a:endParaRPr lang="pt-BR" dirty="0"/>
          </a:p>
        </p:txBody>
      </p:sp>
      <p:sp>
        <p:nvSpPr>
          <p:cNvPr id="9" name="Espaço Reservado para Número de Slide 8"/>
          <p:cNvSpPr>
            <a:spLocks noGrp="1"/>
          </p:cNvSpPr>
          <p:nvPr>
            <p:ph type="sldNum" sz="quarter" idx="12"/>
          </p:nvPr>
        </p:nvSpPr>
        <p:spPr/>
        <p:txBody>
          <a:bodyPr/>
          <a:lstStyle/>
          <a:p>
            <a:fld id="{441B72FB-997C-41AF-A515-7C78AAE8C0F0}" type="slidenum">
              <a:rPr lang="pt-BR" smtClean="0"/>
              <a:pPr/>
              <a:t>3</a:t>
            </a:fld>
            <a:endParaRPr lang="pt-BR" dirty="0"/>
          </a:p>
        </p:txBody>
      </p:sp>
      <p:sp>
        <p:nvSpPr>
          <p:cNvPr id="10" name="Espaço Reservado para Rodapé 9"/>
          <p:cNvSpPr>
            <a:spLocks noGrp="1"/>
          </p:cNvSpPr>
          <p:nvPr>
            <p:ph type="ftr" sz="quarter" idx="11"/>
          </p:nvPr>
        </p:nvSpPr>
        <p:spPr/>
        <p:txBody>
          <a:bodyPr/>
          <a:lstStyle/>
          <a:p>
            <a:endParaRPr lang="pt-B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Características</a:t>
            </a:r>
            <a:endParaRPr lang="pt-BR" dirty="0"/>
          </a:p>
        </p:txBody>
      </p:sp>
      <p:sp>
        <p:nvSpPr>
          <p:cNvPr id="5" name="Espaço Reservado para Conteúdo 5"/>
          <p:cNvSpPr txBox="1">
            <a:spLocks/>
          </p:cNvSpPr>
          <p:nvPr/>
        </p:nvSpPr>
        <p:spPr>
          <a:xfrm>
            <a:off x="457200" y="1600200"/>
            <a:ext cx="8229600" cy="4525963"/>
          </a:xfrm>
          <a:prstGeom prst="rect">
            <a:avLst/>
          </a:prstGeom>
        </p:spPr>
        <p:txBody>
          <a:bodyPr vert="horz" lIns="54864" tIns="91440" rtlCol="0">
            <a:normAutofit/>
          </a:bodyPr>
          <a:lstStyle/>
          <a:p>
            <a:pPr marL="438912" marR="0" lvl="0" indent="-320040" algn="just"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pt-BR"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Os fluídos supercríticos apresentam:</a:t>
            </a:r>
          </a:p>
          <a:p>
            <a:pPr marL="438912" marR="0" lvl="0" indent="-320040" algn="just" defTabSz="914400" rtl="0" eaLnBrk="1" fontAlgn="auto" latinLnBrk="0" hangingPunct="1">
              <a:lnSpc>
                <a:spcPct val="100000"/>
              </a:lnSpc>
              <a:spcBef>
                <a:spcPts val="0"/>
              </a:spcBef>
              <a:spcAft>
                <a:spcPts val="0"/>
              </a:spcAft>
              <a:buClr>
                <a:schemeClr val="accent1"/>
              </a:buClr>
              <a:buSzPct val="80000"/>
              <a:tabLst/>
              <a:defRPr/>
            </a:pPr>
            <a:endParaRPr kumimoji="0" lang="pt-BR"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438912" marR="0" lvl="0" indent="-320040" algn="just"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pt-BR" sz="2800" b="0" i="0" u="none" strike="noStrike" kern="1200" cap="none" spc="0" normalizeH="0" baseline="0" noProof="0" dirty="0" smtClean="0">
                <a:ln>
                  <a:noFill/>
                </a:ln>
                <a:solidFill>
                  <a:schemeClr val="tx2"/>
                </a:solidFill>
                <a:effectLst/>
                <a:uLnTx/>
                <a:uFillTx/>
                <a:latin typeface="Arial" pitchFamily="34" charset="0"/>
                <a:ea typeface="+mn-ea"/>
                <a:cs typeface="Arial" pitchFamily="34" charset="0"/>
              </a:rPr>
              <a:t>Difusão maior que a água;</a:t>
            </a:r>
          </a:p>
          <a:p>
            <a:pPr marL="438912" marR="0" lvl="0" indent="-320040" algn="just"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pt-BR"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438912" marR="0" lvl="0" indent="-320040" algn="just"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pt-BR"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Aumento das interações moleculares;</a:t>
            </a:r>
          </a:p>
          <a:p>
            <a:pPr marL="438912" marR="0" lvl="0" indent="-320040" algn="just"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pt-BR"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438912" marR="0" lvl="0" indent="-320040" algn="just"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pt-BR" sz="2800" b="0" i="0" u="none" strike="noStrike" kern="1200" cap="none" spc="0" normalizeH="0" baseline="0" noProof="0" dirty="0" smtClean="0">
                <a:ln>
                  <a:noFill/>
                </a:ln>
                <a:solidFill>
                  <a:schemeClr val="tx2"/>
                </a:solidFill>
                <a:effectLst/>
                <a:uLnTx/>
                <a:uFillTx/>
                <a:latin typeface="Arial" pitchFamily="34" charset="0"/>
                <a:ea typeface="+mn-ea"/>
                <a:cs typeface="Arial" pitchFamily="34" charset="0"/>
              </a:rPr>
              <a:t>Maior poder de </a:t>
            </a:r>
            <a:r>
              <a:rPr kumimoji="0" lang="pt-BR" sz="2800" b="0" i="0" u="none" strike="noStrike" kern="1200" cap="none" spc="0" normalizeH="0" baseline="0" noProof="0" dirty="0" err="1" smtClean="0">
                <a:ln>
                  <a:noFill/>
                </a:ln>
                <a:solidFill>
                  <a:schemeClr val="tx2"/>
                </a:solidFill>
                <a:effectLst/>
                <a:uLnTx/>
                <a:uFillTx/>
                <a:latin typeface="Arial" pitchFamily="34" charset="0"/>
                <a:ea typeface="+mn-ea"/>
                <a:cs typeface="Arial" pitchFamily="34" charset="0"/>
              </a:rPr>
              <a:t>solvatação</a:t>
            </a:r>
            <a:r>
              <a:rPr kumimoji="0" lang="pt-BR" sz="2800" b="0" i="0" u="none" strike="noStrike" kern="1200" cap="none" spc="0" normalizeH="0" baseline="0" noProof="0" dirty="0" smtClean="0">
                <a:ln>
                  <a:noFill/>
                </a:ln>
                <a:solidFill>
                  <a:schemeClr val="tx2"/>
                </a:solidFill>
                <a:effectLst/>
                <a:uLnTx/>
                <a:uFillTx/>
                <a:latin typeface="Arial" pitchFamily="34" charset="0"/>
                <a:ea typeface="+mn-ea"/>
                <a:cs typeface="Arial" pitchFamily="34" charset="0"/>
              </a:rPr>
              <a:t> que do gás;</a:t>
            </a:r>
          </a:p>
          <a:p>
            <a:pPr marL="438912" marR="0" lvl="0" indent="-320040" algn="just"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pt-BR"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438912" marR="0" lvl="0" indent="-320040" algn="just"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pt-BR"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Tem dependência das condições de pressão e temperatura;</a:t>
            </a:r>
            <a:endParaRPr kumimoji="0" lang="pt-BR" sz="2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4" name="Espaço Reservado para Data 3"/>
          <p:cNvSpPr>
            <a:spLocks noGrp="1"/>
          </p:cNvSpPr>
          <p:nvPr>
            <p:ph type="dt" sz="half" idx="10"/>
          </p:nvPr>
        </p:nvSpPr>
        <p:spPr/>
        <p:txBody>
          <a:bodyPr/>
          <a:lstStyle/>
          <a:p>
            <a:fld id="{7C8FC3E3-80EE-4D3D-94FB-79E7AB40AEE1}" type="datetime9">
              <a:rPr lang="pt-BR" smtClean="0"/>
              <a:pPr/>
              <a:t>23/09/2015 19:44:58</a:t>
            </a:fld>
            <a:endParaRPr lang="pt-BR" dirty="0"/>
          </a:p>
        </p:txBody>
      </p:sp>
      <p:sp>
        <p:nvSpPr>
          <p:cNvPr id="6" name="Espaço Reservado para Número de Slide 5"/>
          <p:cNvSpPr>
            <a:spLocks noGrp="1"/>
          </p:cNvSpPr>
          <p:nvPr>
            <p:ph type="sldNum" sz="quarter" idx="12"/>
          </p:nvPr>
        </p:nvSpPr>
        <p:spPr/>
        <p:txBody>
          <a:bodyPr/>
          <a:lstStyle/>
          <a:p>
            <a:fld id="{441B72FB-997C-41AF-A515-7C78AAE8C0F0}" type="slidenum">
              <a:rPr lang="pt-BR" smtClean="0"/>
              <a:pPr/>
              <a:t>30</a:t>
            </a:fld>
            <a:endParaRPr lang="pt-BR" dirty="0"/>
          </a:p>
        </p:txBody>
      </p:sp>
      <p:sp>
        <p:nvSpPr>
          <p:cNvPr id="7" name="Espaço Reservado para Rodapé 6"/>
          <p:cNvSpPr>
            <a:spLocks noGrp="1"/>
          </p:cNvSpPr>
          <p:nvPr>
            <p:ph type="ftr" sz="quarter" idx="11"/>
          </p:nvPr>
        </p:nvSpPr>
        <p:spPr/>
        <p:txBody>
          <a:bodyPr/>
          <a:lstStyle/>
          <a:p>
            <a:endParaRPr lang="pt-B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Exemplos</a:t>
            </a:r>
            <a:endParaRPr lang="pt-BR" dirty="0"/>
          </a:p>
        </p:txBody>
      </p:sp>
      <p:pic>
        <p:nvPicPr>
          <p:cNvPr id="4" name="Picture 2"/>
          <p:cNvPicPr>
            <a:picLocks noChangeAspect="1" noChangeArrowheads="1"/>
          </p:cNvPicPr>
          <p:nvPr/>
        </p:nvPicPr>
        <p:blipFill>
          <a:blip r:embed="rId2"/>
          <a:srcRect/>
          <a:stretch>
            <a:fillRect/>
          </a:stretch>
        </p:blipFill>
        <p:spPr bwMode="auto">
          <a:xfrm>
            <a:off x="1500166" y="1857364"/>
            <a:ext cx="5973705" cy="3357586"/>
          </a:xfrm>
          <a:prstGeom prst="rect">
            <a:avLst/>
          </a:prstGeom>
          <a:noFill/>
          <a:ln w="9525">
            <a:noFill/>
            <a:miter lim="800000"/>
            <a:headEnd/>
            <a:tailEnd/>
          </a:ln>
          <a:effectLst/>
        </p:spPr>
      </p:pic>
      <p:sp>
        <p:nvSpPr>
          <p:cNvPr id="5" name="Espaço Reservado para Data 4"/>
          <p:cNvSpPr>
            <a:spLocks noGrp="1"/>
          </p:cNvSpPr>
          <p:nvPr>
            <p:ph type="dt" sz="half" idx="10"/>
          </p:nvPr>
        </p:nvSpPr>
        <p:spPr/>
        <p:txBody>
          <a:bodyPr/>
          <a:lstStyle/>
          <a:p>
            <a:fld id="{B93C1AAF-468C-41AF-9DE2-9178D33C4D5C}" type="datetime9">
              <a:rPr lang="pt-BR" smtClean="0"/>
              <a:pPr/>
              <a:t>23/09/2015 19:44:58</a:t>
            </a:fld>
            <a:endParaRPr lang="pt-BR" dirty="0"/>
          </a:p>
        </p:txBody>
      </p:sp>
      <p:sp>
        <p:nvSpPr>
          <p:cNvPr id="6" name="Espaço Reservado para Número de Slide 5"/>
          <p:cNvSpPr>
            <a:spLocks noGrp="1"/>
          </p:cNvSpPr>
          <p:nvPr>
            <p:ph type="sldNum" sz="quarter" idx="12"/>
          </p:nvPr>
        </p:nvSpPr>
        <p:spPr/>
        <p:txBody>
          <a:bodyPr/>
          <a:lstStyle/>
          <a:p>
            <a:fld id="{441B72FB-997C-41AF-A515-7C78AAE8C0F0}" type="slidenum">
              <a:rPr lang="pt-BR" smtClean="0"/>
              <a:pPr/>
              <a:t>31</a:t>
            </a:fld>
            <a:endParaRPr lang="pt-BR" dirty="0"/>
          </a:p>
        </p:txBody>
      </p:sp>
      <p:sp>
        <p:nvSpPr>
          <p:cNvPr id="7" name="Espaço Reservado para Rodapé 6"/>
          <p:cNvSpPr>
            <a:spLocks noGrp="1"/>
          </p:cNvSpPr>
          <p:nvPr>
            <p:ph type="ftr" sz="quarter" idx="11"/>
          </p:nvPr>
        </p:nvSpPr>
        <p:spPr/>
        <p:txBody>
          <a:bodyPr/>
          <a:lstStyle/>
          <a:p>
            <a:endParaRPr lang="pt-B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457200" y="274638"/>
            <a:ext cx="8229600" cy="1143000"/>
          </a:xfrm>
        </p:spPr>
        <p:txBody>
          <a:bodyPr/>
          <a:lstStyle/>
          <a:p>
            <a:pPr algn="ctr"/>
            <a:r>
              <a:rPr lang="pt-BR" dirty="0" smtClean="0"/>
              <a:t>Desvantagens</a:t>
            </a:r>
            <a:endParaRPr lang="pt-BR" dirty="0"/>
          </a:p>
        </p:txBody>
      </p:sp>
      <p:sp>
        <p:nvSpPr>
          <p:cNvPr id="5" name="Espaço Reservado para Conteúdo 2"/>
          <p:cNvSpPr>
            <a:spLocks noGrp="1"/>
          </p:cNvSpPr>
          <p:nvPr>
            <p:ph idx="1"/>
          </p:nvPr>
        </p:nvSpPr>
        <p:spPr>
          <a:xfrm>
            <a:off x="457200" y="1600200"/>
            <a:ext cx="8229600" cy="5043510"/>
          </a:xfrm>
        </p:spPr>
        <p:txBody>
          <a:bodyPr>
            <a:normAutofit/>
          </a:bodyPr>
          <a:lstStyle/>
          <a:p>
            <a:pPr algn="just"/>
            <a:r>
              <a:rPr lang="pt-BR" sz="2400" dirty="0" smtClean="0">
                <a:latin typeface="Arial" pitchFamily="34" charset="0"/>
                <a:cs typeface="Arial" pitchFamily="34" charset="0"/>
              </a:rPr>
              <a:t>Tem baixa capacidade de dissolver moléculas polares;</a:t>
            </a:r>
          </a:p>
          <a:p>
            <a:pPr algn="just"/>
            <a:r>
              <a:rPr lang="pt-BR" sz="2400" dirty="0" smtClean="0">
                <a:solidFill>
                  <a:srgbClr val="FFC000"/>
                </a:solidFill>
                <a:latin typeface="Arial" pitchFamily="34" charset="0"/>
                <a:cs typeface="Arial" pitchFamily="34" charset="0"/>
              </a:rPr>
              <a:t>Mas é possível empregar co-solventes ou modificadores químicos (solventes orgânicos), adicionando-os continuamente no fluxo de SF;</a:t>
            </a:r>
          </a:p>
          <a:p>
            <a:pPr algn="just"/>
            <a:r>
              <a:rPr lang="pt-BR" sz="2400" dirty="0" smtClean="0">
                <a:latin typeface="Arial" pitchFamily="34" charset="0"/>
                <a:cs typeface="Arial" pitchFamily="34" charset="0"/>
              </a:rPr>
              <a:t>Isso irá alterar:</a:t>
            </a:r>
          </a:p>
          <a:p>
            <a:pPr algn="just"/>
            <a:r>
              <a:rPr lang="pt-BR" sz="2400" dirty="0" smtClean="0">
                <a:solidFill>
                  <a:schemeClr val="tx2"/>
                </a:solidFill>
                <a:latin typeface="Arial" pitchFamily="34" charset="0"/>
                <a:cs typeface="Arial" pitchFamily="34" charset="0"/>
              </a:rPr>
              <a:t>O poder de </a:t>
            </a:r>
            <a:r>
              <a:rPr lang="pt-BR" sz="2400" dirty="0" err="1" smtClean="0">
                <a:solidFill>
                  <a:schemeClr val="tx2"/>
                </a:solidFill>
                <a:latin typeface="Arial" pitchFamily="34" charset="0"/>
                <a:cs typeface="Arial" pitchFamily="34" charset="0"/>
              </a:rPr>
              <a:t>solvatação</a:t>
            </a:r>
            <a:r>
              <a:rPr lang="pt-BR" sz="2400" dirty="0" smtClean="0">
                <a:solidFill>
                  <a:schemeClr val="tx2"/>
                </a:solidFill>
                <a:latin typeface="Arial" pitchFamily="34" charset="0"/>
                <a:cs typeface="Arial" pitchFamily="34" charset="0"/>
              </a:rPr>
              <a:t>;</a:t>
            </a:r>
          </a:p>
          <a:p>
            <a:pPr algn="just"/>
            <a:r>
              <a:rPr lang="pt-BR" sz="2400" dirty="0" smtClean="0">
                <a:latin typeface="Arial" pitchFamily="34" charset="0"/>
                <a:cs typeface="Arial" pitchFamily="34" charset="0"/>
              </a:rPr>
              <a:t>Favorecerá a </a:t>
            </a:r>
            <a:r>
              <a:rPr lang="pt-BR" sz="2400" dirty="0" err="1" smtClean="0">
                <a:latin typeface="Arial" pitchFamily="34" charset="0"/>
                <a:cs typeface="Arial" pitchFamily="34" charset="0"/>
              </a:rPr>
              <a:t>dessorção</a:t>
            </a:r>
            <a:r>
              <a:rPr lang="pt-BR" sz="2400" dirty="0" smtClean="0">
                <a:latin typeface="Arial" pitchFamily="34" charset="0"/>
                <a:cs typeface="Arial" pitchFamily="34" charset="0"/>
              </a:rPr>
              <a:t> do </a:t>
            </a:r>
            <a:r>
              <a:rPr lang="pt-BR" sz="2400" dirty="0" err="1" smtClean="0">
                <a:latin typeface="Arial" pitchFamily="34" charset="0"/>
                <a:cs typeface="Arial" pitchFamily="34" charset="0"/>
              </a:rPr>
              <a:t>analito</a:t>
            </a:r>
            <a:r>
              <a:rPr lang="pt-BR" sz="2400" dirty="0" smtClean="0">
                <a:latin typeface="Arial" pitchFamily="34" charset="0"/>
                <a:cs typeface="Arial" pitchFamily="34" charset="0"/>
              </a:rPr>
              <a:t>;</a:t>
            </a:r>
          </a:p>
          <a:p>
            <a:pPr algn="just"/>
            <a:r>
              <a:rPr lang="pt-BR" sz="2400" dirty="0" smtClean="0">
                <a:solidFill>
                  <a:schemeClr val="tx2"/>
                </a:solidFill>
                <a:latin typeface="Arial" pitchFamily="34" charset="0"/>
                <a:cs typeface="Arial" pitchFamily="34" charset="0"/>
              </a:rPr>
              <a:t>Aumentará a solubilidade do </a:t>
            </a:r>
            <a:r>
              <a:rPr lang="pt-BR" sz="2400" dirty="0" err="1" smtClean="0">
                <a:solidFill>
                  <a:schemeClr val="tx2"/>
                </a:solidFill>
                <a:latin typeface="Arial" pitchFamily="34" charset="0"/>
                <a:cs typeface="Arial" pitchFamily="34" charset="0"/>
              </a:rPr>
              <a:t>analito</a:t>
            </a:r>
            <a:r>
              <a:rPr lang="pt-BR" sz="2400" dirty="0" smtClean="0">
                <a:solidFill>
                  <a:schemeClr val="tx2"/>
                </a:solidFill>
                <a:latin typeface="Arial" pitchFamily="34" charset="0"/>
                <a:cs typeface="Arial" pitchFamily="34" charset="0"/>
              </a:rPr>
              <a:t>;</a:t>
            </a:r>
          </a:p>
          <a:p>
            <a:pPr algn="just"/>
            <a:r>
              <a:rPr lang="pt-BR" sz="2400" dirty="0" smtClean="0">
                <a:latin typeface="Arial" pitchFamily="34" charset="0"/>
                <a:cs typeface="Arial" pitchFamily="34" charset="0"/>
              </a:rPr>
              <a:t>Os mais utilizados para este fim são o metanol e acetona.</a:t>
            </a:r>
          </a:p>
          <a:p>
            <a:pPr algn="just"/>
            <a:r>
              <a:rPr lang="pt-BR" sz="2400" u="sng" dirty="0" smtClean="0">
                <a:solidFill>
                  <a:schemeClr val="tx2"/>
                </a:solidFill>
                <a:latin typeface="Arial" pitchFamily="34" charset="0"/>
                <a:cs typeface="Arial" pitchFamily="34" charset="0"/>
              </a:rPr>
              <a:t>Porém uma quantidade excessiva pode alterar o ponto crítico para condições drásticas. Concentração ideal é em torno de 10% v/v.</a:t>
            </a:r>
            <a:endParaRPr lang="pt-BR" sz="2400" u="sng" dirty="0">
              <a:solidFill>
                <a:schemeClr val="tx2"/>
              </a:solidFill>
              <a:latin typeface="Arial" pitchFamily="34" charset="0"/>
              <a:cs typeface="Arial" pitchFamily="34" charset="0"/>
            </a:endParaRPr>
          </a:p>
        </p:txBody>
      </p:sp>
      <p:sp>
        <p:nvSpPr>
          <p:cNvPr id="6" name="Espaço Reservado para Data 5"/>
          <p:cNvSpPr>
            <a:spLocks noGrp="1"/>
          </p:cNvSpPr>
          <p:nvPr>
            <p:ph type="dt" sz="half" idx="10"/>
          </p:nvPr>
        </p:nvSpPr>
        <p:spPr/>
        <p:txBody>
          <a:bodyPr/>
          <a:lstStyle/>
          <a:p>
            <a:fld id="{759695C0-3AD3-4309-A479-D7DF3ED98AFC}" type="datetime9">
              <a:rPr lang="pt-BR" smtClean="0"/>
              <a:pPr/>
              <a:t>23/09/2015 19:44:59</a:t>
            </a:fld>
            <a:endParaRPr lang="pt-BR" dirty="0"/>
          </a:p>
        </p:txBody>
      </p:sp>
      <p:sp>
        <p:nvSpPr>
          <p:cNvPr id="7" name="Espaço Reservado para Número de Slide 6"/>
          <p:cNvSpPr>
            <a:spLocks noGrp="1"/>
          </p:cNvSpPr>
          <p:nvPr>
            <p:ph type="sldNum" sz="quarter" idx="12"/>
          </p:nvPr>
        </p:nvSpPr>
        <p:spPr/>
        <p:txBody>
          <a:bodyPr/>
          <a:lstStyle/>
          <a:p>
            <a:fld id="{441B72FB-997C-41AF-A515-7C78AAE8C0F0}" type="slidenum">
              <a:rPr lang="pt-BR" smtClean="0"/>
              <a:pPr/>
              <a:t>32</a:t>
            </a:fld>
            <a:endParaRPr lang="pt-BR" dirty="0"/>
          </a:p>
        </p:txBody>
      </p:sp>
      <p:sp>
        <p:nvSpPr>
          <p:cNvPr id="8" name="Espaço Reservado para Rodapé 7"/>
          <p:cNvSpPr>
            <a:spLocks noGrp="1"/>
          </p:cNvSpPr>
          <p:nvPr>
            <p:ph type="ftr" sz="quarter" idx="11"/>
          </p:nvPr>
        </p:nvSpPr>
        <p:spPr/>
        <p:txBody>
          <a:bodyPr/>
          <a:lstStyle/>
          <a:p>
            <a:endParaRPr lang="pt-B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Instrumentação</a:t>
            </a:r>
            <a:endParaRPr lang="pt-BR" dirty="0"/>
          </a:p>
        </p:txBody>
      </p:sp>
      <p:pic>
        <p:nvPicPr>
          <p:cNvPr id="4" name="Picture 2"/>
          <p:cNvPicPr>
            <a:picLocks noChangeAspect="1" noChangeArrowheads="1"/>
          </p:cNvPicPr>
          <p:nvPr/>
        </p:nvPicPr>
        <p:blipFill>
          <a:blip r:embed="rId2"/>
          <a:srcRect/>
          <a:stretch>
            <a:fillRect/>
          </a:stretch>
        </p:blipFill>
        <p:spPr bwMode="auto">
          <a:xfrm>
            <a:off x="357157" y="1500174"/>
            <a:ext cx="4021757" cy="2214578"/>
          </a:xfrm>
          <a:prstGeom prst="rect">
            <a:avLst/>
          </a:prstGeom>
          <a:noFill/>
          <a:ln w="9525">
            <a:noFill/>
            <a:miter lim="800000"/>
            <a:headEnd/>
            <a:tailEnd/>
          </a:ln>
          <a:effectLst/>
        </p:spPr>
      </p:pic>
      <p:pic>
        <p:nvPicPr>
          <p:cNvPr id="5" name="Picture 3"/>
          <p:cNvPicPr>
            <a:picLocks noChangeAspect="1" noChangeArrowheads="1"/>
          </p:cNvPicPr>
          <p:nvPr/>
        </p:nvPicPr>
        <p:blipFill>
          <a:blip r:embed="rId3"/>
          <a:srcRect/>
          <a:stretch>
            <a:fillRect/>
          </a:stretch>
        </p:blipFill>
        <p:spPr bwMode="auto">
          <a:xfrm>
            <a:off x="4563844" y="1500174"/>
            <a:ext cx="4137480" cy="2214578"/>
          </a:xfrm>
          <a:prstGeom prst="rect">
            <a:avLst/>
          </a:prstGeom>
          <a:noFill/>
          <a:ln w="9525">
            <a:noFill/>
            <a:miter lim="800000"/>
            <a:headEnd/>
            <a:tailEnd/>
          </a:ln>
          <a:effectLst/>
        </p:spPr>
      </p:pic>
      <p:pic>
        <p:nvPicPr>
          <p:cNvPr id="6" name="Picture 4"/>
          <p:cNvPicPr>
            <a:picLocks noChangeAspect="1" noChangeArrowheads="1"/>
          </p:cNvPicPr>
          <p:nvPr/>
        </p:nvPicPr>
        <p:blipFill>
          <a:blip r:embed="rId4"/>
          <a:srcRect/>
          <a:stretch>
            <a:fillRect/>
          </a:stretch>
        </p:blipFill>
        <p:spPr bwMode="auto">
          <a:xfrm>
            <a:off x="2357423" y="3898307"/>
            <a:ext cx="4357718" cy="2316761"/>
          </a:xfrm>
          <a:prstGeom prst="rect">
            <a:avLst/>
          </a:prstGeom>
          <a:noFill/>
          <a:ln w="9525">
            <a:noFill/>
            <a:miter lim="800000"/>
            <a:headEnd/>
            <a:tailEnd/>
          </a:ln>
          <a:effectLst/>
        </p:spPr>
      </p:pic>
      <p:sp>
        <p:nvSpPr>
          <p:cNvPr id="7" name="Espaço Reservado para Data 6"/>
          <p:cNvSpPr>
            <a:spLocks noGrp="1"/>
          </p:cNvSpPr>
          <p:nvPr>
            <p:ph type="dt" sz="half" idx="10"/>
          </p:nvPr>
        </p:nvSpPr>
        <p:spPr/>
        <p:txBody>
          <a:bodyPr/>
          <a:lstStyle/>
          <a:p>
            <a:fld id="{1E7EB89E-035D-4CB8-A308-5027057BB111}" type="datetime9">
              <a:rPr lang="pt-BR" smtClean="0"/>
              <a:pPr/>
              <a:t>23/09/2015 19:44:59</a:t>
            </a:fld>
            <a:endParaRPr lang="pt-BR" dirty="0"/>
          </a:p>
        </p:txBody>
      </p:sp>
      <p:sp>
        <p:nvSpPr>
          <p:cNvPr id="8" name="Espaço Reservado para Número de Slide 7"/>
          <p:cNvSpPr>
            <a:spLocks noGrp="1"/>
          </p:cNvSpPr>
          <p:nvPr>
            <p:ph type="sldNum" sz="quarter" idx="12"/>
          </p:nvPr>
        </p:nvSpPr>
        <p:spPr/>
        <p:txBody>
          <a:bodyPr/>
          <a:lstStyle/>
          <a:p>
            <a:fld id="{441B72FB-997C-41AF-A515-7C78AAE8C0F0}" type="slidenum">
              <a:rPr lang="pt-BR" smtClean="0"/>
              <a:pPr/>
              <a:t>33</a:t>
            </a:fld>
            <a:endParaRPr lang="pt-BR" dirty="0"/>
          </a:p>
        </p:txBody>
      </p:sp>
      <p:sp>
        <p:nvSpPr>
          <p:cNvPr id="9" name="Espaço Reservado para Rodapé 8"/>
          <p:cNvSpPr>
            <a:spLocks noGrp="1"/>
          </p:cNvSpPr>
          <p:nvPr>
            <p:ph type="ftr" sz="quarter" idx="11"/>
          </p:nvPr>
        </p:nvSpPr>
        <p:spPr/>
        <p:txBody>
          <a:bodyPr/>
          <a:lstStyle/>
          <a:p>
            <a:endParaRPr lang="pt-B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457200" y="274638"/>
            <a:ext cx="8229600" cy="1143000"/>
          </a:xfrm>
        </p:spPr>
        <p:txBody>
          <a:bodyPr/>
          <a:lstStyle/>
          <a:p>
            <a:pPr algn="ctr"/>
            <a:r>
              <a:rPr lang="pt-BR" dirty="0" smtClean="0"/>
              <a:t>Parâmetros de otimização</a:t>
            </a:r>
            <a:endParaRPr lang="pt-BR" dirty="0"/>
          </a:p>
        </p:txBody>
      </p:sp>
      <p:sp>
        <p:nvSpPr>
          <p:cNvPr id="5" name="Espaço Reservado para Conteúdo 2"/>
          <p:cNvSpPr>
            <a:spLocks noGrp="1"/>
          </p:cNvSpPr>
          <p:nvPr>
            <p:ph idx="1"/>
          </p:nvPr>
        </p:nvSpPr>
        <p:spPr>
          <a:xfrm>
            <a:off x="457200" y="1600200"/>
            <a:ext cx="8229600" cy="4525963"/>
          </a:xfrm>
        </p:spPr>
        <p:txBody>
          <a:bodyPr>
            <a:normAutofit lnSpcReduction="10000"/>
          </a:bodyPr>
          <a:lstStyle/>
          <a:p>
            <a:pPr algn="just"/>
            <a:r>
              <a:rPr lang="pt-BR" sz="2400" dirty="0" smtClean="0">
                <a:latin typeface="Arial" pitchFamily="34" charset="0"/>
                <a:cs typeface="Arial" pitchFamily="34" charset="0"/>
              </a:rPr>
              <a:t>Pressão: que tem influência na </a:t>
            </a:r>
            <a:r>
              <a:rPr lang="pt-BR" sz="2400" dirty="0" err="1" smtClean="0">
                <a:latin typeface="Arial" pitchFamily="34" charset="0"/>
                <a:cs typeface="Arial" pitchFamily="34" charset="0"/>
              </a:rPr>
              <a:t>miscibilidade</a:t>
            </a:r>
            <a:r>
              <a:rPr lang="pt-BR" sz="2400" dirty="0" smtClean="0">
                <a:latin typeface="Arial" pitchFamily="34" charset="0"/>
                <a:cs typeface="Arial" pitchFamily="34" charset="0"/>
              </a:rPr>
              <a:t> da mistura;</a:t>
            </a:r>
          </a:p>
          <a:p>
            <a:pPr algn="just">
              <a:buNone/>
            </a:pPr>
            <a:endParaRPr lang="pt-BR" sz="2400" dirty="0" smtClean="0">
              <a:latin typeface="Arial" pitchFamily="34" charset="0"/>
              <a:cs typeface="Arial" pitchFamily="34" charset="0"/>
            </a:endParaRPr>
          </a:p>
          <a:p>
            <a:pPr algn="just"/>
            <a:r>
              <a:rPr lang="pt-BR" sz="2400" dirty="0" smtClean="0">
                <a:solidFill>
                  <a:srgbClr val="FFC000"/>
                </a:solidFill>
                <a:latin typeface="Arial" pitchFamily="34" charset="0"/>
                <a:cs typeface="Arial" pitchFamily="34" charset="0"/>
              </a:rPr>
              <a:t>Temperatura: impacta na volatilidade do soluto e na densidade do fluído;</a:t>
            </a:r>
          </a:p>
          <a:p>
            <a:pPr algn="just">
              <a:buNone/>
            </a:pPr>
            <a:endParaRPr lang="pt-BR" sz="2400" dirty="0" smtClean="0">
              <a:latin typeface="Arial" pitchFamily="34" charset="0"/>
              <a:cs typeface="Arial" pitchFamily="34" charset="0"/>
            </a:endParaRPr>
          </a:p>
          <a:p>
            <a:pPr algn="just"/>
            <a:r>
              <a:rPr lang="pt-BR" sz="2400" dirty="0" smtClean="0">
                <a:latin typeface="Arial" pitchFamily="34" charset="0"/>
                <a:cs typeface="Arial" pitchFamily="34" charset="0"/>
              </a:rPr>
              <a:t>Adição do modificador: alteração da polaridade;</a:t>
            </a:r>
          </a:p>
          <a:p>
            <a:pPr algn="just">
              <a:buNone/>
            </a:pPr>
            <a:endParaRPr lang="pt-BR" sz="2400" dirty="0" smtClean="0">
              <a:latin typeface="Arial" pitchFamily="34" charset="0"/>
              <a:cs typeface="Arial" pitchFamily="34" charset="0"/>
            </a:endParaRPr>
          </a:p>
          <a:p>
            <a:pPr algn="just"/>
            <a:r>
              <a:rPr lang="pt-BR" sz="2400" dirty="0" smtClean="0">
                <a:solidFill>
                  <a:srgbClr val="FFC000"/>
                </a:solidFill>
                <a:latin typeface="Arial" pitchFamily="34" charset="0"/>
                <a:cs typeface="Arial" pitchFamily="34" charset="0"/>
              </a:rPr>
              <a:t>Condição: estática ou dinâmica;</a:t>
            </a:r>
          </a:p>
          <a:p>
            <a:pPr algn="just">
              <a:buNone/>
            </a:pPr>
            <a:endParaRPr lang="pt-BR" sz="2400" dirty="0" smtClean="0">
              <a:latin typeface="Arial" pitchFamily="34" charset="0"/>
              <a:cs typeface="Arial" pitchFamily="34" charset="0"/>
            </a:endParaRPr>
          </a:p>
          <a:p>
            <a:pPr algn="just"/>
            <a:r>
              <a:rPr lang="pt-BR" sz="2400" dirty="0" smtClean="0">
                <a:latin typeface="Arial" pitchFamily="34" charset="0"/>
                <a:cs typeface="Arial" pitchFamily="34" charset="0"/>
              </a:rPr>
              <a:t>Vazão do fluído;</a:t>
            </a:r>
          </a:p>
          <a:p>
            <a:pPr algn="just">
              <a:buNone/>
            </a:pPr>
            <a:endParaRPr lang="pt-BR" sz="2400" dirty="0" smtClean="0">
              <a:latin typeface="Arial" pitchFamily="34" charset="0"/>
              <a:cs typeface="Arial" pitchFamily="34" charset="0"/>
            </a:endParaRPr>
          </a:p>
          <a:p>
            <a:pPr algn="just"/>
            <a:r>
              <a:rPr lang="pt-BR" sz="2400" dirty="0" smtClean="0">
                <a:solidFill>
                  <a:srgbClr val="FFC000"/>
                </a:solidFill>
                <a:latin typeface="Arial" pitchFamily="34" charset="0"/>
                <a:cs typeface="Arial" pitchFamily="34" charset="0"/>
              </a:rPr>
              <a:t>Forma de coleta</a:t>
            </a:r>
          </a:p>
          <a:p>
            <a:pPr algn="just"/>
            <a:endParaRPr lang="pt-BR" sz="2400" dirty="0">
              <a:latin typeface="Arial" pitchFamily="34" charset="0"/>
              <a:cs typeface="Arial" pitchFamily="34" charset="0"/>
            </a:endParaRPr>
          </a:p>
        </p:txBody>
      </p:sp>
      <p:sp>
        <p:nvSpPr>
          <p:cNvPr id="6" name="Espaço Reservado para Data 5"/>
          <p:cNvSpPr>
            <a:spLocks noGrp="1"/>
          </p:cNvSpPr>
          <p:nvPr>
            <p:ph type="dt" sz="half" idx="10"/>
          </p:nvPr>
        </p:nvSpPr>
        <p:spPr/>
        <p:txBody>
          <a:bodyPr/>
          <a:lstStyle/>
          <a:p>
            <a:fld id="{51A0F05A-B4F6-4BE7-BD7A-CE79BB60040C}" type="datetime9">
              <a:rPr lang="pt-BR" smtClean="0"/>
              <a:pPr/>
              <a:t>23/09/2015 19:45:00</a:t>
            </a:fld>
            <a:endParaRPr lang="pt-BR" dirty="0"/>
          </a:p>
        </p:txBody>
      </p:sp>
      <p:sp>
        <p:nvSpPr>
          <p:cNvPr id="7" name="Espaço Reservado para Número de Slide 6"/>
          <p:cNvSpPr>
            <a:spLocks noGrp="1"/>
          </p:cNvSpPr>
          <p:nvPr>
            <p:ph type="sldNum" sz="quarter" idx="12"/>
          </p:nvPr>
        </p:nvSpPr>
        <p:spPr/>
        <p:txBody>
          <a:bodyPr/>
          <a:lstStyle/>
          <a:p>
            <a:fld id="{441B72FB-997C-41AF-A515-7C78AAE8C0F0}" type="slidenum">
              <a:rPr lang="pt-BR" smtClean="0"/>
              <a:pPr/>
              <a:t>34</a:t>
            </a:fld>
            <a:endParaRPr lang="pt-BR" dirty="0"/>
          </a:p>
        </p:txBody>
      </p:sp>
      <p:sp>
        <p:nvSpPr>
          <p:cNvPr id="8" name="Espaço Reservado para Rodapé 7"/>
          <p:cNvSpPr>
            <a:spLocks noGrp="1"/>
          </p:cNvSpPr>
          <p:nvPr>
            <p:ph type="ftr" sz="quarter" idx="11"/>
          </p:nvPr>
        </p:nvSpPr>
        <p:spPr/>
        <p:txBody>
          <a:bodyPr/>
          <a:lstStyle/>
          <a:p>
            <a:endParaRPr lang="pt-B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457200" y="274638"/>
            <a:ext cx="8229600" cy="1143000"/>
          </a:xfrm>
        </p:spPr>
        <p:txBody>
          <a:bodyPr/>
          <a:lstStyle/>
          <a:p>
            <a:pPr algn="ctr"/>
            <a:r>
              <a:rPr lang="pt-BR" dirty="0" smtClean="0"/>
              <a:t>Pressão</a:t>
            </a:r>
            <a:endParaRPr lang="pt-BR" dirty="0"/>
          </a:p>
        </p:txBody>
      </p:sp>
      <p:sp>
        <p:nvSpPr>
          <p:cNvPr id="5" name="Espaço Reservado para Conteúdo 2"/>
          <p:cNvSpPr>
            <a:spLocks noGrp="1"/>
          </p:cNvSpPr>
          <p:nvPr>
            <p:ph idx="1"/>
          </p:nvPr>
        </p:nvSpPr>
        <p:spPr>
          <a:xfrm>
            <a:off x="457200" y="1600200"/>
            <a:ext cx="8229600" cy="4525963"/>
          </a:xfrm>
        </p:spPr>
        <p:txBody>
          <a:bodyPr>
            <a:normAutofit/>
          </a:bodyPr>
          <a:lstStyle/>
          <a:p>
            <a:pPr algn="just"/>
            <a:r>
              <a:rPr lang="pt-BR" sz="2400" dirty="0" smtClean="0">
                <a:latin typeface="Arial" pitchFamily="34" charset="0"/>
                <a:cs typeface="Arial" pitchFamily="34" charset="0"/>
              </a:rPr>
              <a:t>“</a:t>
            </a:r>
            <a:r>
              <a:rPr lang="pt-BR" sz="2400" dirty="0" err="1" smtClean="0">
                <a:latin typeface="Arial" pitchFamily="34" charset="0"/>
                <a:cs typeface="Arial" pitchFamily="34" charset="0"/>
              </a:rPr>
              <a:t>Threshold</a:t>
            </a:r>
            <a:r>
              <a:rPr lang="pt-BR" sz="2400" dirty="0" smtClean="0">
                <a:latin typeface="Arial" pitchFamily="34" charset="0"/>
                <a:cs typeface="Arial" pitchFamily="34" charset="0"/>
              </a:rPr>
              <a:t> </a:t>
            </a:r>
            <a:r>
              <a:rPr lang="pt-BR" sz="2400" dirty="0" err="1" smtClean="0">
                <a:latin typeface="Arial" pitchFamily="34" charset="0"/>
                <a:cs typeface="Arial" pitchFamily="34" charset="0"/>
              </a:rPr>
              <a:t>pressure</a:t>
            </a:r>
            <a:r>
              <a:rPr lang="pt-BR" sz="2400" dirty="0" smtClean="0">
                <a:latin typeface="Arial" pitchFamily="34" charset="0"/>
                <a:cs typeface="Arial" pitchFamily="34" charset="0"/>
              </a:rPr>
              <a:t>”: pressão na qual o soluto começa a se solubilizar no fluído supercrítico;</a:t>
            </a:r>
          </a:p>
          <a:p>
            <a:pPr algn="just">
              <a:buNone/>
            </a:pPr>
            <a:endParaRPr lang="pt-BR" sz="2400" dirty="0" smtClean="0">
              <a:latin typeface="Arial" pitchFamily="34" charset="0"/>
              <a:cs typeface="Arial" pitchFamily="34" charset="0"/>
            </a:endParaRPr>
          </a:p>
          <a:p>
            <a:pPr algn="just"/>
            <a:r>
              <a:rPr lang="pt-BR" sz="2400" dirty="0" smtClean="0">
                <a:latin typeface="Arial" pitchFamily="34" charset="0"/>
                <a:cs typeface="Arial" pitchFamily="34" charset="0"/>
              </a:rPr>
              <a:t>Um aumento brusco da solubilidade do soluto no SF devido ao aumento da densidade do mesmo até um valor máximo;</a:t>
            </a:r>
          </a:p>
          <a:p>
            <a:pPr algn="just">
              <a:buNone/>
            </a:pPr>
            <a:endParaRPr lang="pt-BR" sz="2400" dirty="0" smtClean="0">
              <a:latin typeface="Arial" pitchFamily="34" charset="0"/>
              <a:cs typeface="Arial" pitchFamily="34" charset="0"/>
            </a:endParaRPr>
          </a:p>
          <a:p>
            <a:pPr algn="just"/>
            <a:r>
              <a:rPr lang="pt-BR" sz="2400" dirty="0" smtClean="0">
                <a:latin typeface="Arial" pitchFamily="34" charset="0"/>
                <a:cs typeface="Arial" pitchFamily="34" charset="0"/>
              </a:rPr>
              <a:t>Depois ocorre ligeira queda da densidade;</a:t>
            </a:r>
          </a:p>
          <a:p>
            <a:pPr algn="just">
              <a:buNone/>
            </a:pPr>
            <a:endParaRPr lang="pt-BR" sz="2400" dirty="0" smtClean="0">
              <a:latin typeface="Arial" pitchFamily="34" charset="0"/>
              <a:cs typeface="Arial" pitchFamily="34" charset="0"/>
            </a:endParaRPr>
          </a:p>
          <a:p>
            <a:pPr algn="just"/>
            <a:r>
              <a:rPr lang="pt-BR" sz="2400" dirty="0" smtClean="0">
                <a:latin typeface="Arial" pitchFamily="34" charset="0"/>
                <a:cs typeface="Arial" pitchFamily="34" charset="0"/>
              </a:rPr>
              <a:t>Ou seja, o controle da pressão garante uma maior seletividade. </a:t>
            </a:r>
            <a:endParaRPr lang="pt-BR" sz="2400" dirty="0">
              <a:latin typeface="Arial" pitchFamily="34" charset="0"/>
              <a:cs typeface="Arial" pitchFamily="34" charset="0"/>
            </a:endParaRPr>
          </a:p>
        </p:txBody>
      </p:sp>
      <p:sp>
        <p:nvSpPr>
          <p:cNvPr id="6" name="Espaço Reservado para Data 5"/>
          <p:cNvSpPr>
            <a:spLocks noGrp="1"/>
          </p:cNvSpPr>
          <p:nvPr>
            <p:ph type="dt" sz="half" idx="10"/>
          </p:nvPr>
        </p:nvSpPr>
        <p:spPr/>
        <p:txBody>
          <a:bodyPr/>
          <a:lstStyle/>
          <a:p>
            <a:fld id="{9E16AC21-A2E5-48A8-8A3C-9AEE6960B5D6}" type="datetime9">
              <a:rPr lang="pt-BR" smtClean="0"/>
              <a:pPr/>
              <a:t>23/09/2015 19:45:00</a:t>
            </a:fld>
            <a:endParaRPr lang="pt-BR" dirty="0"/>
          </a:p>
        </p:txBody>
      </p:sp>
      <p:sp>
        <p:nvSpPr>
          <p:cNvPr id="7" name="Espaço Reservado para Número de Slide 6"/>
          <p:cNvSpPr>
            <a:spLocks noGrp="1"/>
          </p:cNvSpPr>
          <p:nvPr>
            <p:ph type="sldNum" sz="quarter" idx="12"/>
          </p:nvPr>
        </p:nvSpPr>
        <p:spPr/>
        <p:txBody>
          <a:bodyPr/>
          <a:lstStyle/>
          <a:p>
            <a:fld id="{441B72FB-997C-41AF-A515-7C78AAE8C0F0}" type="slidenum">
              <a:rPr lang="pt-BR" smtClean="0"/>
              <a:pPr/>
              <a:t>35</a:t>
            </a:fld>
            <a:endParaRPr lang="pt-BR" dirty="0"/>
          </a:p>
        </p:txBody>
      </p:sp>
      <p:sp>
        <p:nvSpPr>
          <p:cNvPr id="8" name="Espaço Reservado para Rodapé 7"/>
          <p:cNvSpPr>
            <a:spLocks noGrp="1"/>
          </p:cNvSpPr>
          <p:nvPr>
            <p:ph type="ftr" sz="quarter" idx="11"/>
          </p:nvPr>
        </p:nvSpPr>
        <p:spPr/>
        <p:txBody>
          <a:bodyPr/>
          <a:lstStyle/>
          <a:p>
            <a:endParaRPr lang="pt-B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457200" y="274638"/>
            <a:ext cx="8229600" cy="1143000"/>
          </a:xfrm>
        </p:spPr>
        <p:txBody>
          <a:bodyPr/>
          <a:lstStyle/>
          <a:p>
            <a:pPr algn="ctr"/>
            <a:r>
              <a:rPr lang="pt-BR" dirty="0" smtClean="0"/>
              <a:t>Temperatura</a:t>
            </a:r>
            <a:endParaRPr lang="pt-BR" dirty="0"/>
          </a:p>
        </p:txBody>
      </p:sp>
      <p:sp>
        <p:nvSpPr>
          <p:cNvPr id="5" name="Espaço Reservado para Conteúdo 2"/>
          <p:cNvSpPr>
            <a:spLocks noGrp="1"/>
          </p:cNvSpPr>
          <p:nvPr>
            <p:ph idx="1"/>
          </p:nvPr>
        </p:nvSpPr>
        <p:spPr>
          <a:xfrm>
            <a:off x="457200" y="1600200"/>
            <a:ext cx="8229600" cy="4525963"/>
          </a:xfrm>
        </p:spPr>
        <p:txBody>
          <a:bodyPr>
            <a:normAutofit lnSpcReduction="10000"/>
          </a:bodyPr>
          <a:lstStyle/>
          <a:p>
            <a:pPr algn="just"/>
            <a:r>
              <a:rPr lang="pt-BR" sz="2400" dirty="0" smtClean="0">
                <a:latin typeface="Arial" pitchFamily="34" charset="0"/>
                <a:cs typeface="Arial" pitchFamily="34" charset="0"/>
              </a:rPr>
              <a:t>Regra geral: um aumento da temperatura a pressão constante causa diminuição na densidade do SF e portanto do poder de </a:t>
            </a:r>
            <a:r>
              <a:rPr lang="pt-BR" sz="2400" dirty="0" err="1" smtClean="0">
                <a:latin typeface="Arial" pitchFamily="34" charset="0"/>
                <a:cs typeface="Arial" pitchFamily="34" charset="0"/>
              </a:rPr>
              <a:t>solvatação</a:t>
            </a:r>
            <a:r>
              <a:rPr lang="pt-BR" sz="2400" dirty="0" smtClean="0">
                <a:latin typeface="Arial" pitchFamily="34" charset="0"/>
                <a:cs typeface="Arial" pitchFamily="34" charset="0"/>
              </a:rPr>
              <a:t>. Como consequencia os compostos não voláteis terão sua solubilidade diminuída;</a:t>
            </a:r>
          </a:p>
          <a:p>
            <a:pPr algn="just">
              <a:buNone/>
            </a:pPr>
            <a:endParaRPr lang="pt-BR" sz="2400" dirty="0" smtClean="0">
              <a:latin typeface="Arial" pitchFamily="34" charset="0"/>
              <a:cs typeface="Arial" pitchFamily="34" charset="0"/>
            </a:endParaRPr>
          </a:p>
          <a:p>
            <a:pPr algn="just"/>
            <a:r>
              <a:rPr lang="pt-BR" sz="2400" dirty="0" smtClean="0">
                <a:solidFill>
                  <a:srgbClr val="FFC000"/>
                </a:solidFill>
                <a:latin typeface="Arial" pitchFamily="34" charset="0"/>
                <a:cs typeface="Arial" pitchFamily="34" charset="0"/>
              </a:rPr>
              <a:t>Em matrizes naturais (</a:t>
            </a:r>
            <a:r>
              <a:rPr lang="pt-BR" sz="2400" dirty="0" err="1" smtClean="0">
                <a:solidFill>
                  <a:srgbClr val="FFC000"/>
                </a:solidFill>
                <a:latin typeface="Arial" pitchFamily="34" charset="0"/>
                <a:cs typeface="Arial" pitchFamily="34" charset="0"/>
              </a:rPr>
              <a:t>analito</a:t>
            </a:r>
            <a:r>
              <a:rPr lang="pt-BR" sz="2400" dirty="0" smtClean="0">
                <a:solidFill>
                  <a:srgbClr val="FFC000"/>
                </a:solidFill>
                <a:latin typeface="Arial" pitchFamily="34" charset="0"/>
                <a:cs typeface="Arial" pitchFamily="34" charset="0"/>
              </a:rPr>
              <a:t> fixo a sítios de ligação) o aumento da temperatura causa aumento no rendimento da extração);</a:t>
            </a:r>
          </a:p>
          <a:p>
            <a:pPr algn="just">
              <a:buNone/>
            </a:pPr>
            <a:endParaRPr lang="pt-BR" sz="2400" dirty="0" smtClean="0">
              <a:latin typeface="Arial" pitchFamily="34" charset="0"/>
              <a:cs typeface="Arial" pitchFamily="34" charset="0"/>
            </a:endParaRPr>
          </a:p>
          <a:p>
            <a:pPr algn="just"/>
            <a:r>
              <a:rPr lang="pt-BR" sz="2400" dirty="0" smtClean="0">
                <a:latin typeface="Arial" pitchFamily="34" charset="0"/>
                <a:cs typeface="Arial" pitchFamily="34" charset="0"/>
              </a:rPr>
              <a:t>É importante levar em consideração a degradação de moléculas </a:t>
            </a:r>
            <a:r>
              <a:rPr lang="pt-BR" sz="2400" dirty="0" err="1" smtClean="0">
                <a:latin typeface="Arial" pitchFamily="34" charset="0"/>
                <a:cs typeface="Arial" pitchFamily="34" charset="0"/>
              </a:rPr>
              <a:t>termolábeis</a:t>
            </a:r>
            <a:r>
              <a:rPr lang="pt-BR" sz="2400" dirty="0" smtClean="0">
                <a:latin typeface="Arial" pitchFamily="34" charset="0"/>
                <a:cs typeface="Arial" pitchFamily="34" charset="0"/>
              </a:rPr>
              <a:t> como o aumento da temperatura.</a:t>
            </a:r>
            <a:endParaRPr lang="pt-BR" sz="2400" dirty="0">
              <a:latin typeface="Arial" pitchFamily="34" charset="0"/>
              <a:cs typeface="Arial" pitchFamily="34" charset="0"/>
            </a:endParaRPr>
          </a:p>
        </p:txBody>
      </p:sp>
      <p:sp>
        <p:nvSpPr>
          <p:cNvPr id="6" name="Espaço Reservado para Data 5"/>
          <p:cNvSpPr>
            <a:spLocks noGrp="1"/>
          </p:cNvSpPr>
          <p:nvPr>
            <p:ph type="dt" sz="half" idx="10"/>
          </p:nvPr>
        </p:nvSpPr>
        <p:spPr/>
        <p:txBody>
          <a:bodyPr/>
          <a:lstStyle/>
          <a:p>
            <a:fld id="{2B34DE38-1872-4589-995C-24EA9ABEEF17}" type="datetime9">
              <a:rPr lang="pt-BR" smtClean="0"/>
              <a:pPr/>
              <a:t>23/09/2015 19:47:08</a:t>
            </a:fld>
            <a:endParaRPr lang="pt-BR" dirty="0"/>
          </a:p>
        </p:txBody>
      </p:sp>
      <p:sp>
        <p:nvSpPr>
          <p:cNvPr id="7" name="Espaço Reservado para Número de Slide 6"/>
          <p:cNvSpPr>
            <a:spLocks noGrp="1"/>
          </p:cNvSpPr>
          <p:nvPr>
            <p:ph type="sldNum" sz="quarter" idx="12"/>
          </p:nvPr>
        </p:nvSpPr>
        <p:spPr/>
        <p:txBody>
          <a:bodyPr/>
          <a:lstStyle/>
          <a:p>
            <a:fld id="{441B72FB-997C-41AF-A515-7C78AAE8C0F0}" type="slidenum">
              <a:rPr lang="pt-BR" smtClean="0"/>
              <a:pPr/>
              <a:t>36</a:t>
            </a:fld>
            <a:endParaRPr lang="pt-BR" dirty="0"/>
          </a:p>
        </p:txBody>
      </p:sp>
      <p:sp>
        <p:nvSpPr>
          <p:cNvPr id="8" name="Espaço Reservado para Rodapé 7"/>
          <p:cNvSpPr>
            <a:spLocks noGrp="1"/>
          </p:cNvSpPr>
          <p:nvPr>
            <p:ph type="ftr" sz="quarter" idx="11"/>
          </p:nvPr>
        </p:nvSpPr>
        <p:spPr/>
        <p:txBody>
          <a:bodyPr/>
          <a:lstStyle/>
          <a:p>
            <a:endParaRPr lang="pt-B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457200" y="274638"/>
            <a:ext cx="8229600" cy="1143000"/>
          </a:xfrm>
        </p:spPr>
        <p:txBody>
          <a:bodyPr>
            <a:normAutofit fontScale="90000"/>
          </a:bodyPr>
          <a:lstStyle/>
          <a:p>
            <a:pPr algn="ctr"/>
            <a:r>
              <a:rPr lang="pt-BR" dirty="0" smtClean="0"/>
              <a:t>Vantagens e desvantagens da SFE</a:t>
            </a:r>
            <a:endParaRPr lang="pt-BR" dirty="0"/>
          </a:p>
        </p:txBody>
      </p:sp>
      <p:sp>
        <p:nvSpPr>
          <p:cNvPr id="5" name="Espaço Reservado para Texto 7"/>
          <p:cNvSpPr txBox="1">
            <a:spLocks/>
          </p:cNvSpPr>
          <p:nvPr/>
        </p:nvSpPr>
        <p:spPr>
          <a:xfrm>
            <a:off x="457200" y="1535113"/>
            <a:ext cx="4040188" cy="639762"/>
          </a:xfrm>
          <a:prstGeom prst="rect">
            <a:avLst/>
          </a:prstGeom>
        </p:spPr>
        <p:txBody>
          <a:bodyPr vert="horz" lIns="54864" tIns="91440" rtlCol="0">
            <a:normAutofit/>
          </a:bodyPr>
          <a:lstStyle/>
          <a:p>
            <a:pPr marL="438912" marR="0" lvl="0" indent="-320040" algn="ctr"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pt-BR" sz="3200" b="0" i="0" u="none" strike="noStrike" kern="1200" cap="none" spc="0" normalizeH="0" baseline="0" noProof="0" smtClean="0">
                <a:ln>
                  <a:noFill/>
                </a:ln>
                <a:solidFill>
                  <a:schemeClr val="tx1"/>
                </a:solidFill>
                <a:effectLst/>
                <a:uLnTx/>
                <a:uFillTx/>
                <a:latin typeface="+mn-lt"/>
                <a:ea typeface="+mn-ea"/>
                <a:cs typeface="+mn-cs"/>
              </a:rPr>
              <a:t>Vantagens:</a:t>
            </a:r>
            <a:endParaRPr kumimoji="0" lang="pt-B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Espaço Reservado para Conteúdo 4"/>
          <p:cNvSpPr>
            <a:spLocks noGrp="1"/>
          </p:cNvSpPr>
          <p:nvPr>
            <p:ph sz="half" idx="4294967295"/>
          </p:nvPr>
        </p:nvSpPr>
        <p:spPr>
          <a:xfrm>
            <a:off x="357158" y="2174875"/>
            <a:ext cx="4140230" cy="3951288"/>
          </a:xfrm>
          <a:prstGeom prst="rect">
            <a:avLst/>
          </a:prstGeom>
        </p:spPr>
        <p:txBody>
          <a:bodyPr>
            <a:normAutofit/>
          </a:bodyPr>
          <a:lstStyle/>
          <a:p>
            <a:pPr algn="just"/>
            <a:r>
              <a:rPr lang="pt-BR" sz="2400" dirty="0" smtClean="0">
                <a:latin typeface="Arial" pitchFamily="34" charset="0"/>
                <a:cs typeface="Arial" pitchFamily="34" charset="0"/>
              </a:rPr>
              <a:t>Rapidez;</a:t>
            </a:r>
          </a:p>
          <a:p>
            <a:pPr algn="just"/>
            <a:r>
              <a:rPr lang="pt-BR" sz="2400" dirty="0" smtClean="0">
                <a:solidFill>
                  <a:schemeClr val="tx2"/>
                </a:solidFill>
                <a:latin typeface="Arial" pitchFamily="34" charset="0"/>
                <a:cs typeface="Arial" pitchFamily="34" charset="0"/>
              </a:rPr>
              <a:t>Consumo de baixo volume de solvente;</a:t>
            </a:r>
          </a:p>
          <a:p>
            <a:pPr algn="just"/>
            <a:r>
              <a:rPr lang="pt-BR" sz="2400" dirty="0" smtClean="0">
                <a:latin typeface="Arial" pitchFamily="34" charset="0"/>
                <a:cs typeface="Arial" pitchFamily="34" charset="0"/>
              </a:rPr>
              <a:t>Baixa manipulação;</a:t>
            </a:r>
          </a:p>
          <a:p>
            <a:pPr algn="just"/>
            <a:r>
              <a:rPr lang="pt-BR" sz="2400" dirty="0" smtClean="0">
                <a:solidFill>
                  <a:schemeClr val="tx2"/>
                </a:solidFill>
                <a:latin typeface="Arial" pitchFamily="34" charset="0"/>
                <a:cs typeface="Arial" pitchFamily="34" charset="0"/>
              </a:rPr>
              <a:t>Facilidade de automação;</a:t>
            </a:r>
          </a:p>
          <a:p>
            <a:pPr algn="just"/>
            <a:r>
              <a:rPr lang="pt-BR" sz="2400" dirty="0" smtClean="0">
                <a:latin typeface="Arial" pitchFamily="34" charset="0"/>
                <a:cs typeface="Arial" pitchFamily="34" charset="0"/>
              </a:rPr>
              <a:t>Alta seletividade;</a:t>
            </a:r>
          </a:p>
          <a:p>
            <a:pPr algn="just"/>
            <a:r>
              <a:rPr lang="pt-BR" sz="2400" dirty="0" smtClean="0">
                <a:solidFill>
                  <a:schemeClr val="tx2"/>
                </a:solidFill>
                <a:latin typeface="Arial" pitchFamily="34" charset="0"/>
                <a:cs typeface="Arial" pitchFamily="34" charset="0"/>
              </a:rPr>
              <a:t>Existência de  equipamentos comerciais;</a:t>
            </a:r>
          </a:p>
          <a:p>
            <a:pPr algn="just"/>
            <a:r>
              <a:rPr lang="pt-BR" sz="2400" dirty="0" smtClean="0">
                <a:latin typeface="Arial" pitchFamily="34" charset="0"/>
                <a:cs typeface="Arial" pitchFamily="34" charset="0"/>
              </a:rPr>
              <a:t>Métodos oficiais (EPA)</a:t>
            </a:r>
            <a:endParaRPr lang="pt-BR" sz="2400" dirty="0">
              <a:latin typeface="Arial" pitchFamily="34" charset="0"/>
              <a:cs typeface="Arial" pitchFamily="34" charset="0"/>
            </a:endParaRPr>
          </a:p>
        </p:txBody>
      </p:sp>
      <p:sp>
        <p:nvSpPr>
          <p:cNvPr id="7" name="Espaço Reservado para Texto 8"/>
          <p:cNvSpPr txBox="1">
            <a:spLocks/>
          </p:cNvSpPr>
          <p:nvPr/>
        </p:nvSpPr>
        <p:spPr>
          <a:xfrm>
            <a:off x="4645025" y="1535113"/>
            <a:ext cx="4041775" cy="639762"/>
          </a:xfrm>
          <a:prstGeom prst="rect">
            <a:avLst/>
          </a:prstGeom>
        </p:spPr>
        <p:txBody>
          <a:bodyPr/>
          <a:lstStyle/>
          <a:p>
            <a:pPr marL="438912" marR="0" lvl="0" indent="-320040" algn="ctr"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pt-BR" sz="3200" b="0" i="0" u="none" strike="noStrike" kern="1200" cap="none" spc="0" normalizeH="0" baseline="0" noProof="0" smtClean="0">
                <a:ln>
                  <a:noFill/>
                </a:ln>
                <a:solidFill>
                  <a:schemeClr val="tx1"/>
                </a:solidFill>
                <a:effectLst/>
                <a:uLnTx/>
                <a:uFillTx/>
                <a:latin typeface="+mn-lt"/>
                <a:ea typeface="+mn-ea"/>
                <a:cs typeface="+mn-cs"/>
              </a:rPr>
              <a:t>Desvantagens</a:t>
            </a:r>
            <a:endParaRPr kumimoji="0" lang="pt-B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Espaço Reservado para Conteúdo 5"/>
          <p:cNvSpPr>
            <a:spLocks noGrp="1"/>
          </p:cNvSpPr>
          <p:nvPr>
            <p:ph sz="quarter" idx="4294967295"/>
          </p:nvPr>
        </p:nvSpPr>
        <p:spPr>
          <a:xfrm>
            <a:off x="4645025" y="2174875"/>
            <a:ext cx="4284693" cy="3951288"/>
          </a:xfrm>
          <a:prstGeom prst="rect">
            <a:avLst/>
          </a:prstGeom>
        </p:spPr>
        <p:txBody>
          <a:bodyPr>
            <a:normAutofit/>
          </a:bodyPr>
          <a:lstStyle/>
          <a:p>
            <a:pPr algn="just"/>
            <a:r>
              <a:rPr lang="pt-BR" sz="2400" dirty="0" smtClean="0">
                <a:latin typeface="Arial" pitchFamily="34" charset="0"/>
                <a:cs typeface="Arial" pitchFamily="34" charset="0"/>
              </a:rPr>
              <a:t>Auto custo instrumental;</a:t>
            </a:r>
          </a:p>
          <a:p>
            <a:pPr algn="just"/>
            <a:r>
              <a:rPr lang="pt-BR" sz="2400" dirty="0" smtClean="0">
                <a:solidFill>
                  <a:schemeClr val="tx2"/>
                </a:solidFill>
                <a:latin typeface="Arial" pitchFamily="34" charset="0"/>
                <a:cs typeface="Arial" pitchFamily="34" charset="0"/>
              </a:rPr>
              <a:t>Grande número de parâmetros para otimização;</a:t>
            </a:r>
          </a:p>
          <a:p>
            <a:pPr algn="just"/>
            <a:r>
              <a:rPr lang="pt-BR" sz="2400" dirty="0" smtClean="0">
                <a:latin typeface="Arial" pitchFamily="34" charset="0"/>
                <a:cs typeface="Arial" pitchFamily="34" charset="0"/>
              </a:rPr>
              <a:t>Laborioso desenvolvimento do método;</a:t>
            </a:r>
          </a:p>
          <a:p>
            <a:pPr algn="just"/>
            <a:r>
              <a:rPr lang="pt-BR" sz="2400" dirty="0" smtClean="0">
                <a:solidFill>
                  <a:schemeClr val="tx2"/>
                </a:solidFill>
                <a:latin typeface="Arial" pitchFamily="34" charset="0"/>
                <a:cs typeface="Arial" pitchFamily="34" charset="0"/>
              </a:rPr>
              <a:t>Condições de extração dependentes da matriz</a:t>
            </a:r>
            <a:endParaRPr lang="pt-BR" sz="2400" dirty="0">
              <a:solidFill>
                <a:schemeClr val="tx2"/>
              </a:solidFill>
              <a:latin typeface="Arial" pitchFamily="34" charset="0"/>
              <a:cs typeface="Arial" pitchFamily="34" charset="0"/>
            </a:endParaRPr>
          </a:p>
        </p:txBody>
      </p:sp>
      <p:sp>
        <p:nvSpPr>
          <p:cNvPr id="9" name="Espaço Reservado para Data 8"/>
          <p:cNvSpPr>
            <a:spLocks noGrp="1"/>
          </p:cNvSpPr>
          <p:nvPr>
            <p:ph type="dt" sz="half" idx="10"/>
          </p:nvPr>
        </p:nvSpPr>
        <p:spPr/>
        <p:txBody>
          <a:bodyPr/>
          <a:lstStyle/>
          <a:p>
            <a:fld id="{7649D980-53A3-431E-A4F0-C590C10A704C}" type="datetime9">
              <a:rPr lang="pt-BR" smtClean="0"/>
              <a:pPr/>
              <a:t>23/09/2015 19:47:08</a:t>
            </a:fld>
            <a:endParaRPr lang="pt-BR" dirty="0"/>
          </a:p>
        </p:txBody>
      </p:sp>
      <p:sp>
        <p:nvSpPr>
          <p:cNvPr id="10" name="Espaço Reservado para Número de Slide 9"/>
          <p:cNvSpPr>
            <a:spLocks noGrp="1"/>
          </p:cNvSpPr>
          <p:nvPr>
            <p:ph type="sldNum" sz="quarter" idx="12"/>
          </p:nvPr>
        </p:nvSpPr>
        <p:spPr/>
        <p:txBody>
          <a:bodyPr/>
          <a:lstStyle/>
          <a:p>
            <a:fld id="{441B72FB-997C-41AF-A515-7C78AAE8C0F0}" type="slidenum">
              <a:rPr lang="pt-BR" smtClean="0"/>
              <a:pPr/>
              <a:t>37</a:t>
            </a:fld>
            <a:endParaRPr lang="pt-BR" dirty="0"/>
          </a:p>
        </p:txBody>
      </p:sp>
      <p:sp>
        <p:nvSpPr>
          <p:cNvPr id="11" name="Espaço Reservado para Rodapé 10"/>
          <p:cNvSpPr>
            <a:spLocks noGrp="1"/>
          </p:cNvSpPr>
          <p:nvPr>
            <p:ph type="ftr" sz="quarter" idx="11"/>
          </p:nvPr>
        </p:nvSpPr>
        <p:spPr/>
        <p:txBody>
          <a:bodyPr/>
          <a:lstStyle/>
          <a:p>
            <a:endParaRPr lang="pt-B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Destilação</a:t>
            </a:r>
            <a:endParaRPr lang="pt-BR" dirty="0"/>
          </a:p>
        </p:txBody>
      </p:sp>
      <p:sp>
        <p:nvSpPr>
          <p:cNvPr id="3" name="Espaço Reservado para Conteúdo 2"/>
          <p:cNvSpPr>
            <a:spLocks noGrp="1"/>
          </p:cNvSpPr>
          <p:nvPr>
            <p:ph idx="1"/>
          </p:nvPr>
        </p:nvSpPr>
        <p:spPr>
          <a:xfrm>
            <a:off x="457200" y="1775191"/>
            <a:ext cx="8401080" cy="4625609"/>
          </a:xfrm>
        </p:spPr>
        <p:txBody>
          <a:bodyPr>
            <a:normAutofit/>
          </a:bodyPr>
          <a:lstStyle/>
          <a:p>
            <a:pPr algn="just"/>
            <a:r>
              <a:rPr lang="pt-BR" dirty="0" smtClean="0"/>
              <a:t>As destilações são amplamente empregadas para separar os compostos voláteis de interferentes não voláteis;</a:t>
            </a:r>
          </a:p>
          <a:p>
            <a:pPr algn="just">
              <a:buNone/>
            </a:pPr>
            <a:endParaRPr lang="pt-BR" dirty="0" smtClean="0"/>
          </a:p>
        </p:txBody>
      </p:sp>
      <p:pic>
        <p:nvPicPr>
          <p:cNvPr id="23554" name="Picture 2" descr="http://upload.wikimedia.org/wikipedia/commons/thumb/f/f2/Destilaria_conhaque.jpg/640px-Destilaria_conhaque.jpg"/>
          <p:cNvPicPr>
            <a:picLocks noChangeAspect="1" noChangeArrowheads="1"/>
          </p:cNvPicPr>
          <p:nvPr/>
        </p:nvPicPr>
        <p:blipFill>
          <a:blip r:embed="rId2"/>
          <a:srcRect/>
          <a:stretch>
            <a:fillRect/>
          </a:stretch>
        </p:blipFill>
        <p:spPr bwMode="auto">
          <a:xfrm>
            <a:off x="333388" y="3429000"/>
            <a:ext cx="2381224" cy="3170005"/>
          </a:xfrm>
          <a:prstGeom prst="rect">
            <a:avLst/>
          </a:prstGeom>
          <a:noFill/>
        </p:spPr>
      </p:pic>
      <p:pic>
        <p:nvPicPr>
          <p:cNvPr id="23562" name="Picture 10" descr="https://encrypted-tbn2.gstatic.com/images?q=tbn:ANd9GcSK0RfXwr6qiRSwv1hMR_nzMusjiub0nwxTjKbzFrHt2FNK6Dek"/>
          <p:cNvPicPr>
            <a:picLocks noChangeAspect="1" noChangeArrowheads="1"/>
          </p:cNvPicPr>
          <p:nvPr/>
        </p:nvPicPr>
        <p:blipFill>
          <a:blip r:embed="rId3"/>
          <a:srcRect/>
          <a:stretch>
            <a:fillRect/>
          </a:stretch>
        </p:blipFill>
        <p:spPr bwMode="auto">
          <a:xfrm>
            <a:off x="2962281" y="4724421"/>
            <a:ext cx="2466975" cy="1847851"/>
          </a:xfrm>
          <a:prstGeom prst="rect">
            <a:avLst/>
          </a:prstGeom>
          <a:noFill/>
        </p:spPr>
      </p:pic>
      <p:pic>
        <p:nvPicPr>
          <p:cNvPr id="9" name="Picture 4" descr="http://www.alunosonline.com.br/upload/conteudo_legenda/e91686271a7dd6eee8d324e06024b8eb.jpg"/>
          <p:cNvPicPr>
            <a:picLocks noChangeAspect="1" noChangeArrowheads="1"/>
          </p:cNvPicPr>
          <p:nvPr/>
        </p:nvPicPr>
        <p:blipFill>
          <a:blip r:embed="rId4"/>
          <a:srcRect/>
          <a:stretch>
            <a:fillRect/>
          </a:stretch>
        </p:blipFill>
        <p:spPr bwMode="auto">
          <a:xfrm>
            <a:off x="5637727" y="4362476"/>
            <a:ext cx="3291991" cy="2209796"/>
          </a:xfrm>
          <a:prstGeom prst="rect">
            <a:avLst/>
          </a:prstGeom>
          <a:noFill/>
        </p:spPr>
      </p:pic>
      <p:sp>
        <p:nvSpPr>
          <p:cNvPr id="7" name="Espaço Reservado para Data 6"/>
          <p:cNvSpPr>
            <a:spLocks noGrp="1"/>
          </p:cNvSpPr>
          <p:nvPr>
            <p:ph type="dt" sz="half" idx="10"/>
          </p:nvPr>
        </p:nvSpPr>
        <p:spPr/>
        <p:txBody>
          <a:bodyPr/>
          <a:lstStyle/>
          <a:p>
            <a:fld id="{F6ADC72A-A5F9-46D8-81F3-4A85FE93AE53}" type="datetime9">
              <a:rPr lang="pt-BR" smtClean="0"/>
              <a:pPr/>
              <a:t>23/09/2015 19:47:09</a:t>
            </a:fld>
            <a:endParaRPr lang="pt-BR" dirty="0"/>
          </a:p>
        </p:txBody>
      </p:sp>
      <p:sp>
        <p:nvSpPr>
          <p:cNvPr id="8" name="Espaço Reservado para Número de Slide 7"/>
          <p:cNvSpPr>
            <a:spLocks noGrp="1"/>
          </p:cNvSpPr>
          <p:nvPr>
            <p:ph type="sldNum" sz="quarter" idx="12"/>
          </p:nvPr>
        </p:nvSpPr>
        <p:spPr/>
        <p:txBody>
          <a:bodyPr/>
          <a:lstStyle/>
          <a:p>
            <a:fld id="{441B72FB-997C-41AF-A515-7C78AAE8C0F0}" type="slidenum">
              <a:rPr lang="pt-BR" smtClean="0"/>
              <a:pPr/>
              <a:t>38</a:t>
            </a:fld>
            <a:endParaRPr lang="pt-BR" dirty="0"/>
          </a:p>
        </p:txBody>
      </p:sp>
      <p:sp>
        <p:nvSpPr>
          <p:cNvPr id="10" name="Espaço Reservado para Rodapé 9"/>
          <p:cNvSpPr>
            <a:spLocks noGrp="1"/>
          </p:cNvSpPr>
          <p:nvPr>
            <p:ph type="ftr" sz="quarter" idx="11"/>
          </p:nvPr>
        </p:nvSpPr>
        <p:spPr/>
        <p:txBody>
          <a:bodyPr/>
          <a:lstStyle/>
          <a:p>
            <a:endParaRPr lang="pt-B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Destilação simples</a:t>
            </a:r>
            <a:endParaRPr lang="pt-BR" dirty="0"/>
          </a:p>
        </p:txBody>
      </p:sp>
      <p:pic>
        <p:nvPicPr>
          <p:cNvPr id="22530" name="Picture 2" descr="http://1.bp.blogspot.com/_8fzjZn9DJn4/S8hxu0W7dTI/AAAAAAAAACU/cN81Qqz8cV0/s320/destilacaofracionada.jpg"/>
          <p:cNvPicPr>
            <a:picLocks noChangeAspect="1" noChangeArrowheads="1"/>
          </p:cNvPicPr>
          <p:nvPr/>
        </p:nvPicPr>
        <p:blipFill>
          <a:blip r:embed="rId2"/>
          <a:srcRect/>
          <a:stretch>
            <a:fillRect/>
          </a:stretch>
        </p:blipFill>
        <p:spPr bwMode="auto">
          <a:xfrm>
            <a:off x="2928926" y="2285992"/>
            <a:ext cx="3571900" cy="3571900"/>
          </a:xfrm>
          <a:prstGeom prst="rect">
            <a:avLst/>
          </a:prstGeom>
          <a:noFill/>
        </p:spPr>
      </p:pic>
      <p:sp>
        <p:nvSpPr>
          <p:cNvPr id="4" name="Espaço Reservado para Data 3"/>
          <p:cNvSpPr>
            <a:spLocks noGrp="1"/>
          </p:cNvSpPr>
          <p:nvPr>
            <p:ph type="dt" sz="half" idx="10"/>
          </p:nvPr>
        </p:nvSpPr>
        <p:spPr/>
        <p:txBody>
          <a:bodyPr/>
          <a:lstStyle/>
          <a:p>
            <a:fld id="{3F4F0B5E-F24B-4E4F-A806-E352016B047B}" type="datetime9">
              <a:rPr lang="pt-BR" smtClean="0"/>
              <a:pPr/>
              <a:t>23/09/2015 19:47:10</a:t>
            </a:fld>
            <a:endParaRPr lang="pt-BR" dirty="0"/>
          </a:p>
        </p:txBody>
      </p:sp>
      <p:sp>
        <p:nvSpPr>
          <p:cNvPr id="5" name="Espaço Reservado para Número de Slide 4"/>
          <p:cNvSpPr>
            <a:spLocks noGrp="1"/>
          </p:cNvSpPr>
          <p:nvPr>
            <p:ph type="sldNum" sz="quarter" idx="12"/>
          </p:nvPr>
        </p:nvSpPr>
        <p:spPr/>
        <p:txBody>
          <a:bodyPr/>
          <a:lstStyle/>
          <a:p>
            <a:fld id="{441B72FB-997C-41AF-A515-7C78AAE8C0F0}" type="slidenum">
              <a:rPr lang="pt-BR" smtClean="0"/>
              <a:pPr/>
              <a:t>39</a:t>
            </a:fld>
            <a:endParaRPr lang="pt-BR" dirty="0"/>
          </a:p>
        </p:txBody>
      </p:sp>
      <p:sp>
        <p:nvSpPr>
          <p:cNvPr id="6" name="Espaço Reservado para Rodapé 5"/>
          <p:cNvSpPr>
            <a:spLocks noGrp="1"/>
          </p:cNvSpPr>
          <p:nvPr>
            <p:ph type="ftr" sz="quarter" idx="11"/>
          </p:nvPr>
        </p:nvSpPr>
        <p:spPr/>
        <p:txBody>
          <a:bodyPr/>
          <a:lstStyle/>
          <a:p>
            <a:endParaRPr lang="pt-B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Quando </a:t>
            </a:r>
            <a:r>
              <a:rPr lang="pt-BR" dirty="0" err="1" smtClean="0"/>
              <a:t>usa-las</a:t>
            </a:r>
            <a:endParaRPr lang="pt-BR" dirty="0"/>
          </a:p>
        </p:txBody>
      </p:sp>
      <p:sp>
        <p:nvSpPr>
          <p:cNvPr id="3" name="Espaço Reservado para Conteúdo 2"/>
          <p:cNvSpPr>
            <a:spLocks noGrp="1"/>
          </p:cNvSpPr>
          <p:nvPr>
            <p:ph idx="1"/>
          </p:nvPr>
        </p:nvSpPr>
        <p:spPr>
          <a:xfrm>
            <a:off x="428596" y="1714488"/>
            <a:ext cx="8229600" cy="4625609"/>
          </a:xfrm>
        </p:spPr>
        <p:txBody>
          <a:bodyPr>
            <a:normAutofit/>
          </a:bodyPr>
          <a:lstStyle/>
          <a:p>
            <a:pPr algn="just"/>
            <a:r>
              <a:rPr lang="pt-BR" dirty="0" smtClean="0"/>
              <a:t>Remoção de interferências (espécies químicas que estão presentes na sua amostra além do seu </a:t>
            </a:r>
            <a:r>
              <a:rPr lang="pt-BR" dirty="0" err="1" smtClean="0"/>
              <a:t>analito</a:t>
            </a:r>
            <a:r>
              <a:rPr lang="pt-BR" dirty="0" smtClean="0"/>
              <a:t> de interesse). </a:t>
            </a:r>
          </a:p>
          <a:p>
            <a:pPr algn="just"/>
            <a:endParaRPr lang="pt-BR" dirty="0" smtClean="0"/>
          </a:p>
          <a:p>
            <a:pPr algn="just"/>
            <a:r>
              <a:rPr lang="pt-BR" dirty="0" smtClean="0"/>
              <a:t>Não há uma regra clara para a correta e completa remoção destas substâncias.</a:t>
            </a:r>
          </a:p>
          <a:p>
            <a:pPr algn="just"/>
            <a:endParaRPr lang="pt-BR" dirty="0" smtClean="0">
              <a:solidFill>
                <a:srgbClr val="FFC000"/>
              </a:solidFill>
            </a:endParaRPr>
          </a:p>
          <a:p>
            <a:pPr algn="just"/>
            <a:r>
              <a:rPr lang="pt-BR" dirty="0" smtClean="0">
                <a:solidFill>
                  <a:srgbClr val="FFC000"/>
                </a:solidFill>
              </a:rPr>
              <a:t>As separações isolam o </a:t>
            </a:r>
            <a:r>
              <a:rPr lang="pt-BR" dirty="0" err="1" smtClean="0">
                <a:solidFill>
                  <a:srgbClr val="FFC000"/>
                </a:solidFill>
              </a:rPr>
              <a:t>analito</a:t>
            </a:r>
            <a:r>
              <a:rPr lang="pt-BR" dirty="0" smtClean="0">
                <a:solidFill>
                  <a:srgbClr val="FFC000"/>
                </a:solidFill>
              </a:rPr>
              <a:t> dos constituintes potencialmente interferentes. </a:t>
            </a:r>
          </a:p>
          <a:p>
            <a:pPr algn="just"/>
            <a:endParaRPr lang="pt-BR" dirty="0" smtClean="0"/>
          </a:p>
          <a:p>
            <a:pPr algn="just"/>
            <a:endParaRPr lang="pt-BR" dirty="0"/>
          </a:p>
        </p:txBody>
      </p:sp>
      <p:sp>
        <p:nvSpPr>
          <p:cNvPr id="4" name="Espaço Reservado para Data 3"/>
          <p:cNvSpPr>
            <a:spLocks noGrp="1"/>
          </p:cNvSpPr>
          <p:nvPr>
            <p:ph type="dt" sz="half" idx="10"/>
          </p:nvPr>
        </p:nvSpPr>
        <p:spPr/>
        <p:txBody>
          <a:bodyPr/>
          <a:lstStyle/>
          <a:p>
            <a:fld id="{FCF8CEEE-5BB4-44D2-94E9-99DAB2A735CD}" type="datetime9">
              <a:rPr lang="pt-BR" smtClean="0"/>
              <a:pPr/>
              <a:t>23/09/2015 19:01:24</a:t>
            </a:fld>
            <a:endParaRPr lang="pt-BR" dirty="0"/>
          </a:p>
        </p:txBody>
      </p:sp>
      <p:sp>
        <p:nvSpPr>
          <p:cNvPr id="5" name="Espaço Reservado para Número de Slide 4"/>
          <p:cNvSpPr>
            <a:spLocks noGrp="1"/>
          </p:cNvSpPr>
          <p:nvPr>
            <p:ph type="sldNum" sz="quarter" idx="12"/>
          </p:nvPr>
        </p:nvSpPr>
        <p:spPr/>
        <p:txBody>
          <a:bodyPr/>
          <a:lstStyle/>
          <a:p>
            <a:fld id="{441B72FB-997C-41AF-A515-7C78AAE8C0F0}" type="slidenum">
              <a:rPr lang="pt-BR" smtClean="0"/>
              <a:pPr/>
              <a:t>4</a:t>
            </a:fld>
            <a:endParaRPr lang="pt-BR" dirty="0"/>
          </a:p>
        </p:txBody>
      </p:sp>
      <p:sp>
        <p:nvSpPr>
          <p:cNvPr id="6" name="Espaço Reservado para Rodapé 5"/>
          <p:cNvSpPr>
            <a:spLocks noGrp="1"/>
          </p:cNvSpPr>
          <p:nvPr>
            <p:ph type="ftr" sz="quarter" idx="11"/>
          </p:nvPr>
        </p:nvSpPr>
        <p:spPr/>
        <p:txBody>
          <a:bodyPr/>
          <a:lstStyle/>
          <a:p>
            <a:endParaRPr lang="pt-B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Destilação atmosférica do petróleo</a:t>
            </a:r>
            <a:endParaRPr lang="pt-BR" dirty="0"/>
          </a:p>
        </p:txBody>
      </p:sp>
      <p:pic>
        <p:nvPicPr>
          <p:cNvPr id="21510" name="Picture 6" descr="http://wikiciencias.casadasciencias.org/wiki/images/thumb/3/3d/Coluna_de_destila%C3%A7%C3%A3o_small.png/500px-Coluna_de_destila%C3%A7%C3%A3o_small.png"/>
          <p:cNvPicPr>
            <a:picLocks noChangeAspect="1" noChangeArrowheads="1"/>
          </p:cNvPicPr>
          <p:nvPr/>
        </p:nvPicPr>
        <p:blipFill>
          <a:blip r:embed="rId2"/>
          <a:srcRect/>
          <a:stretch>
            <a:fillRect/>
          </a:stretch>
        </p:blipFill>
        <p:spPr bwMode="auto">
          <a:xfrm>
            <a:off x="1000100" y="1526345"/>
            <a:ext cx="6715172" cy="4700620"/>
          </a:xfrm>
          <a:prstGeom prst="rect">
            <a:avLst/>
          </a:prstGeom>
          <a:noFill/>
        </p:spPr>
      </p:pic>
      <p:sp>
        <p:nvSpPr>
          <p:cNvPr id="4" name="Espaço Reservado para Data 3"/>
          <p:cNvSpPr>
            <a:spLocks noGrp="1"/>
          </p:cNvSpPr>
          <p:nvPr>
            <p:ph type="dt" sz="half" idx="10"/>
          </p:nvPr>
        </p:nvSpPr>
        <p:spPr/>
        <p:txBody>
          <a:bodyPr/>
          <a:lstStyle/>
          <a:p>
            <a:fld id="{AF6CF662-FC6E-4CF4-AD7A-485253F70CA6}" type="datetime9">
              <a:rPr lang="pt-BR" smtClean="0"/>
              <a:pPr/>
              <a:t>23/09/2015 19:49:33</a:t>
            </a:fld>
            <a:endParaRPr lang="pt-BR" dirty="0"/>
          </a:p>
        </p:txBody>
      </p:sp>
      <p:sp>
        <p:nvSpPr>
          <p:cNvPr id="5" name="Espaço Reservado para Número de Slide 4"/>
          <p:cNvSpPr>
            <a:spLocks noGrp="1"/>
          </p:cNvSpPr>
          <p:nvPr>
            <p:ph type="sldNum" sz="quarter" idx="12"/>
          </p:nvPr>
        </p:nvSpPr>
        <p:spPr/>
        <p:txBody>
          <a:bodyPr/>
          <a:lstStyle/>
          <a:p>
            <a:fld id="{441B72FB-997C-41AF-A515-7C78AAE8C0F0}" type="slidenum">
              <a:rPr lang="pt-BR" smtClean="0"/>
              <a:pPr/>
              <a:t>40</a:t>
            </a:fld>
            <a:endParaRPr lang="pt-BR" dirty="0"/>
          </a:p>
        </p:txBody>
      </p:sp>
      <p:sp>
        <p:nvSpPr>
          <p:cNvPr id="6" name="Espaço Reservado para Rodapé 5"/>
          <p:cNvSpPr>
            <a:spLocks noGrp="1"/>
          </p:cNvSpPr>
          <p:nvPr>
            <p:ph type="ftr" sz="quarter" idx="11"/>
          </p:nvPr>
        </p:nvSpPr>
        <p:spPr/>
        <p:txBody>
          <a:bodyPr/>
          <a:lstStyle/>
          <a:p>
            <a:endParaRPr lang="pt-B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Destilação à Vácuo</a:t>
            </a:r>
            <a:endParaRPr lang="pt-BR" dirty="0"/>
          </a:p>
        </p:txBody>
      </p:sp>
      <p:pic>
        <p:nvPicPr>
          <p:cNvPr id="20482" name="Picture 2" descr="http://www.mecanicaindustrial.com.br/images/conteudos/o-que-e-destilacao-a-vacuo.jpg"/>
          <p:cNvPicPr>
            <a:picLocks noChangeAspect="1" noChangeArrowheads="1"/>
          </p:cNvPicPr>
          <p:nvPr/>
        </p:nvPicPr>
        <p:blipFill>
          <a:blip r:embed="rId2"/>
          <a:srcRect/>
          <a:stretch>
            <a:fillRect/>
          </a:stretch>
        </p:blipFill>
        <p:spPr bwMode="auto">
          <a:xfrm>
            <a:off x="2285984" y="2214554"/>
            <a:ext cx="4762500" cy="3571875"/>
          </a:xfrm>
          <a:prstGeom prst="rect">
            <a:avLst/>
          </a:prstGeom>
          <a:noFill/>
        </p:spPr>
      </p:pic>
      <p:sp>
        <p:nvSpPr>
          <p:cNvPr id="4" name="Espaço Reservado para Data 3"/>
          <p:cNvSpPr>
            <a:spLocks noGrp="1"/>
          </p:cNvSpPr>
          <p:nvPr>
            <p:ph type="dt" sz="half" idx="10"/>
          </p:nvPr>
        </p:nvSpPr>
        <p:spPr/>
        <p:txBody>
          <a:bodyPr/>
          <a:lstStyle/>
          <a:p>
            <a:fld id="{C478D963-F9C0-4596-8FC8-881A696B5FB3}" type="datetime9">
              <a:rPr lang="pt-BR" smtClean="0"/>
              <a:pPr/>
              <a:t>23/09/2015 19:53:33</a:t>
            </a:fld>
            <a:endParaRPr lang="pt-BR" dirty="0"/>
          </a:p>
        </p:txBody>
      </p:sp>
      <p:sp>
        <p:nvSpPr>
          <p:cNvPr id="5" name="Espaço Reservado para Número de Slide 4"/>
          <p:cNvSpPr>
            <a:spLocks noGrp="1"/>
          </p:cNvSpPr>
          <p:nvPr>
            <p:ph type="sldNum" sz="quarter" idx="12"/>
          </p:nvPr>
        </p:nvSpPr>
        <p:spPr/>
        <p:txBody>
          <a:bodyPr/>
          <a:lstStyle/>
          <a:p>
            <a:fld id="{441B72FB-997C-41AF-A515-7C78AAE8C0F0}" type="slidenum">
              <a:rPr lang="pt-BR" smtClean="0"/>
              <a:pPr/>
              <a:t>41</a:t>
            </a:fld>
            <a:endParaRPr lang="pt-BR" dirty="0"/>
          </a:p>
        </p:txBody>
      </p:sp>
      <p:sp>
        <p:nvSpPr>
          <p:cNvPr id="6" name="Espaço Reservado para Rodapé 5"/>
          <p:cNvSpPr>
            <a:spLocks noGrp="1"/>
          </p:cNvSpPr>
          <p:nvPr>
            <p:ph type="ftr" sz="quarter" idx="11"/>
          </p:nvPr>
        </p:nvSpPr>
        <p:spPr/>
        <p:txBody>
          <a:bodyPr/>
          <a:lstStyle/>
          <a:p>
            <a:endParaRPr lang="pt-B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Destilação à Vácuo do Petróleo</a:t>
            </a:r>
            <a:endParaRPr lang="pt-BR" dirty="0"/>
          </a:p>
        </p:txBody>
      </p:sp>
      <p:pic>
        <p:nvPicPr>
          <p:cNvPr id="19458" name="Picture 2" descr="http://s3.amazonaws.com/magoo/ABAAABIRkAF-2.jpg"/>
          <p:cNvPicPr>
            <a:picLocks noChangeAspect="1" noChangeArrowheads="1"/>
          </p:cNvPicPr>
          <p:nvPr/>
        </p:nvPicPr>
        <p:blipFill>
          <a:blip r:embed="rId2"/>
          <a:srcRect/>
          <a:stretch>
            <a:fillRect/>
          </a:stretch>
        </p:blipFill>
        <p:spPr bwMode="auto">
          <a:xfrm>
            <a:off x="1500166" y="1928802"/>
            <a:ext cx="6215106" cy="4332581"/>
          </a:xfrm>
          <a:prstGeom prst="rect">
            <a:avLst/>
          </a:prstGeom>
          <a:noFill/>
        </p:spPr>
      </p:pic>
      <p:sp>
        <p:nvSpPr>
          <p:cNvPr id="4" name="Espaço Reservado para Data 3"/>
          <p:cNvSpPr>
            <a:spLocks noGrp="1"/>
          </p:cNvSpPr>
          <p:nvPr>
            <p:ph type="dt" sz="half" idx="10"/>
          </p:nvPr>
        </p:nvSpPr>
        <p:spPr/>
        <p:txBody>
          <a:bodyPr/>
          <a:lstStyle/>
          <a:p>
            <a:fld id="{E856D58D-395D-4945-BE16-E7A782C0D455}" type="datetime9">
              <a:rPr lang="pt-BR" smtClean="0"/>
              <a:pPr/>
              <a:t>23/09/2015 19:53:34</a:t>
            </a:fld>
            <a:endParaRPr lang="pt-BR" dirty="0"/>
          </a:p>
        </p:txBody>
      </p:sp>
      <p:sp>
        <p:nvSpPr>
          <p:cNvPr id="5" name="Espaço Reservado para Número de Slide 4"/>
          <p:cNvSpPr>
            <a:spLocks noGrp="1"/>
          </p:cNvSpPr>
          <p:nvPr>
            <p:ph type="sldNum" sz="quarter" idx="12"/>
          </p:nvPr>
        </p:nvSpPr>
        <p:spPr/>
        <p:txBody>
          <a:bodyPr/>
          <a:lstStyle/>
          <a:p>
            <a:fld id="{441B72FB-997C-41AF-A515-7C78AAE8C0F0}" type="slidenum">
              <a:rPr lang="pt-BR" smtClean="0"/>
              <a:pPr/>
              <a:t>42</a:t>
            </a:fld>
            <a:endParaRPr lang="pt-BR" dirty="0"/>
          </a:p>
        </p:txBody>
      </p:sp>
      <p:sp>
        <p:nvSpPr>
          <p:cNvPr id="6" name="Espaço Reservado para Rodapé 5"/>
          <p:cNvSpPr>
            <a:spLocks noGrp="1"/>
          </p:cNvSpPr>
          <p:nvPr>
            <p:ph type="ftr" sz="quarter" idx="11"/>
          </p:nvPr>
        </p:nvSpPr>
        <p:spPr/>
        <p:txBody>
          <a:bodyPr/>
          <a:lstStyle/>
          <a:p>
            <a:endParaRPr lang="pt-BR"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Separação por sublimação</a:t>
            </a:r>
            <a:endParaRPr lang="pt-BR" dirty="0"/>
          </a:p>
        </p:txBody>
      </p:sp>
      <p:sp>
        <p:nvSpPr>
          <p:cNvPr id="3" name="Espaço Reservado para Conteúdo 2"/>
          <p:cNvSpPr>
            <a:spLocks noGrp="1"/>
          </p:cNvSpPr>
          <p:nvPr>
            <p:ph idx="1"/>
          </p:nvPr>
        </p:nvSpPr>
        <p:spPr/>
        <p:txBody>
          <a:bodyPr/>
          <a:lstStyle/>
          <a:p>
            <a:pPr algn="just"/>
            <a:r>
              <a:rPr lang="pt-BR" dirty="0" smtClean="0"/>
              <a:t>A </a:t>
            </a:r>
            <a:r>
              <a:rPr lang="pt-BR" dirty="0" smtClean="0">
                <a:hlinkClick r:id="rId2" tooltip="Sublimação"/>
              </a:rPr>
              <a:t>sublimação</a:t>
            </a:r>
            <a:r>
              <a:rPr lang="pt-BR" dirty="0" smtClean="0"/>
              <a:t> é a mudança do estado sólido para o estado gasoso, sem passar pelo estado líquido. </a:t>
            </a:r>
          </a:p>
          <a:p>
            <a:pPr algn="just"/>
            <a:r>
              <a:rPr lang="pt-BR" u="sng" dirty="0" smtClean="0"/>
              <a:t>O ponto de sublimação</a:t>
            </a:r>
            <a:r>
              <a:rPr lang="pt-BR" dirty="0" smtClean="0"/>
              <a:t>, assim como o ponto de ebulição e o ponto de fusão, </a:t>
            </a:r>
            <a:r>
              <a:rPr lang="pt-BR" u="sng" dirty="0" smtClean="0"/>
              <a:t>é definido como o ponto no qual a pressão de vapor do sólido se iguala a pressão aplicada. </a:t>
            </a:r>
            <a:endParaRPr lang="pt-BR" u="sng" dirty="0"/>
          </a:p>
        </p:txBody>
      </p:sp>
      <p:sp>
        <p:nvSpPr>
          <p:cNvPr id="4" name="Espaço Reservado para Data 3"/>
          <p:cNvSpPr>
            <a:spLocks noGrp="1"/>
          </p:cNvSpPr>
          <p:nvPr>
            <p:ph type="dt" sz="half" idx="10"/>
          </p:nvPr>
        </p:nvSpPr>
        <p:spPr/>
        <p:txBody>
          <a:bodyPr/>
          <a:lstStyle/>
          <a:p>
            <a:fld id="{C7FF0B1D-5302-468D-B5C2-AA3DADF8E32C}" type="datetime9">
              <a:rPr lang="pt-BR" smtClean="0"/>
              <a:pPr/>
              <a:t>23/09/2015 20:01:49</a:t>
            </a:fld>
            <a:endParaRPr lang="pt-BR" dirty="0"/>
          </a:p>
        </p:txBody>
      </p:sp>
      <p:sp>
        <p:nvSpPr>
          <p:cNvPr id="5" name="Espaço Reservado para Número de Slide 4"/>
          <p:cNvSpPr>
            <a:spLocks noGrp="1"/>
          </p:cNvSpPr>
          <p:nvPr>
            <p:ph type="sldNum" sz="quarter" idx="12"/>
          </p:nvPr>
        </p:nvSpPr>
        <p:spPr/>
        <p:txBody>
          <a:bodyPr/>
          <a:lstStyle/>
          <a:p>
            <a:fld id="{441B72FB-997C-41AF-A515-7C78AAE8C0F0}" type="slidenum">
              <a:rPr lang="pt-BR" smtClean="0"/>
              <a:pPr/>
              <a:t>43</a:t>
            </a:fld>
            <a:endParaRPr lang="pt-BR" dirty="0"/>
          </a:p>
        </p:txBody>
      </p:sp>
      <p:sp>
        <p:nvSpPr>
          <p:cNvPr id="6" name="Espaço Reservado para Rodapé 5"/>
          <p:cNvSpPr>
            <a:spLocks noGrp="1"/>
          </p:cNvSpPr>
          <p:nvPr>
            <p:ph type="ftr" sz="quarter" idx="11"/>
          </p:nvPr>
        </p:nvSpPr>
        <p:spPr/>
        <p:txBody>
          <a:bodyPr/>
          <a:lstStyle/>
          <a:p>
            <a:endParaRPr lang="pt-BR"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err="1" smtClean="0"/>
              <a:t>Ressublimação</a:t>
            </a:r>
            <a:endParaRPr lang="pt-BR" dirty="0"/>
          </a:p>
        </p:txBody>
      </p:sp>
      <p:sp>
        <p:nvSpPr>
          <p:cNvPr id="3" name="Espaço Reservado para Conteúdo 2"/>
          <p:cNvSpPr>
            <a:spLocks noGrp="1"/>
          </p:cNvSpPr>
          <p:nvPr>
            <p:ph idx="1"/>
          </p:nvPr>
        </p:nvSpPr>
        <p:spPr/>
        <p:txBody>
          <a:bodyPr/>
          <a:lstStyle/>
          <a:p>
            <a:pPr algn="just"/>
            <a:r>
              <a:rPr lang="pt-BR" dirty="0" smtClean="0"/>
              <a:t>Também chamado de </a:t>
            </a:r>
            <a:r>
              <a:rPr lang="pt-BR" u="sng" dirty="0" smtClean="0"/>
              <a:t>deposição</a:t>
            </a:r>
            <a:r>
              <a:rPr lang="pt-BR" dirty="0" smtClean="0"/>
              <a:t> já que as </a:t>
            </a:r>
            <a:r>
              <a:rPr lang="pt-BR" u="sng" dirty="0" smtClean="0"/>
              <a:t>moléculas do gás</a:t>
            </a:r>
            <a:r>
              <a:rPr lang="pt-BR" dirty="0" smtClean="0"/>
              <a:t> se depositam espontaneamente para </a:t>
            </a:r>
            <a:r>
              <a:rPr lang="pt-BR" u="sng" dirty="0" smtClean="0"/>
              <a:t>a formação do sólido. </a:t>
            </a:r>
            <a:endParaRPr lang="pt-BR" u="sng" dirty="0"/>
          </a:p>
        </p:txBody>
      </p:sp>
      <p:sp>
        <p:nvSpPr>
          <p:cNvPr id="4" name="Espaço Reservado para Data 3"/>
          <p:cNvSpPr>
            <a:spLocks noGrp="1"/>
          </p:cNvSpPr>
          <p:nvPr>
            <p:ph type="dt" sz="half" idx="10"/>
          </p:nvPr>
        </p:nvSpPr>
        <p:spPr/>
        <p:txBody>
          <a:bodyPr/>
          <a:lstStyle/>
          <a:p>
            <a:fld id="{0D90596A-7ED4-4166-AD1C-59D8B65403E2}" type="datetime9">
              <a:rPr lang="pt-BR" smtClean="0"/>
              <a:pPr/>
              <a:t>23/09/2015 20:03:38</a:t>
            </a:fld>
            <a:endParaRPr lang="pt-BR" dirty="0"/>
          </a:p>
        </p:txBody>
      </p:sp>
      <p:sp>
        <p:nvSpPr>
          <p:cNvPr id="5" name="Espaço Reservado para Número de Slide 4"/>
          <p:cNvSpPr>
            <a:spLocks noGrp="1"/>
          </p:cNvSpPr>
          <p:nvPr>
            <p:ph type="sldNum" sz="quarter" idx="12"/>
          </p:nvPr>
        </p:nvSpPr>
        <p:spPr/>
        <p:txBody>
          <a:bodyPr/>
          <a:lstStyle/>
          <a:p>
            <a:fld id="{441B72FB-997C-41AF-A515-7C78AAE8C0F0}" type="slidenum">
              <a:rPr lang="pt-BR" smtClean="0"/>
              <a:pPr/>
              <a:t>44</a:t>
            </a:fld>
            <a:endParaRPr lang="pt-BR" dirty="0"/>
          </a:p>
        </p:txBody>
      </p:sp>
      <p:sp>
        <p:nvSpPr>
          <p:cNvPr id="6" name="Espaço Reservado para Rodapé 5"/>
          <p:cNvSpPr>
            <a:spLocks noGrp="1"/>
          </p:cNvSpPr>
          <p:nvPr>
            <p:ph type="ftr" sz="quarter" idx="11"/>
          </p:nvPr>
        </p:nvSpPr>
        <p:spPr/>
        <p:txBody>
          <a:bodyPr/>
          <a:lstStyle/>
          <a:p>
            <a:endParaRPr lang="pt-BR"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Separação por sublimação</a:t>
            </a:r>
            <a:endParaRPr lang="pt-BR" dirty="0"/>
          </a:p>
        </p:txBody>
      </p:sp>
      <p:pic>
        <p:nvPicPr>
          <p:cNvPr id="45058" name="Picture 2" descr="http://3.bp.blogspot.com/_LKt72jfP9Kc/S79AySeAo-I/AAAAAAAAADU/NeG4epYFWHw/s320/sublimacao.jpg"/>
          <p:cNvPicPr>
            <a:picLocks noChangeAspect="1" noChangeArrowheads="1"/>
          </p:cNvPicPr>
          <p:nvPr/>
        </p:nvPicPr>
        <p:blipFill>
          <a:blip r:embed="rId2"/>
          <a:srcRect/>
          <a:stretch>
            <a:fillRect/>
          </a:stretch>
        </p:blipFill>
        <p:spPr bwMode="auto">
          <a:xfrm>
            <a:off x="3000364" y="2242668"/>
            <a:ext cx="3357586" cy="3400910"/>
          </a:xfrm>
          <a:prstGeom prst="rect">
            <a:avLst/>
          </a:prstGeom>
          <a:noFill/>
        </p:spPr>
      </p:pic>
      <p:sp>
        <p:nvSpPr>
          <p:cNvPr id="4" name="Espaço Reservado para Data 3"/>
          <p:cNvSpPr>
            <a:spLocks noGrp="1"/>
          </p:cNvSpPr>
          <p:nvPr>
            <p:ph type="dt" sz="half" idx="10"/>
          </p:nvPr>
        </p:nvSpPr>
        <p:spPr/>
        <p:txBody>
          <a:bodyPr/>
          <a:lstStyle/>
          <a:p>
            <a:fld id="{88C4E610-5E28-4994-9F52-95BE9CE63FC9}" type="datetime9">
              <a:rPr lang="pt-BR" smtClean="0"/>
              <a:pPr/>
              <a:t>23/09/2015 20:07:45</a:t>
            </a:fld>
            <a:endParaRPr lang="pt-BR" dirty="0"/>
          </a:p>
        </p:txBody>
      </p:sp>
      <p:sp>
        <p:nvSpPr>
          <p:cNvPr id="5" name="Espaço Reservado para Número de Slide 4"/>
          <p:cNvSpPr>
            <a:spLocks noGrp="1"/>
          </p:cNvSpPr>
          <p:nvPr>
            <p:ph type="sldNum" sz="quarter" idx="12"/>
          </p:nvPr>
        </p:nvSpPr>
        <p:spPr/>
        <p:txBody>
          <a:bodyPr/>
          <a:lstStyle/>
          <a:p>
            <a:fld id="{441B72FB-997C-41AF-A515-7C78AAE8C0F0}" type="slidenum">
              <a:rPr lang="pt-BR" smtClean="0"/>
              <a:pPr/>
              <a:t>45</a:t>
            </a:fld>
            <a:endParaRPr lang="pt-BR" dirty="0"/>
          </a:p>
        </p:txBody>
      </p:sp>
      <p:sp>
        <p:nvSpPr>
          <p:cNvPr id="6" name="Espaço Reservado para Rodapé 5"/>
          <p:cNvSpPr>
            <a:spLocks noGrp="1"/>
          </p:cNvSpPr>
          <p:nvPr>
            <p:ph type="ftr" sz="quarter" idx="11"/>
          </p:nvPr>
        </p:nvSpPr>
        <p:spPr/>
        <p:txBody>
          <a:bodyPr/>
          <a:lstStyle/>
          <a:p>
            <a:endParaRPr lang="pt-BR"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Troca iônica</a:t>
            </a:r>
            <a:endParaRPr lang="pt-BR" dirty="0"/>
          </a:p>
        </p:txBody>
      </p:sp>
      <p:sp>
        <p:nvSpPr>
          <p:cNvPr id="3" name="Espaço Reservado para Conteúdo 2"/>
          <p:cNvSpPr>
            <a:spLocks noGrp="1"/>
          </p:cNvSpPr>
          <p:nvPr>
            <p:ph idx="1"/>
          </p:nvPr>
        </p:nvSpPr>
        <p:spPr>
          <a:xfrm>
            <a:off x="457200" y="1571612"/>
            <a:ext cx="8229600" cy="4625609"/>
          </a:xfrm>
        </p:spPr>
        <p:txBody>
          <a:bodyPr/>
          <a:lstStyle/>
          <a:p>
            <a:pPr algn="just"/>
            <a:r>
              <a:rPr lang="pt-BR" dirty="0" smtClean="0"/>
              <a:t>A troca iônica é um processo pelo qual </a:t>
            </a:r>
            <a:r>
              <a:rPr lang="pt-BR" u="sng" dirty="0" smtClean="0"/>
              <a:t>os íons presos em um sólido poroso</a:t>
            </a:r>
            <a:r>
              <a:rPr lang="pt-BR" dirty="0" smtClean="0"/>
              <a:t> e essencialmente insolúvel </a:t>
            </a:r>
            <a:r>
              <a:rPr lang="pt-BR" u="sng" dirty="0" smtClean="0"/>
              <a:t>são trocados por íons presentes em uma solução que é levada ao contato com o sólido.</a:t>
            </a:r>
          </a:p>
          <a:p>
            <a:pPr algn="just"/>
            <a:endParaRPr lang="pt-BR" dirty="0" smtClean="0"/>
          </a:p>
        </p:txBody>
      </p:sp>
      <p:pic>
        <p:nvPicPr>
          <p:cNvPr id="4" name="Picture 8" descr="http://4.bp.blogspot.com/-FPEcDwihr88/UGrvvgq1kTI/AAAAAAAABzM/tnHh52BWaVQ/s1600/Troca+i%C3%B4nica.jpg"/>
          <p:cNvPicPr>
            <a:picLocks noChangeAspect="1" noChangeArrowheads="1"/>
          </p:cNvPicPr>
          <p:nvPr/>
        </p:nvPicPr>
        <p:blipFill>
          <a:blip r:embed="rId2"/>
          <a:srcRect/>
          <a:stretch>
            <a:fillRect/>
          </a:stretch>
        </p:blipFill>
        <p:spPr bwMode="auto">
          <a:xfrm>
            <a:off x="571472" y="4357694"/>
            <a:ext cx="8105775" cy="2305050"/>
          </a:xfrm>
          <a:prstGeom prst="rect">
            <a:avLst/>
          </a:prstGeom>
          <a:noFill/>
        </p:spPr>
      </p:pic>
      <p:sp>
        <p:nvSpPr>
          <p:cNvPr id="5" name="Espaço Reservado para Data 4"/>
          <p:cNvSpPr>
            <a:spLocks noGrp="1"/>
          </p:cNvSpPr>
          <p:nvPr>
            <p:ph type="dt" sz="half" idx="10"/>
          </p:nvPr>
        </p:nvSpPr>
        <p:spPr/>
        <p:txBody>
          <a:bodyPr/>
          <a:lstStyle/>
          <a:p>
            <a:fld id="{07107839-59BB-40EA-9D6F-FC77F7D13742}" type="datetime9">
              <a:rPr lang="pt-BR" smtClean="0"/>
              <a:pPr/>
              <a:t>23/09/2015 20:07:46</a:t>
            </a:fld>
            <a:endParaRPr lang="pt-BR" dirty="0"/>
          </a:p>
        </p:txBody>
      </p:sp>
      <p:sp>
        <p:nvSpPr>
          <p:cNvPr id="6" name="Espaço Reservado para Número de Slide 5"/>
          <p:cNvSpPr>
            <a:spLocks noGrp="1"/>
          </p:cNvSpPr>
          <p:nvPr>
            <p:ph type="sldNum" sz="quarter" idx="12"/>
          </p:nvPr>
        </p:nvSpPr>
        <p:spPr/>
        <p:txBody>
          <a:bodyPr/>
          <a:lstStyle/>
          <a:p>
            <a:fld id="{441B72FB-997C-41AF-A515-7C78AAE8C0F0}" type="slidenum">
              <a:rPr lang="pt-BR" smtClean="0"/>
              <a:pPr/>
              <a:t>46</a:t>
            </a:fld>
            <a:endParaRPr lang="pt-BR" dirty="0"/>
          </a:p>
        </p:txBody>
      </p:sp>
      <p:sp>
        <p:nvSpPr>
          <p:cNvPr id="7" name="Espaço Reservado para Rodapé 6"/>
          <p:cNvSpPr>
            <a:spLocks noGrp="1"/>
          </p:cNvSpPr>
          <p:nvPr>
            <p:ph type="ftr" sz="quarter" idx="11"/>
          </p:nvPr>
        </p:nvSpPr>
        <p:spPr/>
        <p:txBody>
          <a:bodyPr/>
          <a:lstStyle/>
          <a:p>
            <a:endParaRPr lang="pt-BR"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Equilíbrio de troca iônica</a:t>
            </a:r>
            <a:endParaRPr lang="pt-BR" dirty="0"/>
          </a:p>
        </p:txBody>
      </p:sp>
      <p:sp>
        <p:nvSpPr>
          <p:cNvPr id="3" name="Espaço Reservado para Conteúdo 2"/>
          <p:cNvSpPr>
            <a:spLocks noGrp="1"/>
          </p:cNvSpPr>
          <p:nvPr>
            <p:ph idx="1"/>
          </p:nvPr>
        </p:nvSpPr>
        <p:spPr/>
        <p:txBody>
          <a:bodyPr/>
          <a:lstStyle/>
          <a:p>
            <a:r>
              <a:rPr lang="pt-BR" dirty="0" smtClean="0"/>
              <a:t>O equilíbrio de troca iônica pode ser tratado pela lei da ação das massas. </a:t>
            </a:r>
          </a:p>
          <a:p>
            <a:endParaRPr lang="pt-BR" dirty="0" smtClean="0"/>
          </a:p>
        </p:txBody>
      </p:sp>
      <p:pic>
        <p:nvPicPr>
          <p:cNvPr id="57347" name="Picture 3"/>
          <p:cNvPicPr>
            <a:picLocks noChangeAspect="1" noChangeArrowheads="1"/>
          </p:cNvPicPr>
          <p:nvPr/>
        </p:nvPicPr>
        <p:blipFill>
          <a:blip r:embed="rId2"/>
          <a:srcRect/>
          <a:stretch>
            <a:fillRect/>
          </a:stretch>
        </p:blipFill>
        <p:spPr bwMode="auto">
          <a:xfrm>
            <a:off x="1214414" y="3071810"/>
            <a:ext cx="6887356" cy="714380"/>
          </a:xfrm>
          <a:prstGeom prst="rect">
            <a:avLst/>
          </a:prstGeom>
          <a:noFill/>
          <a:ln w="9525">
            <a:noFill/>
            <a:miter lim="800000"/>
            <a:headEnd/>
            <a:tailEnd/>
          </a:ln>
          <a:effectLst/>
        </p:spPr>
      </p:pic>
      <p:pic>
        <p:nvPicPr>
          <p:cNvPr id="57348" name="Picture 4"/>
          <p:cNvPicPr>
            <a:picLocks noChangeAspect="1" noChangeArrowheads="1"/>
          </p:cNvPicPr>
          <p:nvPr/>
        </p:nvPicPr>
        <p:blipFill>
          <a:blip r:embed="rId3"/>
          <a:srcRect/>
          <a:stretch>
            <a:fillRect/>
          </a:stretch>
        </p:blipFill>
        <p:spPr bwMode="auto">
          <a:xfrm>
            <a:off x="928662" y="4357693"/>
            <a:ext cx="7302301" cy="1394537"/>
          </a:xfrm>
          <a:prstGeom prst="rect">
            <a:avLst/>
          </a:prstGeom>
          <a:noFill/>
          <a:ln w="9525">
            <a:noFill/>
            <a:miter lim="800000"/>
            <a:headEnd/>
            <a:tailEnd/>
          </a:ln>
          <a:effectLst/>
        </p:spPr>
      </p:pic>
      <p:sp>
        <p:nvSpPr>
          <p:cNvPr id="6" name="Espaço Reservado para Data 5"/>
          <p:cNvSpPr>
            <a:spLocks noGrp="1"/>
          </p:cNvSpPr>
          <p:nvPr>
            <p:ph type="dt" sz="half" idx="10"/>
          </p:nvPr>
        </p:nvSpPr>
        <p:spPr/>
        <p:txBody>
          <a:bodyPr/>
          <a:lstStyle/>
          <a:p>
            <a:fld id="{83B61BB5-2189-4D89-98A3-2E3151EEDCBB}" type="datetime9">
              <a:rPr lang="pt-BR" smtClean="0"/>
              <a:pPr/>
              <a:t>23/09/2015 20:09:21</a:t>
            </a:fld>
            <a:endParaRPr lang="pt-BR" dirty="0"/>
          </a:p>
        </p:txBody>
      </p:sp>
      <p:sp>
        <p:nvSpPr>
          <p:cNvPr id="7" name="Espaço Reservado para Número de Slide 6"/>
          <p:cNvSpPr>
            <a:spLocks noGrp="1"/>
          </p:cNvSpPr>
          <p:nvPr>
            <p:ph type="sldNum" sz="quarter" idx="12"/>
          </p:nvPr>
        </p:nvSpPr>
        <p:spPr/>
        <p:txBody>
          <a:bodyPr/>
          <a:lstStyle/>
          <a:p>
            <a:fld id="{441B72FB-997C-41AF-A515-7C78AAE8C0F0}" type="slidenum">
              <a:rPr lang="pt-BR" smtClean="0"/>
              <a:pPr/>
              <a:t>47</a:t>
            </a:fld>
            <a:endParaRPr lang="pt-BR" dirty="0"/>
          </a:p>
        </p:txBody>
      </p:sp>
      <p:sp>
        <p:nvSpPr>
          <p:cNvPr id="8" name="Espaço Reservado para Rodapé 7"/>
          <p:cNvSpPr>
            <a:spLocks noGrp="1"/>
          </p:cNvSpPr>
          <p:nvPr>
            <p:ph type="ftr" sz="quarter" idx="11"/>
          </p:nvPr>
        </p:nvSpPr>
        <p:spPr/>
        <p:txBody>
          <a:bodyPr/>
          <a:lstStyle/>
          <a:p>
            <a:endParaRPr lang="pt-B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Resinas de troca iônica</a:t>
            </a:r>
            <a:endParaRPr lang="pt-BR" dirty="0"/>
          </a:p>
        </p:txBody>
      </p:sp>
      <p:sp>
        <p:nvSpPr>
          <p:cNvPr id="3" name="Espaço Reservado para Conteúdo 2"/>
          <p:cNvSpPr>
            <a:spLocks noGrp="1"/>
          </p:cNvSpPr>
          <p:nvPr>
            <p:ph idx="1"/>
          </p:nvPr>
        </p:nvSpPr>
        <p:spPr/>
        <p:txBody>
          <a:bodyPr/>
          <a:lstStyle/>
          <a:p>
            <a:pPr algn="just"/>
            <a:r>
              <a:rPr lang="pt-BR" dirty="0" smtClean="0"/>
              <a:t>As resinas sintéticas trocadoras de íons são polímeros de alto peso molecular que contêm um grande número de grupos funcionais iônicos por molécula.</a:t>
            </a:r>
          </a:p>
          <a:p>
            <a:pPr algn="just"/>
            <a:r>
              <a:rPr lang="pt-BR" dirty="0" smtClean="0"/>
              <a:t> As resinas trocadoras de cátions contêm grupos ácidos, enquanto as resinas trocadoras de ânions possuem grupos básicos.</a:t>
            </a:r>
            <a:endParaRPr lang="pt-BR" dirty="0"/>
          </a:p>
        </p:txBody>
      </p:sp>
      <p:sp>
        <p:nvSpPr>
          <p:cNvPr id="4" name="Espaço Reservado para Data 3"/>
          <p:cNvSpPr>
            <a:spLocks noGrp="1"/>
          </p:cNvSpPr>
          <p:nvPr>
            <p:ph type="dt" sz="half" idx="10"/>
          </p:nvPr>
        </p:nvSpPr>
        <p:spPr/>
        <p:txBody>
          <a:bodyPr/>
          <a:lstStyle/>
          <a:p>
            <a:fld id="{95758491-BF61-4931-B681-9D50723C00D9}" type="datetime9">
              <a:rPr lang="pt-BR" smtClean="0"/>
              <a:pPr/>
              <a:t>23/09/2015 20:12:45</a:t>
            </a:fld>
            <a:endParaRPr lang="pt-BR" dirty="0"/>
          </a:p>
        </p:txBody>
      </p:sp>
      <p:sp>
        <p:nvSpPr>
          <p:cNvPr id="5" name="Espaço Reservado para Número de Slide 4"/>
          <p:cNvSpPr>
            <a:spLocks noGrp="1"/>
          </p:cNvSpPr>
          <p:nvPr>
            <p:ph type="sldNum" sz="quarter" idx="12"/>
          </p:nvPr>
        </p:nvSpPr>
        <p:spPr/>
        <p:txBody>
          <a:bodyPr/>
          <a:lstStyle/>
          <a:p>
            <a:fld id="{441B72FB-997C-41AF-A515-7C78AAE8C0F0}" type="slidenum">
              <a:rPr lang="pt-BR" smtClean="0"/>
              <a:pPr/>
              <a:t>48</a:t>
            </a:fld>
            <a:endParaRPr lang="pt-BR" dirty="0"/>
          </a:p>
        </p:txBody>
      </p:sp>
      <p:sp>
        <p:nvSpPr>
          <p:cNvPr id="6" name="Espaço Reservado para Rodapé 5"/>
          <p:cNvSpPr>
            <a:spLocks noGrp="1"/>
          </p:cNvSpPr>
          <p:nvPr>
            <p:ph type="ftr" sz="quarter" idx="11"/>
          </p:nvPr>
        </p:nvSpPr>
        <p:spPr/>
        <p:txBody>
          <a:bodyPr/>
          <a:lstStyle/>
          <a:p>
            <a:endParaRPr lang="pt-BR"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pPr algn="ctr"/>
            <a:r>
              <a:rPr lang="pt-BR" dirty="0" smtClean="0"/>
              <a:t>Resinas de troca iônica</a:t>
            </a:r>
            <a:endParaRPr lang="pt-BR" dirty="0"/>
          </a:p>
        </p:txBody>
      </p:sp>
      <p:pic>
        <p:nvPicPr>
          <p:cNvPr id="46082" name="Picture 2"/>
          <p:cNvPicPr>
            <a:picLocks noChangeAspect="1" noChangeArrowheads="1"/>
          </p:cNvPicPr>
          <p:nvPr/>
        </p:nvPicPr>
        <p:blipFill>
          <a:blip r:embed="rId2"/>
          <a:srcRect/>
          <a:stretch>
            <a:fillRect/>
          </a:stretch>
        </p:blipFill>
        <p:spPr bwMode="auto">
          <a:xfrm>
            <a:off x="824373" y="1643050"/>
            <a:ext cx="3676189" cy="3571900"/>
          </a:xfrm>
          <a:prstGeom prst="rect">
            <a:avLst/>
          </a:prstGeom>
          <a:noFill/>
          <a:ln w="9525">
            <a:noFill/>
            <a:miter lim="800000"/>
            <a:headEnd/>
            <a:tailEnd/>
          </a:ln>
          <a:effectLst/>
        </p:spPr>
      </p:pic>
      <p:pic>
        <p:nvPicPr>
          <p:cNvPr id="46083" name="Picture 3"/>
          <p:cNvPicPr>
            <a:picLocks noChangeAspect="1" noChangeArrowheads="1"/>
          </p:cNvPicPr>
          <p:nvPr/>
        </p:nvPicPr>
        <p:blipFill>
          <a:blip r:embed="rId3"/>
          <a:srcRect/>
          <a:stretch>
            <a:fillRect/>
          </a:stretch>
        </p:blipFill>
        <p:spPr bwMode="auto">
          <a:xfrm>
            <a:off x="5143959" y="2329253"/>
            <a:ext cx="3357131" cy="2099879"/>
          </a:xfrm>
          <a:prstGeom prst="rect">
            <a:avLst/>
          </a:prstGeom>
          <a:noFill/>
          <a:ln w="9525">
            <a:noFill/>
            <a:miter lim="800000"/>
            <a:headEnd/>
            <a:tailEnd/>
          </a:ln>
          <a:effectLst/>
        </p:spPr>
      </p:pic>
      <p:sp>
        <p:nvSpPr>
          <p:cNvPr id="9" name="Elipse 8"/>
          <p:cNvSpPr/>
          <p:nvPr/>
        </p:nvSpPr>
        <p:spPr>
          <a:xfrm>
            <a:off x="1785918" y="2357430"/>
            <a:ext cx="1214446" cy="4286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6084" name="Picture 4"/>
          <p:cNvPicPr>
            <a:picLocks noChangeAspect="1" noChangeArrowheads="1"/>
          </p:cNvPicPr>
          <p:nvPr/>
        </p:nvPicPr>
        <p:blipFill>
          <a:blip r:embed="rId4"/>
          <a:srcRect/>
          <a:stretch>
            <a:fillRect/>
          </a:stretch>
        </p:blipFill>
        <p:spPr bwMode="auto">
          <a:xfrm>
            <a:off x="2000232" y="5358431"/>
            <a:ext cx="5929354" cy="1356717"/>
          </a:xfrm>
          <a:prstGeom prst="rect">
            <a:avLst/>
          </a:prstGeom>
          <a:noFill/>
          <a:ln w="9525">
            <a:noFill/>
            <a:miter lim="800000"/>
            <a:headEnd/>
            <a:tailEnd/>
          </a:ln>
          <a:effectLst/>
        </p:spPr>
      </p:pic>
      <p:sp>
        <p:nvSpPr>
          <p:cNvPr id="7" name="Espaço Reservado para Data 6"/>
          <p:cNvSpPr>
            <a:spLocks noGrp="1"/>
          </p:cNvSpPr>
          <p:nvPr>
            <p:ph type="dt" sz="half" idx="10"/>
          </p:nvPr>
        </p:nvSpPr>
        <p:spPr/>
        <p:txBody>
          <a:bodyPr/>
          <a:lstStyle/>
          <a:p>
            <a:fld id="{5B9F7577-7B09-432F-B1D8-C1F3416ECA85}" type="datetime9">
              <a:rPr lang="pt-BR" smtClean="0"/>
              <a:pPr/>
              <a:t>23/09/2015 20:12:46</a:t>
            </a:fld>
            <a:endParaRPr lang="pt-BR" dirty="0"/>
          </a:p>
        </p:txBody>
      </p:sp>
      <p:sp>
        <p:nvSpPr>
          <p:cNvPr id="8" name="Espaço Reservado para Número de Slide 7"/>
          <p:cNvSpPr>
            <a:spLocks noGrp="1"/>
          </p:cNvSpPr>
          <p:nvPr>
            <p:ph type="sldNum" sz="quarter" idx="12"/>
          </p:nvPr>
        </p:nvSpPr>
        <p:spPr/>
        <p:txBody>
          <a:bodyPr/>
          <a:lstStyle/>
          <a:p>
            <a:fld id="{441B72FB-997C-41AF-A515-7C78AAE8C0F0}" type="slidenum">
              <a:rPr lang="pt-BR" smtClean="0"/>
              <a:pPr/>
              <a:t>49</a:t>
            </a:fld>
            <a:endParaRPr lang="pt-BR" dirty="0"/>
          </a:p>
        </p:txBody>
      </p:sp>
      <p:sp>
        <p:nvSpPr>
          <p:cNvPr id="10" name="Espaço Reservado para Rodapé 9"/>
          <p:cNvSpPr>
            <a:spLocks noGrp="1"/>
          </p:cNvSpPr>
          <p:nvPr>
            <p:ph type="ftr" sz="quarter" idx="11"/>
          </p:nvPr>
        </p:nvSpPr>
        <p:spPr/>
        <p:txBody>
          <a:bodyPr/>
          <a:lstStyle/>
          <a:p>
            <a:endParaRPr lang="pt-B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66700" y="657225"/>
            <a:ext cx="8610600" cy="5543550"/>
          </a:xfrm>
          <a:prstGeom prst="rect">
            <a:avLst/>
          </a:prstGeom>
          <a:noFill/>
          <a:ln w="9525">
            <a:noFill/>
            <a:miter lim="800000"/>
            <a:headEnd/>
            <a:tailEnd/>
          </a:ln>
          <a:effectLst/>
        </p:spPr>
      </p:pic>
      <p:sp>
        <p:nvSpPr>
          <p:cNvPr id="3" name="Espaço Reservado para Data 2"/>
          <p:cNvSpPr>
            <a:spLocks noGrp="1"/>
          </p:cNvSpPr>
          <p:nvPr>
            <p:ph type="dt" sz="half" idx="10"/>
          </p:nvPr>
        </p:nvSpPr>
        <p:spPr/>
        <p:txBody>
          <a:bodyPr/>
          <a:lstStyle/>
          <a:p>
            <a:fld id="{A0287DDD-B226-4A69-839F-A0330E109FA1}" type="datetime9">
              <a:rPr lang="pt-BR" smtClean="0"/>
              <a:pPr/>
              <a:t>23/09/2015 19:02:16</a:t>
            </a:fld>
            <a:endParaRPr lang="pt-BR" dirty="0"/>
          </a:p>
        </p:txBody>
      </p:sp>
      <p:sp>
        <p:nvSpPr>
          <p:cNvPr id="4" name="Espaço Reservado para Número de Slide 3"/>
          <p:cNvSpPr>
            <a:spLocks noGrp="1"/>
          </p:cNvSpPr>
          <p:nvPr>
            <p:ph type="sldNum" sz="quarter" idx="12"/>
          </p:nvPr>
        </p:nvSpPr>
        <p:spPr/>
        <p:txBody>
          <a:bodyPr/>
          <a:lstStyle/>
          <a:p>
            <a:fld id="{441B72FB-997C-41AF-A515-7C78AAE8C0F0}" type="slidenum">
              <a:rPr lang="pt-BR" smtClean="0"/>
              <a:pPr/>
              <a:t>5</a:t>
            </a:fld>
            <a:endParaRPr lang="pt-BR" dirty="0"/>
          </a:p>
        </p:txBody>
      </p:sp>
      <p:sp>
        <p:nvSpPr>
          <p:cNvPr id="5" name="Espaço Reservado para Rodapé 4"/>
          <p:cNvSpPr>
            <a:spLocks noGrp="1"/>
          </p:cNvSpPr>
          <p:nvPr>
            <p:ph type="ftr" sz="quarter" idx="11"/>
          </p:nvPr>
        </p:nvSpPr>
        <p:spPr/>
        <p:txBody>
          <a:bodyPr/>
          <a:lstStyle/>
          <a:p>
            <a:endParaRPr lang="pt-BR"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dirty="0" smtClean="0"/>
              <a:t>Aplicações do método de troca iônica</a:t>
            </a:r>
            <a:endParaRPr lang="pt-BR" dirty="0"/>
          </a:p>
        </p:txBody>
      </p:sp>
      <p:sp>
        <p:nvSpPr>
          <p:cNvPr id="3" name="Espaço Reservado para Conteúdo 2"/>
          <p:cNvSpPr>
            <a:spLocks noGrp="1"/>
          </p:cNvSpPr>
          <p:nvPr>
            <p:ph idx="1"/>
          </p:nvPr>
        </p:nvSpPr>
        <p:spPr/>
        <p:txBody>
          <a:bodyPr/>
          <a:lstStyle/>
          <a:p>
            <a:pPr algn="just"/>
            <a:r>
              <a:rPr lang="pt-BR" dirty="0" smtClean="0"/>
              <a:t>As resinas trocadoras de íons são empregadas para eliminar os íons que, de outra forma, causariam interferência nas análises;</a:t>
            </a:r>
          </a:p>
          <a:p>
            <a:r>
              <a:rPr lang="pt-BR" dirty="0" smtClean="0"/>
              <a:t>Concentração de íons de soluções diluídas;</a:t>
            </a:r>
          </a:p>
          <a:p>
            <a:endParaRPr lang="pt-BR" dirty="0" smtClean="0"/>
          </a:p>
          <a:p>
            <a:r>
              <a:rPr lang="pt-BR" dirty="0" smtClean="0"/>
              <a:t>Tratamento de água de uso doméstico.</a:t>
            </a:r>
            <a:endParaRPr lang="pt-BR" dirty="0"/>
          </a:p>
        </p:txBody>
      </p:sp>
      <p:sp>
        <p:nvSpPr>
          <p:cNvPr id="4" name="Espaço Reservado para Data 3"/>
          <p:cNvSpPr>
            <a:spLocks noGrp="1"/>
          </p:cNvSpPr>
          <p:nvPr>
            <p:ph type="dt" sz="half" idx="10"/>
          </p:nvPr>
        </p:nvSpPr>
        <p:spPr/>
        <p:txBody>
          <a:bodyPr/>
          <a:lstStyle/>
          <a:p>
            <a:fld id="{BD497D15-1AE2-4C7C-B7EA-C6560AB2F706}" type="datetime9">
              <a:rPr lang="pt-BR" smtClean="0"/>
              <a:pPr/>
              <a:t>23/09/2015 20:12:46</a:t>
            </a:fld>
            <a:endParaRPr lang="pt-BR" dirty="0"/>
          </a:p>
        </p:txBody>
      </p:sp>
      <p:sp>
        <p:nvSpPr>
          <p:cNvPr id="5" name="Espaço Reservado para Número de Slide 4"/>
          <p:cNvSpPr>
            <a:spLocks noGrp="1"/>
          </p:cNvSpPr>
          <p:nvPr>
            <p:ph type="sldNum" sz="quarter" idx="12"/>
          </p:nvPr>
        </p:nvSpPr>
        <p:spPr/>
        <p:txBody>
          <a:bodyPr/>
          <a:lstStyle/>
          <a:p>
            <a:fld id="{441B72FB-997C-41AF-A515-7C78AAE8C0F0}" type="slidenum">
              <a:rPr lang="pt-BR" smtClean="0"/>
              <a:pPr/>
              <a:t>50</a:t>
            </a:fld>
            <a:endParaRPr lang="pt-BR" dirty="0"/>
          </a:p>
        </p:txBody>
      </p:sp>
      <p:sp>
        <p:nvSpPr>
          <p:cNvPr id="6" name="Espaço Reservado para Rodapé 5"/>
          <p:cNvSpPr>
            <a:spLocks noGrp="1"/>
          </p:cNvSpPr>
          <p:nvPr>
            <p:ph type="ftr" sz="quarter" idx="11"/>
          </p:nvPr>
        </p:nvSpPr>
        <p:spPr/>
        <p:txBody>
          <a:bodyPr/>
          <a:lstStyle/>
          <a:p>
            <a:endParaRPr lang="pt-BR"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pPr algn="ctr"/>
            <a:r>
              <a:rPr lang="pt-BR" dirty="0" smtClean="0"/>
              <a:t>Tratamento de água doméstica</a:t>
            </a:r>
            <a:endParaRPr lang="pt-BR" dirty="0"/>
          </a:p>
        </p:txBody>
      </p:sp>
      <p:pic>
        <p:nvPicPr>
          <p:cNvPr id="58370" name="Picture 2"/>
          <p:cNvPicPr>
            <a:picLocks noChangeAspect="1" noChangeArrowheads="1"/>
          </p:cNvPicPr>
          <p:nvPr/>
        </p:nvPicPr>
        <p:blipFill>
          <a:blip r:embed="rId2"/>
          <a:srcRect/>
          <a:stretch>
            <a:fillRect/>
          </a:stretch>
        </p:blipFill>
        <p:spPr bwMode="auto">
          <a:xfrm>
            <a:off x="500034" y="1502970"/>
            <a:ext cx="8143932" cy="4831146"/>
          </a:xfrm>
          <a:prstGeom prst="rect">
            <a:avLst/>
          </a:prstGeom>
          <a:noFill/>
          <a:ln w="9525">
            <a:noFill/>
            <a:miter lim="800000"/>
            <a:headEnd/>
            <a:tailEnd/>
          </a:ln>
          <a:effectLst/>
        </p:spPr>
      </p:pic>
      <p:sp>
        <p:nvSpPr>
          <p:cNvPr id="5" name="Espaço Reservado para Data 4"/>
          <p:cNvSpPr>
            <a:spLocks noGrp="1"/>
          </p:cNvSpPr>
          <p:nvPr>
            <p:ph type="dt" sz="half" idx="10"/>
          </p:nvPr>
        </p:nvSpPr>
        <p:spPr/>
        <p:txBody>
          <a:bodyPr/>
          <a:lstStyle/>
          <a:p>
            <a:fld id="{802F4E8B-5B8A-494E-90DC-471832A42BC4}" type="datetime9">
              <a:rPr lang="pt-BR" smtClean="0"/>
              <a:pPr/>
              <a:t>23/09/2015 20:12:46</a:t>
            </a:fld>
            <a:endParaRPr lang="pt-BR" dirty="0"/>
          </a:p>
        </p:txBody>
      </p:sp>
      <p:sp>
        <p:nvSpPr>
          <p:cNvPr id="6" name="Espaço Reservado para Número de Slide 5"/>
          <p:cNvSpPr>
            <a:spLocks noGrp="1"/>
          </p:cNvSpPr>
          <p:nvPr>
            <p:ph type="sldNum" sz="quarter" idx="12"/>
          </p:nvPr>
        </p:nvSpPr>
        <p:spPr/>
        <p:txBody>
          <a:bodyPr/>
          <a:lstStyle/>
          <a:p>
            <a:fld id="{441B72FB-997C-41AF-A515-7C78AAE8C0F0}" type="slidenum">
              <a:rPr lang="pt-BR" smtClean="0"/>
              <a:pPr/>
              <a:t>51</a:t>
            </a:fld>
            <a:endParaRPr lang="pt-BR" dirty="0"/>
          </a:p>
        </p:txBody>
      </p:sp>
      <p:sp>
        <p:nvSpPr>
          <p:cNvPr id="7" name="Espaço Reservado para Rodapé 6"/>
          <p:cNvSpPr>
            <a:spLocks noGrp="1"/>
          </p:cNvSpPr>
          <p:nvPr>
            <p:ph type="ftr" sz="quarter" idx="11"/>
          </p:nvPr>
        </p:nvSpPr>
        <p:spPr/>
        <p:txBody>
          <a:bodyPr/>
          <a:lstStyle/>
          <a:p>
            <a:endParaRPr lang="pt-BR" dirty="0"/>
          </a:p>
        </p:txBody>
      </p:sp>
      <p:sp>
        <p:nvSpPr>
          <p:cNvPr id="8" name="CaixaDeTexto 7"/>
          <p:cNvSpPr txBox="1"/>
          <p:nvPr/>
        </p:nvSpPr>
        <p:spPr>
          <a:xfrm>
            <a:off x="1571604" y="2357430"/>
            <a:ext cx="1714512" cy="369332"/>
          </a:xfrm>
          <a:prstGeom prst="rect">
            <a:avLst/>
          </a:prstGeom>
          <a:noFill/>
        </p:spPr>
        <p:txBody>
          <a:bodyPr wrap="square" rtlCol="0">
            <a:spAutoFit/>
          </a:bodyPr>
          <a:lstStyle/>
          <a:p>
            <a:r>
              <a:rPr lang="pt-BR" dirty="0" smtClean="0">
                <a:solidFill>
                  <a:srgbClr val="00B0F0"/>
                </a:solidFill>
              </a:rPr>
              <a:t>Ca</a:t>
            </a:r>
            <a:r>
              <a:rPr lang="pt-BR" baseline="30000" dirty="0" smtClean="0">
                <a:solidFill>
                  <a:srgbClr val="00B0F0"/>
                </a:solidFill>
              </a:rPr>
              <a:t>2+</a:t>
            </a:r>
            <a:r>
              <a:rPr lang="pt-BR" dirty="0" smtClean="0">
                <a:solidFill>
                  <a:srgbClr val="00B0F0"/>
                </a:solidFill>
              </a:rPr>
              <a:t>, Mg</a:t>
            </a:r>
            <a:r>
              <a:rPr lang="pt-BR" baseline="30000" dirty="0" smtClean="0">
                <a:solidFill>
                  <a:srgbClr val="00B0F0"/>
                </a:solidFill>
              </a:rPr>
              <a:t>2+</a:t>
            </a:r>
            <a:r>
              <a:rPr lang="pt-BR" dirty="0" smtClean="0">
                <a:solidFill>
                  <a:srgbClr val="00B0F0"/>
                </a:solidFill>
              </a:rPr>
              <a:t>, Fe</a:t>
            </a:r>
            <a:r>
              <a:rPr lang="pt-BR" baseline="30000" dirty="0" smtClean="0">
                <a:solidFill>
                  <a:srgbClr val="00B0F0"/>
                </a:solidFill>
              </a:rPr>
              <a:t>2+</a:t>
            </a:r>
            <a:endParaRPr lang="pt-BR" baseline="30000" dirty="0">
              <a:solidFill>
                <a:srgbClr val="00B0F0"/>
              </a:solidFill>
            </a:endParaRPr>
          </a:p>
        </p:txBody>
      </p:sp>
      <p:sp>
        <p:nvSpPr>
          <p:cNvPr id="10" name="CaixaDeTexto 9"/>
          <p:cNvSpPr txBox="1"/>
          <p:nvPr/>
        </p:nvSpPr>
        <p:spPr>
          <a:xfrm>
            <a:off x="3286116" y="4786322"/>
            <a:ext cx="1714512" cy="369332"/>
          </a:xfrm>
          <a:prstGeom prst="rect">
            <a:avLst/>
          </a:prstGeom>
          <a:noFill/>
        </p:spPr>
        <p:txBody>
          <a:bodyPr wrap="square" rtlCol="0">
            <a:spAutoFit/>
          </a:bodyPr>
          <a:lstStyle/>
          <a:p>
            <a:r>
              <a:rPr lang="pt-BR" dirty="0" smtClean="0">
                <a:solidFill>
                  <a:srgbClr val="00B0F0"/>
                </a:solidFill>
              </a:rPr>
              <a:t>Ca</a:t>
            </a:r>
            <a:r>
              <a:rPr lang="pt-BR" baseline="30000" dirty="0" smtClean="0">
                <a:solidFill>
                  <a:srgbClr val="00B0F0"/>
                </a:solidFill>
              </a:rPr>
              <a:t>2+</a:t>
            </a:r>
            <a:r>
              <a:rPr lang="pt-BR" dirty="0" smtClean="0">
                <a:solidFill>
                  <a:srgbClr val="00B0F0"/>
                </a:solidFill>
              </a:rPr>
              <a:t>, Mg</a:t>
            </a:r>
            <a:r>
              <a:rPr lang="pt-BR" baseline="30000" dirty="0" smtClean="0">
                <a:solidFill>
                  <a:srgbClr val="00B0F0"/>
                </a:solidFill>
              </a:rPr>
              <a:t>2+</a:t>
            </a:r>
            <a:r>
              <a:rPr lang="pt-BR" dirty="0" smtClean="0">
                <a:solidFill>
                  <a:srgbClr val="00B0F0"/>
                </a:solidFill>
              </a:rPr>
              <a:t> ,Fe</a:t>
            </a:r>
            <a:r>
              <a:rPr lang="pt-BR" baseline="30000" dirty="0" smtClean="0">
                <a:solidFill>
                  <a:srgbClr val="00B0F0"/>
                </a:solidFill>
              </a:rPr>
              <a:t>2+</a:t>
            </a:r>
            <a:endParaRPr lang="pt-BR" baseline="30000" dirty="0">
              <a:solidFill>
                <a:srgbClr val="00B0F0"/>
              </a:solidFill>
            </a:endParaRPr>
          </a:p>
        </p:txBody>
      </p:sp>
      <p:sp>
        <p:nvSpPr>
          <p:cNvPr id="11" name="CaixaDeTexto 10"/>
          <p:cNvSpPr txBox="1"/>
          <p:nvPr/>
        </p:nvSpPr>
        <p:spPr>
          <a:xfrm>
            <a:off x="6429388" y="4572008"/>
            <a:ext cx="642942" cy="369332"/>
          </a:xfrm>
          <a:prstGeom prst="rect">
            <a:avLst/>
          </a:prstGeom>
          <a:noFill/>
        </p:spPr>
        <p:txBody>
          <a:bodyPr wrap="square" rtlCol="0">
            <a:spAutoFit/>
          </a:bodyPr>
          <a:lstStyle/>
          <a:p>
            <a:r>
              <a:rPr lang="pt-BR" dirty="0" smtClean="0">
                <a:solidFill>
                  <a:srgbClr val="00B0F0"/>
                </a:solidFill>
              </a:rPr>
              <a:t>Na</a:t>
            </a:r>
            <a:r>
              <a:rPr lang="pt-BR" baseline="30000" dirty="0" smtClean="0">
                <a:solidFill>
                  <a:srgbClr val="00B0F0"/>
                </a:solidFill>
              </a:rPr>
              <a:t>1+</a:t>
            </a:r>
            <a:endParaRPr lang="pt-BR" baseline="30000" dirty="0">
              <a:solidFill>
                <a:srgbClr val="00B0F0"/>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dirty="0" smtClean="0"/>
              <a:t>Troca iônica aplicada à especiação química</a:t>
            </a:r>
            <a:endParaRPr lang="pt-BR" dirty="0"/>
          </a:p>
        </p:txBody>
      </p:sp>
      <p:pic>
        <p:nvPicPr>
          <p:cNvPr id="47106" name="Picture 2" descr="IC_ICPMS"/>
          <p:cNvPicPr>
            <a:picLocks noChangeAspect="1" noChangeArrowheads="1"/>
          </p:cNvPicPr>
          <p:nvPr/>
        </p:nvPicPr>
        <p:blipFill>
          <a:blip r:embed="rId2" cstate="print"/>
          <a:srcRect/>
          <a:stretch>
            <a:fillRect/>
          </a:stretch>
        </p:blipFill>
        <p:spPr bwMode="auto">
          <a:xfrm>
            <a:off x="642910" y="1571612"/>
            <a:ext cx="4183833" cy="4714908"/>
          </a:xfrm>
          <a:prstGeom prst="rect">
            <a:avLst/>
          </a:prstGeom>
          <a:noFill/>
          <a:ln w="9525">
            <a:noFill/>
            <a:miter lim="800000"/>
            <a:headEnd/>
            <a:tailEnd/>
          </a:ln>
        </p:spPr>
      </p:pic>
      <p:sp>
        <p:nvSpPr>
          <p:cNvPr id="4710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4711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8" name="Elipse 7"/>
          <p:cNvSpPr/>
          <p:nvPr/>
        </p:nvSpPr>
        <p:spPr>
          <a:xfrm>
            <a:off x="1857356" y="3357562"/>
            <a:ext cx="928694" cy="192882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785786" y="5357826"/>
            <a:ext cx="3000396" cy="400110"/>
          </a:xfrm>
          <a:prstGeom prst="rect">
            <a:avLst/>
          </a:prstGeom>
          <a:noFill/>
        </p:spPr>
        <p:txBody>
          <a:bodyPr wrap="square" rtlCol="0">
            <a:spAutoFit/>
          </a:bodyPr>
          <a:lstStyle/>
          <a:p>
            <a:r>
              <a:rPr lang="pt-BR" sz="2000" b="1" dirty="0" smtClean="0"/>
              <a:t>Coluna de Troca Aniônica</a:t>
            </a:r>
            <a:endParaRPr lang="pt-BR" sz="2000" b="1" dirty="0"/>
          </a:p>
        </p:txBody>
      </p:sp>
      <p:pic>
        <p:nvPicPr>
          <p:cNvPr id="47114" name="Picture 10" descr="http://www.pucrs.br/quimica/professores/arigony/cromatografia_FINAL/troca_ionica.jpg"/>
          <p:cNvPicPr>
            <a:picLocks noChangeAspect="1" noChangeArrowheads="1"/>
          </p:cNvPicPr>
          <p:nvPr/>
        </p:nvPicPr>
        <p:blipFill>
          <a:blip r:embed="rId3"/>
          <a:srcRect/>
          <a:stretch>
            <a:fillRect/>
          </a:stretch>
        </p:blipFill>
        <p:spPr bwMode="auto">
          <a:xfrm>
            <a:off x="5214942" y="2714620"/>
            <a:ext cx="3067050" cy="2486026"/>
          </a:xfrm>
          <a:prstGeom prst="rect">
            <a:avLst/>
          </a:prstGeom>
          <a:noFill/>
        </p:spPr>
      </p:pic>
      <p:sp>
        <p:nvSpPr>
          <p:cNvPr id="10" name="Espaço Reservado para Data 9"/>
          <p:cNvSpPr>
            <a:spLocks noGrp="1"/>
          </p:cNvSpPr>
          <p:nvPr>
            <p:ph type="dt" sz="half" idx="10"/>
          </p:nvPr>
        </p:nvSpPr>
        <p:spPr/>
        <p:txBody>
          <a:bodyPr/>
          <a:lstStyle/>
          <a:p>
            <a:fld id="{73C01F70-A50F-45FD-A6F4-8C5BD8062122}" type="datetime9">
              <a:rPr lang="pt-BR" smtClean="0"/>
              <a:pPr/>
              <a:t>23/09/2015 20:12:47</a:t>
            </a:fld>
            <a:endParaRPr lang="pt-BR" dirty="0"/>
          </a:p>
        </p:txBody>
      </p:sp>
      <p:sp>
        <p:nvSpPr>
          <p:cNvPr id="11" name="Espaço Reservado para Número de Slide 10"/>
          <p:cNvSpPr>
            <a:spLocks noGrp="1"/>
          </p:cNvSpPr>
          <p:nvPr>
            <p:ph type="sldNum" sz="quarter" idx="12"/>
          </p:nvPr>
        </p:nvSpPr>
        <p:spPr/>
        <p:txBody>
          <a:bodyPr/>
          <a:lstStyle/>
          <a:p>
            <a:fld id="{441B72FB-997C-41AF-A515-7C78AAE8C0F0}" type="slidenum">
              <a:rPr lang="pt-BR" smtClean="0"/>
              <a:pPr/>
              <a:t>52</a:t>
            </a:fld>
            <a:endParaRPr lang="pt-BR" dirty="0"/>
          </a:p>
        </p:txBody>
      </p:sp>
      <p:sp>
        <p:nvSpPr>
          <p:cNvPr id="12" name="Espaço Reservado para Rodapé 11"/>
          <p:cNvSpPr>
            <a:spLocks noGrp="1"/>
          </p:cNvSpPr>
          <p:nvPr>
            <p:ph type="ftr" sz="quarter" idx="11"/>
          </p:nvPr>
        </p:nvSpPr>
        <p:spPr/>
        <p:txBody>
          <a:bodyPr/>
          <a:lstStyle/>
          <a:p>
            <a:endParaRPr lang="pt-BR"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322" name="Object 2"/>
          <p:cNvGraphicFramePr>
            <a:graphicFrameLocks noChangeAspect="1"/>
          </p:cNvGraphicFramePr>
          <p:nvPr/>
        </p:nvGraphicFramePr>
        <p:xfrm>
          <a:off x="0" y="376237"/>
          <a:ext cx="4152900" cy="2981325"/>
        </p:xfrm>
        <a:graphic>
          <a:graphicData uri="http://schemas.openxmlformats.org/presentationml/2006/ole">
            <p:oleObj spid="_x0000_s56322" name="Graph" r:id="rId3" imgW="5113020" imgH="3663696" progId="">
              <p:embed/>
            </p:oleObj>
          </a:graphicData>
        </a:graphic>
      </p:graphicFrame>
      <p:graphicFrame>
        <p:nvGraphicFramePr>
          <p:cNvPr id="56323" name="Object 3"/>
          <p:cNvGraphicFramePr>
            <a:graphicFrameLocks noChangeAspect="1"/>
          </p:cNvGraphicFramePr>
          <p:nvPr/>
        </p:nvGraphicFramePr>
        <p:xfrm>
          <a:off x="142875" y="3700484"/>
          <a:ext cx="3962400" cy="2800350"/>
        </p:xfrm>
        <a:graphic>
          <a:graphicData uri="http://schemas.openxmlformats.org/presentationml/2006/ole">
            <p:oleObj spid="_x0000_s56323" name="Graph" r:id="rId4" imgW="5122164" imgH="3621024" progId="">
              <p:embed/>
            </p:oleObj>
          </a:graphicData>
        </a:graphic>
      </p:graphicFrame>
      <p:sp>
        <p:nvSpPr>
          <p:cNvPr id="5632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56324" name="Object 4"/>
          <p:cNvGraphicFramePr>
            <a:graphicFrameLocks noChangeAspect="1"/>
          </p:cNvGraphicFramePr>
          <p:nvPr/>
        </p:nvGraphicFramePr>
        <p:xfrm>
          <a:off x="4429124" y="138112"/>
          <a:ext cx="4076700" cy="3219450"/>
        </p:xfrm>
        <a:graphic>
          <a:graphicData uri="http://schemas.openxmlformats.org/presentationml/2006/ole">
            <p:oleObj spid="_x0000_s56324" name="Graph" r:id="rId5" imgW="3784397" imgH="2967533" progId="">
              <p:embed/>
            </p:oleObj>
          </a:graphicData>
        </a:graphic>
      </p:graphicFrame>
      <p:sp>
        <p:nvSpPr>
          <p:cNvPr id="5632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56326" name="Object 6"/>
          <p:cNvGraphicFramePr>
            <a:graphicFrameLocks noChangeAspect="1"/>
          </p:cNvGraphicFramePr>
          <p:nvPr/>
        </p:nvGraphicFramePr>
        <p:xfrm>
          <a:off x="4643438" y="3714752"/>
          <a:ext cx="3752850" cy="2714625"/>
        </p:xfrm>
        <a:graphic>
          <a:graphicData uri="http://schemas.openxmlformats.org/presentationml/2006/ole">
            <p:oleObj spid="_x0000_s56326" name="Graph" r:id="rId6" imgW="4117238" imgH="2984602" progId="">
              <p:embed/>
            </p:oleObj>
          </a:graphicData>
        </a:graphic>
      </p:graphicFrame>
      <p:sp>
        <p:nvSpPr>
          <p:cNvPr id="8" name="Espaço Reservado para Data 7"/>
          <p:cNvSpPr>
            <a:spLocks noGrp="1"/>
          </p:cNvSpPr>
          <p:nvPr>
            <p:ph type="dt" sz="half" idx="10"/>
          </p:nvPr>
        </p:nvSpPr>
        <p:spPr/>
        <p:txBody>
          <a:bodyPr/>
          <a:lstStyle/>
          <a:p>
            <a:fld id="{D25E17BE-074E-4B71-AE7D-B863A2D19130}" type="datetime9">
              <a:rPr lang="pt-BR" smtClean="0"/>
              <a:pPr/>
              <a:t>23/09/2015 20:12:47</a:t>
            </a:fld>
            <a:endParaRPr lang="pt-BR" dirty="0"/>
          </a:p>
        </p:txBody>
      </p:sp>
      <p:sp>
        <p:nvSpPr>
          <p:cNvPr id="9" name="Espaço Reservado para Número de Slide 8"/>
          <p:cNvSpPr>
            <a:spLocks noGrp="1"/>
          </p:cNvSpPr>
          <p:nvPr>
            <p:ph type="sldNum" sz="quarter" idx="12"/>
          </p:nvPr>
        </p:nvSpPr>
        <p:spPr/>
        <p:txBody>
          <a:bodyPr/>
          <a:lstStyle/>
          <a:p>
            <a:fld id="{441B72FB-997C-41AF-A515-7C78AAE8C0F0}" type="slidenum">
              <a:rPr lang="pt-BR" smtClean="0"/>
              <a:pPr/>
              <a:t>53</a:t>
            </a:fld>
            <a:endParaRPr lang="pt-BR" dirty="0"/>
          </a:p>
        </p:txBody>
      </p:sp>
      <p:sp>
        <p:nvSpPr>
          <p:cNvPr id="10" name="Espaço Reservado para Rodapé 9"/>
          <p:cNvSpPr>
            <a:spLocks noGrp="1"/>
          </p:cNvSpPr>
          <p:nvPr>
            <p:ph type="ftr" sz="quarter" idx="11"/>
          </p:nvPr>
        </p:nvSpPr>
        <p:spPr/>
        <p:txBody>
          <a:bodyPr/>
          <a:lstStyle/>
          <a:p>
            <a:endParaRPr lang="pt-BR"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Separações cromatográficas</a:t>
            </a:r>
            <a:endParaRPr lang="pt-BR" dirty="0"/>
          </a:p>
        </p:txBody>
      </p:sp>
      <p:sp>
        <p:nvSpPr>
          <p:cNvPr id="3" name="Espaço Reservado para Conteúdo 2"/>
          <p:cNvSpPr>
            <a:spLocks noGrp="1"/>
          </p:cNvSpPr>
          <p:nvPr>
            <p:ph idx="1"/>
          </p:nvPr>
        </p:nvSpPr>
        <p:spPr>
          <a:xfrm>
            <a:off x="428596" y="1785926"/>
            <a:ext cx="8229600" cy="4625609"/>
          </a:xfrm>
        </p:spPr>
        <p:txBody>
          <a:bodyPr>
            <a:normAutofit fontScale="85000" lnSpcReduction="10000"/>
          </a:bodyPr>
          <a:lstStyle/>
          <a:p>
            <a:pPr algn="just"/>
            <a:r>
              <a:rPr lang="pt-BR" dirty="0" smtClean="0"/>
              <a:t>É uma técnica na qual os componentes de uma mistura são separados com base nas diferenças de velocidade nas quais são transportados através de uma fase fixa estacionária por uma fase móvel líquida ou gasosa.</a:t>
            </a:r>
          </a:p>
          <a:p>
            <a:pPr algn="just"/>
            <a:endParaRPr lang="pt-BR" dirty="0" smtClean="0"/>
          </a:p>
          <a:p>
            <a:pPr algn="just"/>
            <a:r>
              <a:rPr lang="pt-BR" dirty="0" smtClean="0"/>
              <a:t>É um método empregado de forma ampla e que permite a separação, identificação e determinação de componentes químicos em misturas complexas. </a:t>
            </a:r>
          </a:p>
          <a:p>
            <a:pPr algn="just"/>
            <a:endParaRPr lang="pt-BR" dirty="0" smtClean="0"/>
          </a:p>
          <a:p>
            <a:pPr algn="just"/>
            <a:r>
              <a:rPr lang="pt-BR" dirty="0" smtClean="0"/>
              <a:t>Nenhum outro método de separação é tão poderoso e de aplicação tão generalizada como a cromatografia.</a:t>
            </a:r>
            <a:endParaRPr lang="pt-BR" dirty="0"/>
          </a:p>
        </p:txBody>
      </p:sp>
      <p:sp>
        <p:nvSpPr>
          <p:cNvPr id="4" name="Espaço Reservado para Data 3"/>
          <p:cNvSpPr>
            <a:spLocks noGrp="1"/>
          </p:cNvSpPr>
          <p:nvPr>
            <p:ph type="dt" sz="half" idx="10"/>
          </p:nvPr>
        </p:nvSpPr>
        <p:spPr/>
        <p:txBody>
          <a:bodyPr/>
          <a:lstStyle/>
          <a:p>
            <a:fld id="{6FF0FCAF-D467-486D-8BD6-CD561654798D}" type="datetime9">
              <a:rPr lang="pt-BR" smtClean="0"/>
              <a:pPr/>
              <a:t>23/09/2015 20:15:04</a:t>
            </a:fld>
            <a:endParaRPr lang="pt-BR" dirty="0"/>
          </a:p>
        </p:txBody>
      </p:sp>
      <p:sp>
        <p:nvSpPr>
          <p:cNvPr id="5" name="Espaço Reservado para Número de Slide 4"/>
          <p:cNvSpPr>
            <a:spLocks noGrp="1"/>
          </p:cNvSpPr>
          <p:nvPr>
            <p:ph type="sldNum" sz="quarter" idx="12"/>
          </p:nvPr>
        </p:nvSpPr>
        <p:spPr/>
        <p:txBody>
          <a:bodyPr/>
          <a:lstStyle/>
          <a:p>
            <a:fld id="{441B72FB-997C-41AF-A515-7C78AAE8C0F0}" type="slidenum">
              <a:rPr lang="pt-BR" smtClean="0"/>
              <a:pPr/>
              <a:t>54</a:t>
            </a:fld>
            <a:endParaRPr lang="pt-BR" dirty="0"/>
          </a:p>
        </p:txBody>
      </p:sp>
      <p:sp>
        <p:nvSpPr>
          <p:cNvPr id="6" name="Espaço Reservado para Rodapé 5"/>
          <p:cNvSpPr>
            <a:spLocks noGrp="1"/>
          </p:cNvSpPr>
          <p:nvPr>
            <p:ph type="ftr" sz="quarter" idx="11"/>
          </p:nvPr>
        </p:nvSpPr>
        <p:spPr/>
        <p:txBody>
          <a:bodyPr/>
          <a:lstStyle/>
          <a:p>
            <a:endParaRPr lang="pt-BR"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Um pouco de história</a:t>
            </a:r>
            <a:endParaRPr lang="pt-BR" dirty="0"/>
          </a:p>
        </p:txBody>
      </p:sp>
      <p:pic>
        <p:nvPicPr>
          <p:cNvPr id="118788" name="Picture 4" descr="http://imageslocal.fineartamerica.com/images/images-iphone5-cases-covers-medium/images-medium/mikhail-tsvet-russian-botanist-ria-novosti.jpg"/>
          <p:cNvPicPr>
            <a:picLocks noChangeAspect="1" noChangeArrowheads="1"/>
          </p:cNvPicPr>
          <p:nvPr/>
        </p:nvPicPr>
        <p:blipFill>
          <a:blip r:embed="rId2"/>
          <a:srcRect/>
          <a:stretch>
            <a:fillRect/>
          </a:stretch>
        </p:blipFill>
        <p:spPr bwMode="auto">
          <a:xfrm>
            <a:off x="642910" y="1571647"/>
            <a:ext cx="2619375" cy="5000625"/>
          </a:xfrm>
          <a:prstGeom prst="rect">
            <a:avLst/>
          </a:prstGeom>
          <a:noFill/>
        </p:spPr>
      </p:pic>
      <p:pic>
        <p:nvPicPr>
          <p:cNvPr id="118790" name="Picture 6" descr="http://atechimie.univ-lille1.fr/digitalAssets/5/5259_Tswett_final-1.jpg"/>
          <p:cNvPicPr>
            <a:picLocks noChangeAspect="1" noChangeArrowheads="1"/>
          </p:cNvPicPr>
          <p:nvPr/>
        </p:nvPicPr>
        <p:blipFill>
          <a:blip r:embed="rId3"/>
          <a:srcRect/>
          <a:stretch>
            <a:fillRect/>
          </a:stretch>
        </p:blipFill>
        <p:spPr bwMode="auto">
          <a:xfrm>
            <a:off x="4286248" y="2160065"/>
            <a:ext cx="4143404" cy="2807219"/>
          </a:xfrm>
          <a:prstGeom prst="rect">
            <a:avLst/>
          </a:prstGeom>
          <a:noFill/>
        </p:spPr>
      </p:pic>
      <p:sp>
        <p:nvSpPr>
          <p:cNvPr id="8" name="CaixaDeTexto 7"/>
          <p:cNvSpPr txBox="1"/>
          <p:nvPr/>
        </p:nvSpPr>
        <p:spPr>
          <a:xfrm>
            <a:off x="3286116" y="6143644"/>
            <a:ext cx="3071834" cy="400110"/>
          </a:xfrm>
          <a:prstGeom prst="rect">
            <a:avLst/>
          </a:prstGeom>
          <a:noFill/>
        </p:spPr>
        <p:txBody>
          <a:bodyPr wrap="square" rtlCol="0">
            <a:spAutoFit/>
          </a:bodyPr>
          <a:lstStyle/>
          <a:p>
            <a:r>
              <a:rPr lang="pt-BR" sz="2000" dirty="0" smtClean="0"/>
              <a:t>Mikhail </a:t>
            </a:r>
            <a:r>
              <a:rPr lang="pt-BR" sz="2000" dirty="0" err="1" smtClean="0"/>
              <a:t>Tswett</a:t>
            </a:r>
            <a:endParaRPr lang="pt-BR" sz="2000" dirty="0"/>
          </a:p>
        </p:txBody>
      </p:sp>
      <p:sp>
        <p:nvSpPr>
          <p:cNvPr id="6" name="Espaço Reservado para Data 5"/>
          <p:cNvSpPr>
            <a:spLocks noGrp="1"/>
          </p:cNvSpPr>
          <p:nvPr>
            <p:ph type="dt" sz="half" idx="10"/>
          </p:nvPr>
        </p:nvSpPr>
        <p:spPr/>
        <p:txBody>
          <a:bodyPr/>
          <a:lstStyle/>
          <a:p>
            <a:fld id="{D3EDE76B-02EA-4772-AD72-48EBC3CBA67D}" type="datetime9">
              <a:rPr lang="pt-BR" smtClean="0"/>
              <a:pPr/>
              <a:t>23/09/2015 20:16:37</a:t>
            </a:fld>
            <a:endParaRPr lang="pt-BR" dirty="0"/>
          </a:p>
        </p:txBody>
      </p:sp>
      <p:sp>
        <p:nvSpPr>
          <p:cNvPr id="7" name="Espaço Reservado para Número de Slide 6"/>
          <p:cNvSpPr>
            <a:spLocks noGrp="1"/>
          </p:cNvSpPr>
          <p:nvPr>
            <p:ph type="sldNum" sz="quarter" idx="12"/>
          </p:nvPr>
        </p:nvSpPr>
        <p:spPr/>
        <p:txBody>
          <a:bodyPr/>
          <a:lstStyle/>
          <a:p>
            <a:fld id="{441B72FB-997C-41AF-A515-7C78AAE8C0F0}" type="slidenum">
              <a:rPr lang="pt-BR" smtClean="0"/>
              <a:pPr/>
              <a:t>55</a:t>
            </a:fld>
            <a:endParaRPr lang="pt-BR" dirty="0"/>
          </a:p>
        </p:txBody>
      </p:sp>
      <p:sp>
        <p:nvSpPr>
          <p:cNvPr id="9" name="Espaço Reservado para Rodapé 8"/>
          <p:cNvSpPr>
            <a:spLocks noGrp="1"/>
          </p:cNvSpPr>
          <p:nvPr>
            <p:ph type="ftr" sz="quarter" idx="11"/>
          </p:nvPr>
        </p:nvSpPr>
        <p:spPr/>
        <p:txBody>
          <a:bodyPr/>
          <a:lstStyle/>
          <a:p>
            <a:endParaRPr lang="pt-BR"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Separações cromatográficas</a:t>
            </a:r>
            <a:endParaRPr lang="pt-BR" dirty="0"/>
          </a:p>
        </p:txBody>
      </p:sp>
      <p:sp>
        <p:nvSpPr>
          <p:cNvPr id="3" name="Espaço Reservado para Conteúdo 2"/>
          <p:cNvSpPr>
            <a:spLocks noGrp="1"/>
          </p:cNvSpPr>
          <p:nvPr>
            <p:ph idx="1"/>
          </p:nvPr>
        </p:nvSpPr>
        <p:spPr>
          <a:xfrm>
            <a:off x="500034" y="1571612"/>
            <a:ext cx="8229600" cy="4625609"/>
          </a:xfrm>
        </p:spPr>
        <p:txBody>
          <a:bodyPr/>
          <a:lstStyle/>
          <a:p>
            <a:r>
              <a:rPr lang="pt-BR" dirty="0" err="1" smtClean="0"/>
              <a:t>Science</a:t>
            </a:r>
            <a:r>
              <a:rPr lang="pt-BR" dirty="0" smtClean="0"/>
              <a:t> </a:t>
            </a:r>
            <a:r>
              <a:rPr lang="pt-BR" dirty="0" err="1" smtClean="0"/>
              <a:t>direct</a:t>
            </a:r>
            <a:r>
              <a:rPr lang="pt-BR" dirty="0" smtClean="0"/>
              <a:t>: </a:t>
            </a:r>
            <a:r>
              <a:rPr lang="pt-BR" dirty="0" smtClean="0">
                <a:latin typeface="Calibri" pitchFamily="34" charset="0"/>
              </a:rPr>
              <a:t>986.064 artigos em </a:t>
            </a:r>
            <a:r>
              <a:rPr lang="pt-BR" b="1" dirty="0" smtClean="0"/>
              <a:t>39443 páginas!</a:t>
            </a:r>
            <a:endParaRPr lang="pt-BR" dirty="0" smtClean="0"/>
          </a:p>
        </p:txBody>
      </p:sp>
      <p:pic>
        <p:nvPicPr>
          <p:cNvPr id="53250" name="Picture 2"/>
          <p:cNvPicPr>
            <a:picLocks noChangeAspect="1" noChangeArrowheads="1"/>
          </p:cNvPicPr>
          <p:nvPr/>
        </p:nvPicPr>
        <p:blipFill>
          <a:blip r:embed="rId2"/>
          <a:srcRect/>
          <a:stretch>
            <a:fillRect/>
          </a:stretch>
        </p:blipFill>
        <p:spPr bwMode="auto">
          <a:xfrm>
            <a:off x="557242" y="2681310"/>
            <a:ext cx="8229600" cy="3962400"/>
          </a:xfrm>
          <a:prstGeom prst="rect">
            <a:avLst/>
          </a:prstGeom>
          <a:noFill/>
          <a:ln w="9525">
            <a:noFill/>
            <a:miter lim="800000"/>
            <a:headEnd/>
            <a:tailEnd/>
          </a:ln>
          <a:effectLst/>
        </p:spPr>
      </p:pic>
      <p:sp>
        <p:nvSpPr>
          <p:cNvPr id="5" name="Espaço Reservado para Data 4"/>
          <p:cNvSpPr>
            <a:spLocks noGrp="1"/>
          </p:cNvSpPr>
          <p:nvPr>
            <p:ph type="dt" sz="half" idx="10"/>
          </p:nvPr>
        </p:nvSpPr>
        <p:spPr/>
        <p:txBody>
          <a:bodyPr/>
          <a:lstStyle/>
          <a:p>
            <a:fld id="{0A83CD87-4CAC-46A0-8DCA-AA0F16386567}" type="datetime9">
              <a:rPr lang="pt-BR" smtClean="0"/>
              <a:pPr/>
              <a:t>23/09/2015 18:12:17</a:t>
            </a:fld>
            <a:endParaRPr lang="pt-BR" dirty="0"/>
          </a:p>
        </p:txBody>
      </p:sp>
      <p:sp>
        <p:nvSpPr>
          <p:cNvPr id="6" name="Espaço Reservado para Número de Slide 5"/>
          <p:cNvSpPr>
            <a:spLocks noGrp="1"/>
          </p:cNvSpPr>
          <p:nvPr>
            <p:ph type="sldNum" sz="quarter" idx="12"/>
          </p:nvPr>
        </p:nvSpPr>
        <p:spPr/>
        <p:txBody>
          <a:bodyPr/>
          <a:lstStyle/>
          <a:p>
            <a:fld id="{441B72FB-997C-41AF-A515-7C78AAE8C0F0}" type="slidenum">
              <a:rPr lang="pt-BR" smtClean="0"/>
              <a:pPr/>
              <a:t>56</a:t>
            </a:fld>
            <a:endParaRPr lang="pt-BR" dirty="0"/>
          </a:p>
        </p:txBody>
      </p:sp>
      <p:sp>
        <p:nvSpPr>
          <p:cNvPr id="7" name="Espaço Reservado para Rodapé 6"/>
          <p:cNvSpPr>
            <a:spLocks noGrp="1"/>
          </p:cNvSpPr>
          <p:nvPr>
            <p:ph type="ftr" sz="quarter" idx="11"/>
          </p:nvPr>
        </p:nvSpPr>
        <p:spPr/>
        <p:txBody>
          <a:bodyPr/>
          <a:lstStyle/>
          <a:p>
            <a:endParaRPr lang="pt-BR"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Descrição geral </a:t>
            </a:r>
            <a:endParaRPr lang="pt-BR" dirty="0"/>
          </a:p>
        </p:txBody>
      </p:sp>
      <p:sp>
        <p:nvSpPr>
          <p:cNvPr id="3" name="Espaço Reservado para Conteúdo 2"/>
          <p:cNvSpPr>
            <a:spLocks noGrp="1"/>
          </p:cNvSpPr>
          <p:nvPr>
            <p:ph idx="1"/>
          </p:nvPr>
        </p:nvSpPr>
        <p:spPr>
          <a:xfrm>
            <a:off x="500034" y="1643050"/>
            <a:ext cx="8229600" cy="4625609"/>
          </a:xfrm>
        </p:spPr>
        <p:txBody>
          <a:bodyPr/>
          <a:lstStyle/>
          <a:p>
            <a:pPr algn="just"/>
            <a:r>
              <a:rPr lang="pt-BR" dirty="0" smtClean="0"/>
              <a:t>Fase estacionária: fase imobilizada;</a:t>
            </a:r>
          </a:p>
          <a:p>
            <a:pPr algn="just"/>
            <a:r>
              <a:rPr lang="pt-BR" dirty="0" smtClean="0"/>
              <a:t>Fase móvel: fase que se movimenta através da fase estacionária;</a:t>
            </a:r>
          </a:p>
          <a:p>
            <a:pPr algn="just"/>
            <a:endParaRPr lang="pt-BR" dirty="0"/>
          </a:p>
        </p:txBody>
      </p:sp>
      <p:pic>
        <p:nvPicPr>
          <p:cNvPr id="52229" name="Picture 5" descr="http://s3.amazonaws.com/magoo/ABAAABarwAJ-2.jpg"/>
          <p:cNvPicPr>
            <a:picLocks noChangeAspect="1" noChangeArrowheads="1"/>
          </p:cNvPicPr>
          <p:nvPr/>
        </p:nvPicPr>
        <p:blipFill>
          <a:blip r:embed="rId2"/>
          <a:srcRect/>
          <a:stretch>
            <a:fillRect/>
          </a:stretch>
        </p:blipFill>
        <p:spPr bwMode="auto">
          <a:xfrm>
            <a:off x="571472" y="3286124"/>
            <a:ext cx="5410194" cy="3280650"/>
          </a:xfrm>
          <a:prstGeom prst="rect">
            <a:avLst/>
          </a:prstGeom>
          <a:noFill/>
        </p:spPr>
      </p:pic>
      <p:pic>
        <p:nvPicPr>
          <p:cNvPr id="112642" name="Picture 2" descr="http://www.caseanalitica.com.br/Imagens/Produtos/colunashplc.jpg"/>
          <p:cNvPicPr>
            <a:picLocks noChangeAspect="1" noChangeArrowheads="1"/>
          </p:cNvPicPr>
          <p:nvPr/>
        </p:nvPicPr>
        <p:blipFill>
          <a:blip r:embed="rId3"/>
          <a:srcRect/>
          <a:stretch>
            <a:fillRect/>
          </a:stretch>
        </p:blipFill>
        <p:spPr bwMode="auto">
          <a:xfrm>
            <a:off x="6215074" y="2857496"/>
            <a:ext cx="2695575" cy="1590675"/>
          </a:xfrm>
          <a:prstGeom prst="rect">
            <a:avLst/>
          </a:prstGeom>
          <a:noFill/>
        </p:spPr>
      </p:pic>
      <p:pic>
        <p:nvPicPr>
          <p:cNvPr id="112644" name="Picture 4" descr="http://aprolab.com.br/config/imagens_conteudo/produtos/imagensGRD/GRD_158_1_ColunaGCCromatografiaGs.jpg"/>
          <p:cNvPicPr>
            <a:picLocks noChangeAspect="1" noChangeArrowheads="1"/>
          </p:cNvPicPr>
          <p:nvPr/>
        </p:nvPicPr>
        <p:blipFill>
          <a:blip r:embed="rId4"/>
          <a:srcRect/>
          <a:stretch>
            <a:fillRect/>
          </a:stretch>
        </p:blipFill>
        <p:spPr bwMode="auto">
          <a:xfrm>
            <a:off x="6643702" y="4857760"/>
            <a:ext cx="1643074" cy="1821466"/>
          </a:xfrm>
          <a:prstGeom prst="rect">
            <a:avLst/>
          </a:prstGeom>
          <a:noFill/>
        </p:spPr>
      </p:pic>
      <p:sp>
        <p:nvSpPr>
          <p:cNvPr id="7" name="Espaço Reservado para Data 6"/>
          <p:cNvSpPr>
            <a:spLocks noGrp="1"/>
          </p:cNvSpPr>
          <p:nvPr>
            <p:ph type="dt" sz="half" idx="10"/>
          </p:nvPr>
        </p:nvSpPr>
        <p:spPr/>
        <p:txBody>
          <a:bodyPr/>
          <a:lstStyle/>
          <a:p>
            <a:fld id="{78B2D771-FC88-4665-A918-9D02A04C6AD0}" type="datetime9">
              <a:rPr lang="pt-BR" smtClean="0"/>
              <a:pPr/>
              <a:t>23/09/2015 18:12:17</a:t>
            </a:fld>
            <a:endParaRPr lang="pt-BR" dirty="0"/>
          </a:p>
        </p:txBody>
      </p:sp>
      <p:sp>
        <p:nvSpPr>
          <p:cNvPr id="8" name="Espaço Reservado para Número de Slide 7"/>
          <p:cNvSpPr>
            <a:spLocks noGrp="1"/>
          </p:cNvSpPr>
          <p:nvPr>
            <p:ph type="sldNum" sz="quarter" idx="12"/>
          </p:nvPr>
        </p:nvSpPr>
        <p:spPr/>
        <p:txBody>
          <a:bodyPr/>
          <a:lstStyle/>
          <a:p>
            <a:fld id="{441B72FB-997C-41AF-A515-7C78AAE8C0F0}" type="slidenum">
              <a:rPr lang="pt-BR" smtClean="0"/>
              <a:pPr/>
              <a:t>57</a:t>
            </a:fld>
            <a:endParaRPr lang="pt-BR" dirty="0"/>
          </a:p>
        </p:txBody>
      </p:sp>
      <p:sp>
        <p:nvSpPr>
          <p:cNvPr id="9" name="Espaço Reservado para Rodapé 8"/>
          <p:cNvSpPr>
            <a:spLocks noGrp="1"/>
          </p:cNvSpPr>
          <p:nvPr>
            <p:ph type="ftr" sz="quarter" idx="11"/>
          </p:nvPr>
        </p:nvSpPr>
        <p:spPr/>
        <p:txBody>
          <a:bodyPr/>
          <a:lstStyle/>
          <a:p>
            <a:endParaRPr lang="pt-BR"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Cromatografia planar</a:t>
            </a:r>
            <a:endParaRPr lang="pt-BR" dirty="0"/>
          </a:p>
        </p:txBody>
      </p:sp>
      <p:sp>
        <p:nvSpPr>
          <p:cNvPr id="3" name="Espaço Reservado para Conteúdo 2"/>
          <p:cNvSpPr>
            <a:spLocks noGrp="1"/>
          </p:cNvSpPr>
          <p:nvPr>
            <p:ph idx="1"/>
          </p:nvPr>
        </p:nvSpPr>
        <p:spPr>
          <a:xfrm>
            <a:off x="428596" y="1500174"/>
            <a:ext cx="8229600" cy="4625609"/>
          </a:xfrm>
        </p:spPr>
        <p:txBody>
          <a:bodyPr/>
          <a:lstStyle/>
          <a:p>
            <a:pPr algn="just"/>
            <a:r>
              <a:rPr lang="pt-BR" dirty="0" smtClean="0"/>
              <a:t>A fase estacionária é suportada sobre uma placa plana ou nos poros de um papel.</a:t>
            </a:r>
          </a:p>
          <a:p>
            <a:pPr algn="just"/>
            <a:endParaRPr lang="pt-BR" dirty="0" smtClean="0"/>
          </a:p>
          <a:p>
            <a:pPr algn="just"/>
            <a:endParaRPr lang="pt-BR" dirty="0"/>
          </a:p>
        </p:txBody>
      </p:sp>
      <p:pic>
        <p:nvPicPr>
          <p:cNvPr id="51203" name="Picture 3" descr="http://2.bp.blogspot.com/-l9A1SWfh4-Y/T6Vf4WacXPI/AAAAAAAAAuw/TkUVUA2uLKA/s1600/%C3%81gata.JPG"/>
          <p:cNvPicPr>
            <a:picLocks noChangeAspect="1" noChangeArrowheads="1"/>
          </p:cNvPicPr>
          <p:nvPr/>
        </p:nvPicPr>
        <p:blipFill>
          <a:blip r:embed="rId2"/>
          <a:srcRect/>
          <a:stretch>
            <a:fillRect/>
          </a:stretch>
        </p:blipFill>
        <p:spPr bwMode="auto">
          <a:xfrm>
            <a:off x="1285852" y="2714620"/>
            <a:ext cx="7048496" cy="3955969"/>
          </a:xfrm>
          <a:prstGeom prst="rect">
            <a:avLst/>
          </a:prstGeom>
          <a:noFill/>
        </p:spPr>
      </p:pic>
      <p:sp>
        <p:nvSpPr>
          <p:cNvPr id="5" name="Espaço Reservado para Data 4"/>
          <p:cNvSpPr>
            <a:spLocks noGrp="1"/>
          </p:cNvSpPr>
          <p:nvPr>
            <p:ph type="dt" sz="half" idx="10"/>
          </p:nvPr>
        </p:nvSpPr>
        <p:spPr/>
        <p:txBody>
          <a:bodyPr/>
          <a:lstStyle/>
          <a:p>
            <a:fld id="{0457F330-F0BD-48D7-A9C4-3A2F6AAA7D8B}" type="datetime9">
              <a:rPr lang="pt-BR" smtClean="0"/>
              <a:pPr/>
              <a:t>23/09/2015 18:12:17</a:t>
            </a:fld>
            <a:endParaRPr lang="pt-BR" dirty="0"/>
          </a:p>
        </p:txBody>
      </p:sp>
      <p:sp>
        <p:nvSpPr>
          <p:cNvPr id="6" name="Espaço Reservado para Número de Slide 5"/>
          <p:cNvSpPr>
            <a:spLocks noGrp="1"/>
          </p:cNvSpPr>
          <p:nvPr>
            <p:ph type="sldNum" sz="quarter" idx="12"/>
          </p:nvPr>
        </p:nvSpPr>
        <p:spPr/>
        <p:txBody>
          <a:bodyPr/>
          <a:lstStyle/>
          <a:p>
            <a:fld id="{441B72FB-997C-41AF-A515-7C78AAE8C0F0}" type="slidenum">
              <a:rPr lang="pt-BR" smtClean="0"/>
              <a:pPr/>
              <a:t>58</a:t>
            </a:fld>
            <a:endParaRPr lang="pt-BR" dirty="0"/>
          </a:p>
        </p:txBody>
      </p:sp>
      <p:sp>
        <p:nvSpPr>
          <p:cNvPr id="7" name="Espaço Reservado para Rodapé 6"/>
          <p:cNvSpPr>
            <a:spLocks noGrp="1"/>
          </p:cNvSpPr>
          <p:nvPr>
            <p:ph type="ftr" sz="quarter" idx="11"/>
          </p:nvPr>
        </p:nvSpPr>
        <p:spPr/>
        <p:txBody>
          <a:bodyPr/>
          <a:lstStyle/>
          <a:p>
            <a:endParaRPr lang="pt-BR"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Cromatografia em camada fina</a:t>
            </a:r>
            <a:endParaRPr lang="pt-BR" dirty="0"/>
          </a:p>
        </p:txBody>
      </p:sp>
      <p:sp>
        <p:nvSpPr>
          <p:cNvPr id="3" name="Espaço Reservado para Conteúdo 2"/>
          <p:cNvSpPr>
            <a:spLocks noGrp="1"/>
          </p:cNvSpPr>
          <p:nvPr>
            <p:ph idx="1"/>
          </p:nvPr>
        </p:nvSpPr>
        <p:spPr/>
        <p:txBody>
          <a:bodyPr>
            <a:normAutofit fontScale="92500" lnSpcReduction="20000"/>
          </a:bodyPr>
          <a:lstStyle/>
          <a:p>
            <a:pPr algn="just"/>
            <a:r>
              <a:rPr lang="pt-BR" dirty="0" smtClean="0"/>
              <a:t> A cromatografia em camada fina é uma técnica simples, barata e muito importante para a separação rápida e análise quantitativa de pequenas quantidades de material;</a:t>
            </a:r>
          </a:p>
          <a:p>
            <a:pPr algn="just"/>
            <a:r>
              <a:rPr lang="pt-BR" dirty="0" smtClean="0">
                <a:solidFill>
                  <a:srgbClr val="FFC000"/>
                </a:solidFill>
              </a:rPr>
              <a:t>Ela é usada para determinar a pureza do composto, identificar componentes em uma mistura comparando-os com padrões; </a:t>
            </a:r>
          </a:p>
          <a:p>
            <a:pPr algn="just"/>
            <a:r>
              <a:rPr lang="pt-BR" dirty="0" smtClean="0"/>
              <a:t>Acompanhar o curso de uma reação pelo aparecimento dos produtos e desaparecimento dos reagentes e ainda para isolar componentes puros de uma mistura.</a:t>
            </a:r>
            <a:endParaRPr lang="pt-BR" dirty="0"/>
          </a:p>
        </p:txBody>
      </p:sp>
      <p:sp>
        <p:nvSpPr>
          <p:cNvPr id="4" name="Espaço Reservado para Data 3"/>
          <p:cNvSpPr>
            <a:spLocks noGrp="1"/>
          </p:cNvSpPr>
          <p:nvPr>
            <p:ph type="dt" sz="half" idx="10"/>
          </p:nvPr>
        </p:nvSpPr>
        <p:spPr/>
        <p:txBody>
          <a:bodyPr/>
          <a:lstStyle/>
          <a:p>
            <a:fld id="{E0FC0C3E-B315-472F-8538-DFE14A2A5A57}" type="datetime9">
              <a:rPr lang="pt-BR" smtClean="0"/>
              <a:pPr/>
              <a:t>23/09/2015 18:12:18</a:t>
            </a:fld>
            <a:endParaRPr lang="pt-BR" dirty="0"/>
          </a:p>
        </p:txBody>
      </p:sp>
      <p:sp>
        <p:nvSpPr>
          <p:cNvPr id="5" name="Espaço Reservado para Número de Slide 4"/>
          <p:cNvSpPr>
            <a:spLocks noGrp="1"/>
          </p:cNvSpPr>
          <p:nvPr>
            <p:ph type="sldNum" sz="quarter" idx="12"/>
          </p:nvPr>
        </p:nvSpPr>
        <p:spPr/>
        <p:txBody>
          <a:bodyPr/>
          <a:lstStyle/>
          <a:p>
            <a:fld id="{441B72FB-997C-41AF-A515-7C78AAE8C0F0}" type="slidenum">
              <a:rPr lang="pt-BR" smtClean="0"/>
              <a:pPr/>
              <a:t>59</a:t>
            </a:fld>
            <a:endParaRPr lang="pt-BR" dirty="0"/>
          </a:p>
        </p:txBody>
      </p:sp>
      <p:sp>
        <p:nvSpPr>
          <p:cNvPr id="6" name="Espaço Reservado para Rodapé 5"/>
          <p:cNvSpPr>
            <a:spLocks noGrp="1"/>
          </p:cNvSpPr>
          <p:nvPr>
            <p:ph type="ftr" sz="quarter" idx="11"/>
          </p:nvPr>
        </p:nvSpPr>
        <p:spPr/>
        <p:txBody>
          <a:bodyPr/>
          <a:lstStyle/>
          <a:p>
            <a:endParaRPr lang="pt-B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285720" y="1714488"/>
            <a:ext cx="8574043" cy="2928958"/>
          </a:xfrm>
          <a:prstGeom prst="rect">
            <a:avLst/>
          </a:prstGeom>
          <a:noFill/>
          <a:ln w="9525">
            <a:noFill/>
            <a:miter lim="800000"/>
            <a:headEnd/>
            <a:tailEnd/>
          </a:ln>
          <a:effectLst/>
        </p:spPr>
      </p:pic>
      <p:sp>
        <p:nvSpPr>
          <p:cNvPr id="3" name="Espaço Reservado para Data 2"/>
          <p:cNvSpPr>
            <a:spLocks noGrp="1"/>
          </p:cNvSpPr>
          <p:nvPr>
            <p:ph type="dt" sz="half" idx="10"/>
          </p:nvPr>
        </p:nvSpPr>
        <p:spPr/>
        <p:txBody>
          <a:bodyPr/>
          <a:lstStyle/>
          <a:p>
            <a:fld id="{FAF7D526-D538-4CA3-8D13-8ECD041DA846}" type="datetime9">
              <a:rPr lang="pt-BR" smtClean="0"/>
              <a:pPr/>
              <a:t>23/09/2015 20:10:03</a:t>
            </a:fld>
            <a:endParaRPr lang="pt-BR" dirty="0"/>
          </a:p>
        </p:txBody>
      </p:sp>
      <p:sp>
        <p:nvSpPr>
          <p:cNvPr id="4" name="Espaço Reservado para Número de Slide 3"/>
          <p:cNvSpPr>
            <a:spLocks noGrp="1"/>
          </p:cNvSpPr>
          <p:nvPr>
            <p:ph type="sldNum" sz="quarter" idx="12"/>
          </p:nvPr>
        </p:nvSpPr>
        <p:spPr/>
        <p:txBody>
          <a:bodyPr/>
          <a:lstStyle/>
          <a:p>
            <a:fld id="{441B72FB-997C-41AF-A515-7C78AAE8C0F0}" type="slidenum">
              <a:rPr lang="pt-BR" smtClean="0"/>
              <a:pPr/>
              <a:t>6</a:t>
            </a:fld>
            <a:endParaRPr lang="pt-BR" dirty="0"/>
          </a:p>
        </p:txBody>
      </p:sp>
      <p:sp>
        <p:nvSpPr>
          <p:cNvPr id="5" name="Espaço Reservado para Rodapé 4"/>
          <p:cNvSpPr>
            <a:spLocks noGrp="1"/>
          </p:cNvSpPr>
          <p:nvPr>
            <p:ph type="ftr" sz="quarter" idx="11"/>
          </p:nvPr>
        </p:nvSpPr>
        <p:spPr/>
        <p:txBody>
          <a:bodyPr/>
          <a:lstStyle/>
          <a:p>
            <a:endParaRPr lang="pt-BR"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Cromatografia em camada fina</a:t>
            </a:r>
            <a:endParaRPr lang="pt-BR" dirty="0"/>
          </a:p>
        </p:txBody>
      </p:sp>
      <p:sp>
        <p:nvSpPr>
          <p:cNvPr id="3" name="Espaço Reservado para Conteúdo 2"/>
          <p:cNvSpPr>
            <a:spLocks noGrp="1"/>
          </p:cNvSpPr>
          <p:nvPr>
            <p:ph idx="1"/>
          </p:nvPr>
        </p:nvSpPr>
        <p:spPr>
          <a:xfrm>
            <a:off x="457200" y="1500174"/>
            <a:ext cx="8229600" cy="4625609"/>
          </a:xfrm>
        </p:spPr>
        <p:txBody>
          <a:bodyPr/>
          <a:lstStyle/>
          <a:p>
            <a:pPr algn="just"/>
            <a:r>
              <a:rPr lang="pt-BR" dirty="0" smtClean="0"/>
              <a:t>Na cromatografia de camada fina a </a:t>
            </a:r>
            <a:r>
              <a:rPr lang="pt-BR" u="sng" dirty="0" smtClean="0"/>
              <a:t>fase</a:t>
            </a:r>
            <a:r>
              <a:rPr lang="pt-BR" dirty="0" smtClean="0"/>
              <a:t> </a:t>
            </a:r>
            <a:r>
              <a:rPr lang="pt-BR" u="sng" dirty="0" smtClean="0"/>
              <a:t>líquida ascende</a:t>
            </a:r>
            <a:r>
              <a:rPr lang="pt-BR" dirty="0" smtClean="0"/>
              <a:t> por uma camada fina do adsorvente estendida sobre um suporte. </a:t>
            </a:r>
          </a:p>
          <a:p>
            <a:pPr algn="just"/>
            <a:r>
              <a:rPr lang="pt-BR" dirty="0" smtClean="0"/>
              <a:t>O suporte mais típico é uma placa de vidro (outros materiais podem ser usados).</a:t>
            </a:r>
            <a:endParaRPr lang="pt-BR" dirty="0"/>
          </a:p>
        </p:txBody>
      </p:sp>
      <p:pic>
        <p:nvPicPr>
          <p:cNvPr id="49154" name="Picture 2" descr="http://www.scielo.br/img/revistas/rbpm/v11n4/a03fig02.jpg"/>
          <p:cNvPicPr>
            <a:picLocks noChangeAspect="1" noChangeArrowheads="1"/>
          </p:cNvPicPr>
          <p:nvPr/>
        </p:nvPicPr>
        <p:blipFill>
          <a:blip r:embed="rId2"/>
          <a:srcRect/>
          <a:stretch>
            <a:fillRect/>
          </a:stretch>
        </p:blipFill>
        <p:spPr bwMode="auto">
          <a:xfrm>
            <a:off x="4272006" y="4117502"/>
            <a:ext cx="4657712" cy="2383332"/>
          </a:xfrm>
          <a:prstGeom prst="rect">
            <a:avLst/>
          </a:prstGeom>
          <a:noFill/>
        </p:spPr>
      </p:pic>
      <p:pic>
        <p:nvPicPr>
          <p:cNvPr id="49156" name="Picture 4" descr="https://www.portaldasescolas.pt/portal/server.pt/gateway/PTARGS_0_15076_414_259_0_43/REdWapp/Download?tipo=imagem&amp;red_id=942"/>
          <p:cNvPicPr>
            <a:picLocks noChangeAspect="1" noChangeArrowheads="1"/>
          </p:cNvPicPr>
          <p:nvPr/>
        </p:nvPicPr>
        <p:blipFill>
          <a:blip r:embed="rId3"/>
          <a:srcRect/>
          <a:stretch>
            <a:fillRect/>
          </a:stretch>
        </p:blipFill>
        <p:spPr bwMode="auto">
          <a:xfrm>
            <a:off x="500034" y="4042431"/>
            <a:ext cx="3076594" cy="2672717"/>
          </a:xfrm>
          <a:prstGeom prst="rect">
            <a:avLst/>
          </a:prstGeom>
          <a:noFill/>
        </p:spPr>
      </p:pic>
      <p:sp>
        <p:nvSpPr>
          <p:cNvPr id="6" name="Espaço Reservado para Data 5"/>
          <p:cNvSpPr>
            <a:spLocks noGrp="1"/>
          </p:cNvSpPr>
          <p:nvPr>
            <p:ph type="dt" sz="half" idx="10"/>
          </p:nvPr>
        </p:nvSpPr>
        <p:spPr/>
        <p:txBody>
          <a:bodyPr/>
          <a:lstStyle/>
          <a:p>
            <a:fld id="{B9C792C0-8BBD-4006-B097-C66B6EBA4C93}" type="datetime9">
              <a:rPr lang="pt-BR" smtClean="0"/>
              <a:pPr/>
              <a:t>23/09/2015 18:12:18</a:t>
            </a:fld>
            <a:endParaRPr lang="pt-BR" dirty="0"/>
          </a:p>
        </p:txBody>
      </p:sp>
      <p:sp>
        <p:nvSpPr>
          <p:cNvPr id="7" name="Espaço Reservado para Número de Slide 6"/>
          <p:cNvSpPr>
            <a:spLocks noGrp="1"/>
          </p:cNvSpPr>
          <p:nvPr>
            <p:ph type="sldNum" sz="quarter" idx="12"/>
          </p:nvPr>
        </p:nvSpPr>
        <p:spPr/>
        <p:txBody>
          <a:bodyPr/>
          <a:lstStyle/>
          <a:p>
            <a:fld id="{441B72FB-997C-41AF-A515-7C78AAE8C0F0}" type="slidenum">
              <a:rPr lang="pt-BR" smtClean="0"/>
              <a:pPr/>
              <a:t>60</a:t>
            </a:fld>
            <a:endParaRPr lang="pt-BR" dirty="0"/>
          </a:p>
        </p:txBody>
      </p:sp>
      <p:sp>
        <p:nvSpPr>
          <p:cNvPr id="8" name="Espaço Reservado para Rodapé 7"/>
          <p:cNvSpPr>
            <a:spLocks noGrp="1"/>
          </p:cNvSpPr>
          <p:nvPr>
            <p:ph type="ftr" sz="quarter" idx="11"/>
          </p:nvPr>
        </p:nvSpPr>
        <p:spPr/>
        <p:txBody>
          <a:bodyPr/>
          <a:lstStyle/>
          <a:p>
            <a:endParaRPr lang="pt-BR"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Cromatografia em coluna</a:t>
            </a:r>
            <a:endParaRPr lang="pt-BR" dirty="0"/>
          </a:p>
        </p:txBody>
      </p:sp>
      <p:pic>
        <p:nvPicPr>
          <p:cNvPr id="59394" name="Picture 2"/>
          <p:cNvPicPr>
            <a:picLocks noChangeAspect="1" noChangeArrowheads="1"/>
          </p:cNvPicPr>
          <p:nvPr/>
        </p:nvPicPr>
        <p:blipFill>
          <a:blip r:embed="rId2"/>
          <a:srcRect/>
          <a:stretch>
            <a:fillRect/>
          </a:stretch>
        </p:blipFill>
        <p:spPr bwMode="auto">
          <a:xfrm>
            <a:off x="357158" y="1947863"/>
            <a:ext cx="8488028" cy="3432740"/>
          </a:xfrm>
          <a:prstGeom prst="rect">
            <a:avLst/>
          </a:prstGeom>
          <a:noFill/>
          <a:ln w="9525">
            <a:noFill/>
            <a:miter lim="800000"/>
            <a:headEnd/>
            <a:tailEnd/>
          </a:ln>
          <a:effectLst/>
        </p:spPr>
      </p:pic>
      <p:sp>
        <p:nvSpPr>
          <p:cNvPr id="4" name="Espaço Reservado para Data 3"/>
          <p:cNvSpPr>
            <a:spLocks noGrp="1"/>
          </p:cNvSpPr>
          <p:nvPr>
            <p:ph type="dt" sz="half" idx="10"/>
          </p:nvPr>
        </p:nvSpPr>
        <p:spPr/>
        <p:txBody>
          <a:bodyPr/>
          <a:lstStyle/>
          <a:p>
            <a:fld id="{94E67762-453B-49DD-A360-044CF449ED2C}" type="datetime9">
              <a:rPr lang="pt-BR" smtClean="0"/>
              <a:pPr/>
              <a:t>23/09/2015 18:12:18</a:t>
            </a:fld>
            <a:endParaRPr lang="pt-BR" dirty="0"/>
          </a:p>
        </p:txBody>
      </p:sp>
      <p:sp>
        <p:nvSpPr>
          <p:cNvPr id="5" name="Espaço Reservado para Número de Slide 4"/>
          <p:cNvSpPr>
            <a:spLocks noGrp="1"/>
          </p:cNvSpPr>
          <p:nvPr>
            <p:ph type="sldNum" sz="quarter" idx="12"/>
          </p:nvPr>
        </p:nvSpPr>
        <p:spPr/>
        <p:txBody>
          <a:bodyPr/>
          <a:lstStyle/>
          <a:p>
            <a:fld id="{441B72FB-997C-41AF-A515-7C78AAE8C0F0}" type="slidenum">
              <a:rPr lang="pt-BR" smtClean="0"/>
              <a:pPr/>
              <a:t>61</a:t>
            </a:fld>
            <a:endParaRPr lang="pt-BR" dirty="0"/>
          </a:p>
        </p:txBody>
      </p:sp>
      <p:sp>
        <p:nvSpPr>
          <p:cNvPr id="6" name="Espaço Reservado para Rodapé 5"/>
          <p:cNvSpPr>
            <a:spLocks noGrp="1"/>
          </p:cNvSpPr>
          <p:nvPr>
            <p:ph type="ftr" sz="quarter" idx="11"/>
          </p:nvPr>
        </p:nvSpPr>
        <p:spPr/>
        <p:txBody>
          <a:bodyPr/>
          <a:lstStyle/>
          <a:p>
            <a:endParaRPr lang="pt-BR"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Cromatografia em Coluna</a:t>
            </a:r>
            <a:endParaRPr lang="pt-BR" dirty="0"/>
          </a:p>
        </p:txBody>
      </p:sp>
      <p:sp>
        <p:nvSpPr>
          <p:cNvPr id="3" name="Espaço Reservado para Conteúdo 2"/>
          <p:cNvSpPr>
            <a:spLocks noGrp="1"/>
          </p:cNvSpPr>
          <p:nvPr>
            <p:ph idx="1"/>
          </p:nvPr>
        </p:nvSpPr>
        <p:spPr/>
        <p:txBody>
          <a:bodyPr/>
          <a:lstStyle/>
          <a:p>
            <a:pPr algn="just"/>
            <a:endParaRPr lang="pt-BR" dirty="0" smtClean="0"/>
          </a:p>
          <a:p>
            <a:pPr algn="just"/>
            <a:r>
              <a:rPr lang="pt-BR" dirty="0" smtClean="0"/>
              <a:t>Cromatografia em fase gasosa (a gás ou gasosa);</a:t>
            </a:r>
          </a:p>
          <a:p>
            <a:pPr algn="just"/>
            <a:endParaRPr lang="pt-BR" dirty="0" smtClean="0"/>
          </a:p>
          <a:p>
            <a:pPr algn="just"/>
            <a:endParaRPr lang="pt-BR" dirty="0" smtClean="0"/>
          </a:p>
          <a:p>
            <a:pPr algn="just">
              <a:buNone/>
            </a:pPr>
            <a:endParaRPr lang="pt-BR" dirty="0" smtClean="0"/>
          </a:p>
          <a:p>
            <a:pPr algn="just"/>
            <a:r>
              <a:rPr lang="pt-BR" dirty="0" smtClean="0"/>
              <a:t>Cromatografia em fase líquida (líquida);</a:t>
            </a:r>
            <a:endParaRPr lang="pt-BR" dirty="0"/>
          </a:p>
        </p:txBody>
      </p:sp>
      <p:sp>
        <p:nvSpPr>
          <p:cNvPr id="4" name="Espaço Reservado para Data 3"/>
          <p:cNvSpPr>
            <a:spLocks noGrp="1"/>
          </p:cNvSpPr>
          <p:nvPr>
            <p:ph type="dt" sz="half" idx="10"/>
          </p:nvPr>
        </p:nvSpPr>
        <p:spPr/>
        <p:txBody>
          <a:bodyPr/>
          <a:lstStyle/>
          <a:p>
            <a:fld id="{3A13272B-3558-4785-8E49-6929D2BB5128}" type="datetime9">
              <a:rPr lang="pt-BR" smtClean="0"/>
              <a:pPr/>
              <a:t>23/09/2015 18:12:18</a:t>
            </a:fld>
            <a:endParaRPr lang="pt-BR" dirty="0"/>
          </a:p>
        </p:txBody>
      </p:sp>
      <p:sp>
        <p:nvSpPr>
          <p:cNvPr id="5" name="Espaço Reservado para Número de Slide 4"/>
          <p:cNvSpPr>
            <a:spLocks noGrp="1"/>
          </p:cNvSpPr>
          <p:nvPr>
            <p:ph type="sldNum" sz="quarter" idx="12"/>
          </p:nvPr>
        </p:nvSpPr>
        <p:spPr/>
        <p:txBody>
          <a:bodyPr/>
          <a:lstStyle/>
          <a:p>
            <a:fld id="{441B72FB-997C-41AF-A515-7C78AAE8C0F0}" type="slidenum">
              <a:rPr lang="pt-BR" smtClean="0"/>
              <a:pPr/>
              <a:t>62</a:t>
            </a:fld>
            <a:endParaRPr lang="pt-BR" dirty="0"/>
          </a:p>
        </p:txBody>
      </p:sp>
      <p:sp>
        <p:nvSpPr>
          <p:cNvPr id="6" name="Espaço Reservado para Rodapé 5"/>
          <p:cNvSpPr>
            <a:spLocks noGrp="1"/>
          </p:cNvSpPr>
          <p:nvPr>
            <p:ph type="ftr" sz="quarter" idx="11"/>
          </p:nvPr>
        </p:nvSpPr>
        <p:spPr/>
        <p:txBody>
          <a:bodyPr/>
          <a:lstStyle/>
          <a:p>
            <a:endParaRPr lang="pt-BR"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dirty="0" err="1" smtClean="0"/>
              <a:t>Eluição</a:t>
            </a:r>
            <a:r>
              <a:rPr lang="pt-BR" dirty="0" smtClean="0"/>
              <a:t> em cromatografia em coluna</a:t>
            </a:r>
            <a:endParaRPr lang="pt-BR" dirty="0"/>
          </a:p>
        </p:txBody>
      </p:sp>
      <p:pic>
        <p:nvPicPr>
          <p:cNvPr id="60420" name="Picture 4"/>
          <p:cNvPicPr>
            <a:picLocks noChangeAspect="1" noChangeArrowheads="1"/>
          </p:cNvPicPr>
          <p:nvPr/>
        </p:nvPicPr>
        <p:blipFill>
          <a:blip r:embed="rId2"/>
          <a:srcRect/>
          <a:stretch>
            <a:fillRect/>
          </a:stretch>
        </p:blipFill>
        <p:spPr bwMode="auto">
          <a:xfrm>
            <a:off x="5617593" y="1500174"/>
            <a:ext cx="3526407" cy="2928958"/>
          </a:xfrm>
          <a:prstGeom prst="rect">
            <a:avLst/>
          </a:prstGeom>
          <a:noFill/>
          <a:ln w="9525">
            <a:noFill/>
            <a:miter lim="800000"/>
            <a:headEnd/>
            <a:tailEnd/>
          </a:ln>
          <a:effectLst/>
        </p:spPr>
      </p:pic>
      <p:sp>
        <p:nvSpPr>
          <p:cNvPr id="7" name="Retângulo 6"/>
          <p:cNvSpPr/>
          <p:nvPr/>
        </p:nvSpPr>
        <p:spPr>
          <a:xfrm>
            <a:off x="571472" y="5357826"/>
            <a:ext cx="4214842" cy="12858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0421" name="Picture 5"/>
          <p:cNvPicPr>
            <a:picLocks noChangeAspect="1" noChangeArrowheads="1"/>
          </p:cNvPicPr>
          <p:nvPr/>
        </p:nvPicPr>
        <p:blipFill>
          <a:blip r:embed="rId3"/>
          <a:srcRect/>
          <a:stretch>
            <a:fillRect/>
          </a:stretch>
        </p:blipFill>
        <p:spPr bwMode="auto">
          <a:xfrm>
            <a:off x="5555181" y="5494213"/>
            <a:ext cx="3731727" cy="1292373"/>
          </a:xfrm>
          <a:prstGeom prst="rect">
            <a:avLst/>
          </a:prstGeom>
          <a:noFill/>
          <a:ln w="9525">
            <a:noFill/>
            <a:miter lim="800000"/>
            <a:headEnd/>
            <a:tailEnd/>
          </a:ln>
          <a:effectLst/>
        </p:spPr>
      </p:pic>
      <p:sp>
        <p:nvSpPr>
          <p:cNvPr id="10" name="Seta para baixo 9"/>
          <p:cNvSpPr/>
          <p:nvPr/>
        </p:nvSpPr>
        <p:spPr>
          <a:xfrm rot="16200000">
            <a:off x="4482704" y="5518563"/>
            <a:ext cx="535785" cy="7858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8" name="Picture 2" descr="https://encrypted-tbn1.gstatic.com/images?q=tbn:ANd9GcSq-W3NQMN-rpN6DTkajqiFcFrTjbQQbyP9pnPC1TFWHONpqFt8"/>
          <p:cNvPicPr>
            <a:picLocks noChangeAspect="1" noChangeArrowheads="1"/>
          </p:cNvPicPr>
          <p:nvPr/>
        </p:nvPicPr>
        <p:blipFill>
          <a:blip r:embed="rId4"/>
          <a:srcRect/>
          <a:stretch>
            <a:fillRect/>
          </a:stretch>
        </p:blipFill>
        <p:spPr bwMode="auto">
          <a:xfrm>
            <a:off x="1214414" y="1500174"/>
            <a:ext cx="3286148" cy="3286149"/>
          </a:xfrm>
          <a:prstGeom prst="rect">
            <a:avLst/>
          </a:prstGeom>
          <a:noFill/>
        </p:spPr>
      </p:pic>
      <p:pic>
        <p:nvPicPr>
          <p:cNvPr id="116738" name="Picture 2" descr="http://www.espectrometriademassas.com.br/img/assuntos/imagens/50/184.jpg"/>
          <p:cNvPicPr>
            <a:picLocks noChangeAspect="1" noChangeArrowheads="1"/>
          </p:cNvPicPr>
          <p:nvPr/>
        </p:nvPicPr>
        <p:blipFill>
          <a:blip r:embed="rId5"/>
          <a:srcRect/>
          <a:stretch>
            <a:fillRect/>
          </a:stretch>
        </p:blipFill>
        <p:spPr bwMode="auto">
          <a:xfrm>
            <a:off x="-32" y="3952875"/>
            <a:ext cx="5715000" cy="2905125"/>
          </a:xfrm>
          <a:prstGeom prst="rect">
            <a:avLst/>
          </a:prstGeom>
          <a:noFill/>
        </p:spPr>
      </p:pic>
      <p:sp>
        <p:nvSpPr>
          <p:cNvPr id="9" name="Espaço Reservado para Data 8"/>
          <p:cNvSpPr>
            <a:spLocks noGrp="1"/>
          </p:cNvSpPr>
          <p:nvPr>
            <p:ph type="dt" sz="half" idx="10"/>
          </p:nvPr>
        </p:nvSpPr>
        <p:spPr/>
        <p:txBody>
          <a:bodyPr/>
          <a:lstStyle/>
          <a:p>
            <a:fld id="{439962FB-54B5-4922-8172-E9DC7D8F3251}" type="datetime9">
              <a:rPr lang="pt-BR" smtClean="0"/>
              <a:pPr/>
              <a:t>23/09/2015 18:12:19</a:t>
            </a:fld>
            <a:endParaRPr lang="pt-BR" dirty="0"/>
          </a:p>
        </p:txBody>
      </p:sp>
      <p:sp>
        <p:nvSpPr>
          <p:cNvPr id="11" name="Espaço Reservado para Número de Slide 10"/>
          <p:cNvSpPr>
            <a:spLocks noGrp="1"/>
          </p:cNvSpPr>
          <p:nvPr>
            <p:ph type="sldNum" sz="quarter" idx="12"/>
          </p:nvPr>
        </p:nvSpPr>
        <p:spPr/>
        <p:txBody>
          <a:bodyPr/>
          <a:lstStyle/>
          <a:p>
            <a:fld id="{441B72FB-997C-41AF-A515-7C78AAE8C0F0}" type="slidenum">
              <a:rPr lang="pt-BR" smtClean="0"/>
              <a:pPr/>
              <a:t>63</a:t>
            </a:fld>
            <a:endParaRPr lang="pt-BR" dirty="0"/>
          </a:p>
        </p:txBody>
      </p:sp>
      <p:sp>
        <p:nvSpPr>
          <p:cNvPr id="12" name="Espaço Reservado para Rodapé 11"/>
          <p:cNvSpPr>
            <a:spLocks noGrp="1"/>
          </p:cNvSpPr>
          <p:nvPr>
            <p:ph type="ftr" sz="quarter" idx="11"/>
          </p:nvPr>
        </p:nvSpPr>
        <p:spPr/>
        <p:txBody>
          <a:bodyPr/>
          <a:lstStyle/>
          <a:p>
            <a:endParaRPr lang="pt-BR"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dirty="0" smtClean="0"/>
              <a:t>Velocidade de migração dos solutos</a:t>
            </a:r>
            <a:endParaRPr lang="pt-BR" dirty="0"/>
          </a:p>
        </p:txBody>
      </p:sp>
      <p:sp>
        <p:nvSpPr>
          <p:cNvPr id="3" name="Espaço Reservado para Conteúdo 2"/>
          <p:cNvSpPr>
            <a:spLocks noGrp="1"/>
          </p:cNvSpPr>
          <p:nvPr>
            <p:ph idx="1"/>
          </p:nvPr>
        </p:nvSpPr>
        <p:spPr/>
        <p:txBody>
          <a:bodyPr/>
          <a:lstStyle/>
          <a:p>
            <a:pPr algn="just"/>
            <a:r>
              <a:rPr lang="pt-BR" dirty="0" smtClean="0"/>
              <a:t>A eficiência da separação cromatográfica é dependente das velocidades com que as espécies químicas são </a:t>
            </a:r>
            <a:r>
              <a:rPr lang="pt-BR" dirty="0" err="1" smtClean="0"/>
              <a:t>eluídas</a:t>
            </a:r>
            <a:r>
              <a:rPr lang="pt-BR" dirty="0" smtClean="0"/>
              <a:t>;</a:t>
            </a:r>
          </a:p>
          <a:p>
            <a:pPr algn="just"/>
            <a:endParaRPr lang="pt-BR" dirty="0" smtClean="0"/>
          </a:p>
          <a:p>
            <a:pPr algn="just"/>
            <a:r>
              <a:rPr lang="pt-BR" dirty="0" smtClean="0"/>
              <a:t>É determinada pelas razões das concentrações dos solutos em cada uma das fases</a:t>
            </a:r>
            <a:endParaRPr lang="pt-BR" dirty="0"/>
          </a:p>
        </p:txBody>
      </p:sp>
      <p:sp>
        <p:nvSpPr>
          <p:cNvPr id="4" name="Espaço Reservado para Data 3"/>
          <p:cNvSpPr>
            <a:spLocks noGrp="1"/>
          </p:cNvSpPr>
          <p:nvPr>
            <p:ph type="dt" sz="half" idx="10"/>
          </p:nvPr>
        </p:nvSpPr>
        <p:spPr/>
        <p:txBody>
          <a:bodyPr/>
          <a:lstStyle/>
          <a:p>
            <a:fld id="{A625C77E-9FA6-466A-AB72-00860E66B9A7}" type="datetime9">
              <a:rPr lang="pt-BR" smtClean="0"/>
              <a:pPr/>
              <a:t>23/09/2015 18:12:19</a:t>
            </a:fld>
            <a:endParaRPr lang="pt-BR" dirty="0"/>
          </a:p>
        </p:txBody>
      </p:sp>
      <p:sp>
        <p:nvSpPr>
          <p:cNvPr id="5" name="Espaço Reservado para Número de Slide 4"/>
          <p:cNvSpPr>
            <a:spLocks noGrp="1"/>
          </p:cNvSpPr>
          <p:nvPr>
            <p:ph type="sldNum" sz="quarter" idx="12"/>
          </p:nvPr>
        </p:nvSpPr>
        <p:spPr/>
        <p:txBody>
          <a:bodyPr/>
          <a:lstStyle/>
          <a:p>
            <a:fld id="{441B72FB-997C-41AF-A515-7C78AAE8C0F0}" type="slidenum">
              <a:rPr lang="pt-BR" smtClean="0"/>
              <a:pPr/>
              <a:t>64</a:t>
            </a:fld>
            <a:endParaRPr lang="pt-BR" dirty="0"/>
          </a:p>
        </p:txBody>
      </p:sp>
      <p:sp>
        <p:nvSpPr>
          <p:cNvPr id="6" name="Espaço Reservado para Rodapé 5"/>
          <p:cNvSpPr>
            <a:spLocks noGrp="1"/>
          </p:cNvSpPr>
          <p:nvPr>
            <p:ph type="ftr" sz="quarter" idx="11"/>
          </p:nvPr>
        </p:nvSpPr>
        <p:spPr/>
        <p:txBody>
          <a:bodyPr/>
          <a:lstStyle/>
          <a:p>
            <a:endParaRPr lang="pt-BR"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Tempo morto e de retenção</a:t>
            </a:r>
            <a:endParaRPr lang="pt-BR" dirty="0"/>
          </a:p>
        </p:txBody>
      </p:sp>
      <p:sp>
        <p:nvSpPr>
          <p:cNvPr id="3" name="Espaço Reservado para Conteúdo 2"/>
          <p:cNvSpPr>
            <a:spLocks noGrp="1"/>
          </p:cNvSpPr>
          <p:nvPr>
            <p:ph idx="1"/>
          </p:nvPr>
        </p:nvSpPr>
        <p:spPr/>
        <p:txBody>
          <a:bodyPr/>
          <a:lstStyle/>
          <a:p>
            <a:pPr algn="just"/>
            <a:r>
              <a:rPr lang="pt-BR" dirty="0" smtClean="0"/>
              <a:t>Tempo morto da fase móvel: É o tempo necessário para que um soluto não retido passe através de uma coluna cromatográfica;</a:t>
            </a:r>
          </a:p>
          <a:p>
            <a:pPr algn="just"/>
            <a:endParaRPr lang="pt-BR" dirty="0" smtClean="0"/>
          </a:p>
          <a:p>
            <a:pPr algn="just"/>
            <a:r>
              <a:rPr lang="pt-BR" dirty="0" smtClean="0"/>
              <a:t>Tempo de retenção: é o tempo decorrido entre a injeção da amostra e o aparecimento do pico do soluto no detector de uma coluna cromatográfica.</a:t>
            </a:r>
          </a:p>
          <a:p>
            <a:pPr algn="just"/>
            <a:endParaRPr lang="pt-BR" dirty="0" smtClean="0"/>
          </a:p>
          <a:p>
            <a:pPr algn="just"/>
            <a:endParaRPr lang="pt-BR" dirty="0"/>
          </a:p>
        </p:txBody>
      </p:sp>
      <p:sp>
        <p:nvSpPr>
          <p:cNvPr id="4" name="Espaço Reservado para Data 3"/>
          <p:cNvSpPr>
            <a:spLocks noGrp="1"/>
          </p:cNvSpPr>
          <p:nvPr>
            <p:ph type="dt" sz="half" idx="10"/>
          </p:nvPr>
        </p:nvSpPr>
        <p:spPr/>
        <p:txBody>
          <a:bodyPr/>
          <a:lstStyle/>
          <a:p>
            <a:fld id="{45F2021F-F6DE-49F1-96F6-8F58EE77A8E3}" type="datetime9">
              <a:rPr lang="pt-BR" smtClean="0"/>
              <a:pPr/>
              <a:t>23/09/2015 18:12:27</a:t>
            </a:fld>
            <a:endParaRPr lang="pt-BR" dirty="0"/>
          </a:p>
        </p:txBody>
      </p:sp>
      <p:sp>
        <p:nvSpPr>
          <p:cNvPr id="5" name="Espaço Reservado para Número de Slide 4"/>
          <p:cNvSpPr>
            <a:spLocks noGrp="1"/>
          </p:cNvSpPr>
          <p:nvPr>
            <p:ph type="sldNum" sz="quarter" idx="12"/>
          </p:nvPr>
        </p:nvSpPr>
        <p:spPr/>
        <p:txBody>
          <a:bodyPr/>
          <a:lstStyle/>
          <a:p>
            <a:fld id="{441B72FB-997C-41AF-A515-7C78AAE8C0F0}" type="slidenum">
              <a:rPr lang="pt-BR" smtClean="0"/>
              <a:pPr/>
              <a:t>65</a:t>
            </a:fld>
            <a:endParaRPr lang="pt-BR" dirty="0"/>
          </a:p>
        </p:txBody>
      </p:sp>
      <p:sp>
        <p:nvSpPr>
          <p:cNvPr id="6" name="Espaço Reservado para Rodapé 5"/>
          <p:cNvSpPr>
            <a:spLocks noGrp="1"/>
          </p:cNvSpPr>
          <p:nvPr>
            <p:ph type="ftr" sz="quarter" idx="11"/>
          </p:nvPr>
        </p:nvSpPr>
        <p:spPr/>
        <p:txBody>
          <a:bodyPr/>
          <a:lstStyle/>
          <a:p>
            <a:endParaRPr lang="pt-BR"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Cromatografia em fase líquida</a:t>
            </a:r>
            <a:endParaRPr lang="pt-BR" dirty="0"/>
          </a:p>
        </p:txBody>
      </p:sp>
      <p:sp>
        <p:nvSpPr>
          <p:cNvPr id="115714" name="AutoShape 2" descr="https://encrypted-tbn3.gstatic.com/images?q=tbn:ANd9GcQ0Ro5QtX_McHQBEcFbu_qAqT9fjRBm9W-rWTcnoNVt8eY3lQv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115716" name="Picture 4" descr="https://encrypted-tbn3.gstatic.com/images?q=tbn:ANd9GcQ0Ro5QtX_McHQBEcFbu_qAqT9fjRBm9W-rWTcnoNVt8eY3lQvM"/>
          <p:cNvPicPr>
            <a:picLocks noChangeAspect="1" noChangeArrowheads="1"/>
          </p:cNvPicPr>
          <p:nvPr/>
        </p:nvPicPr>
        <p:blipFill>
          <a:blip r:embed="rId2"/>
          <a:srcRect/>
          <a:stretch>
            <a:fillRect/>
          </a:stretch>
        </p:blipFill>
        <p:spPr bwMode="auto">
          <a:xfrm>
            <a:off x="714348" y="3857628"/>
            <a:ext cx="3852358" cy="2000264"/>
          </a:xfrm>
          <a:prstGeom prst="rect">
            <a:avLst/>
          </a:prstGeom>
          <a:noFill/>
        </p:spPr>
      </p:pic>
      <p:pic>
        <p:nvPicPr>
          <p:cNvPr id="115718" name="Picture 6" descr="http://www.scielo.br/img/revistas/qn/v33n8/19f01.gif"/>
          <p:cNvPicPr>
            <a:picLocks noChangeAspect="1" noChangeArrowheads="1"/>
          </p:cNvPicPr>
          <p:nvPr/>
        </p:nvPicPr>
        <p:blipFill>
          <a:blip r:embed="rId3"/>
          <a:srcRect/>
          <a:stretch>
            <a:fillRect/>
          </a:stretch>
        </p:blipFill>
        <p:spPr bwMode="auto">
          <a:xfrm>
            <a:off x="5572132" y="1571612"/>
            <a:ext cx="2867017" cy="2233686"/>
          </a:xfrm>
          <a:prstGeom prst="rect">
            <a:avLst/>
          </a:prstGeom>
          <a:noFill/>
        </p:spPr>
      </p:pic>
      <p:pic>
        <p:nvPicPr>
          <p:cNvPr id="115720" name="Picture 8" descr="http://cromatografialiquida.com.br/Imagens/Alliance.jpg"/>
          <p:cNvPicPr>
            <a:picLocks noChangeAspect="1" noChangeArrowheads="1"/>
          </p:cNvPicPr>
          <p:nvPr/>
        </p:nvPicPr>
        <p:blipFill>
          <a:blip r:embed="rId4" cstate="print"/>
          <a:srcRect/>
          <a:stretch>
            <a:fillRect/>
          </a:stretch>
        </p:blipFill>
        <p:spPr bwMode="auto">
          <a:xfrm>
            <a:off x="5500694" y="4143380"/>
            <a:ext cx="3003021" cy="2313469"/>
          </a:xfrm>
          <a:prstGeom prst="rect">
            <a:avLst/>
          </a:prstGeom>
          <a:noFill/>
        </p:spPr>
      </p:pic>
      <p:pic>
        <p:nvPicPr>
          <p:cNvPr id="115721" name="Picture 9"/>
          <p:cNvPicPr>
            <a:picLocks noChangeAspect="1" noChangeArrowheads="1"/>
          </p:cNvPicPr>
          <p:nvPr/>
        </p:nvPicPr>
        <p:blipFill>
          <a:blip r:embed="rId5"/>
          <a:srcRect/>
          <a:stretch>
            <a:fillRect/>
          </a:stretch>
        </p:blipFill>
        <p:spPr bwMode="auto">
          <a:xfrm>
            <a:off x="1357290" y="1643050"/>
            <a:ext cx="2438400" cy="1209675"/>
          </a:xfrm>
          <a:prstGeom prst="rect">
            <a:avLst/>
          </a:prstGeom>
          <a:noFill/>
          <a:ln w="9525">
            <a:noFill/>
            <a:miter lim="800000"/>
            <a:headEnd/>
            <a:tailEnd/>
          </a:ln>
          <a:effectLst/>
        </p:spPr>
      </p:pic>
      <p:sp>
        <p:nvSpPr>
          <p:cNvPr id="9" name="Seta para cima 8"/>
          <p:cNvSpPr/>
          <p:nvPr/>
        </p:nvSpPr>
        <p:spPr>
          <a:xfrm>
            <a:off x="2500298" y="2928934"/>
            <a:ext cx="142876" cy="85725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Seta para a direita 9"/>
          <p:cNvSpPr/>
          <p:nvPr/>
        </p:nvSpPr>
        <p:spPr>
          <a:xfrm>
            <a:off x="3857620" y="2214554"/>
            <a:ext cx="1643074"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Espaço Reservado para Data 10"/>
          <p:cNvSpPr>
            <a:spLocks noGrp="1"/>
          </p:cNvSpPr>
          <p:nvPr>
            <p:ph type="dt" sz="half" idx="10"/>
          </p:nvPr>
        </p:nvSpPr>
        <p:spPr/>
        <p:txBody>
          <a:bodyPr/>
          <a:lstStyle/>
          <a:p>
            <a:fld id="{ABE419E4-D299-4D6C-9CD4-C5E734D2BC57}" type="datetime9">
              <a:rPr lang="pt-BR" smtClean="0"/>
              <a:pPr/>
              <a:t>23/09/2015 18:12:28</a:t>
            </a:fld>
            <a:endParaRPr lang="pt-BR" dirty="0"/>
          </a:p>
        </p:txBody>
      </p:sp>
      <p:sp>
        <p:nvSpPr>
          <p:cNvPr id="12" name="Espaço Reservado para Número de Slide 11"/>
          <p:cNvSpPr>
            <a:spLocks noGrp="1"/>
          </p:cNvSpPr>
          <p:nvPr>
            <p:ph type="sldNum" sz="quarter" idx="12"/>
          </p:nvPr>
        </p:nvSpPr>
        <p:spPr/>
        <p:txBody>
          <a:bodyPr/>
          <a:lstStyle/>
          <a:p>
            <a:fld id="{441B72FB-997C-41AF-A515-7C78AAE8C0F0}" type="slidenum">
              <a:rPr lang="pt-BR" smtClean="0"/>
              <a:pPr/>
              <a:t>66</a:t>
            </a:fld>
            <a:endParaRPr lang="pt-BR" dirty="0"/>
          </a:p>
        </p:txBody>
      </p:sp>
      <p:sp>
        <p:nvSpPr>
          <p:cNvPr id="13" name="Espaço Reservado para Rodapé 12"/>
          <p:cNvSpPr>
            <a:spLocks noGrp="1"/>
          </p:cNvSpPr>
          <p:nvPr>
            <p:ph type="ftr" sz="quarter" idx="11"/>
          </p:nvPr>
        </p:nvSpPr>
        <p:spPr/>
        <p:txBody>
          <a:bodyPr/>
          <a:lstStyle/>
          <a:p>
            <a:endParaRPr lang="pt-BR"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Cromatografia em fase gasosa</a:t>
            </a:r>
            <a:endParaRPr lang="pt-BR" dirty="0"/>
          </a:p>
        </p:txBody>
      </p:sp>
      <p:pic>
        <p:nvPicPr>
          <p:cNvPr id="107522" name="Picture 2"/>
          <p:cNvPicPr>
            <a:picLocks noChangeAspect="1" noChangeArrowheads="1"/>
          </p:cNvPicPr>
          <p:nvPr/>
        </p:nvPicPr>
        <p:blipFill>
          <a:blip r:embed="rId2"/>
          <a:srcRect/>
          <a:stretch>
            <a:fillRect/>
          </a:stretch>
        </p:blipFill>
        <p:spPr bwMode="auto">
          <a:xfrm>
            <a:off x="285720" y="4929198"/>
            <a:ext cx="4057650" cy="1209675"/>
          </a:xfrm>
          <a:prstGeom prst="rect">
            <a:avLst/>
          </a:prstGeom>
          <a:noFill/>
          <a:ln w="9525">
            <a:noFill/>
            <a:miter lim="800000"/>
            <a:headEnd/>
            <a:tailEnd/>
          </a:ln>
          <a:effectLst/>
        </p:spPr>
      </p:pic>
      <p:pic>
        <p:nvPicPr>
          <p:cNvPr id="107524" name="Picture 4" descr="http://upload.wikimedia.org/wikipedia/commons/thumb/8/87/Gas_chromatograph.png/350px-Gas_chromatograph.png"/>
          <p:cNvPicPr>
            <a:picLocks noChangeAspect="1" noChangeArrowheads="1"/>
          </p:cNvPicPr>
          <p:nvPr/>
        </p:nvPicPr>
        <p:blipFill>
          <a:blip r:embed="rId3"/>
          <a:srcRect/>
          <a:stretch>
            <a:fillRect/>
          </a:stretch>
        </p:blipFill>
        <p:spPr bwMode="auto">
          <a:xfrm>
            <a:off x="500034" y="1643050"/>
            <a:ext cx="3333750" cy="1828800"/>
          </a:xfrm>
          <a:prstGeom prst="rect">
            <a:avLst/>
          </a:prstGeom>
          <a:noFill/>
        </p:spPr>
      </p:pic>
      <p:pic>
        <p:nvPicPr>
          <p:cNvPr id="107526" name="Picture 6" descr="http://cdn.agroevento.com/wp-content/uploads/2011/10/curos-cromatogrofia-gasosa.jpg"/>
          <p:cNvPicPr>
            <a:picLocks noChangeAspect="1" noChangeArrowheads="1"/>
          </p:cNvPicPr>
          <p:nvPr/>
        </p:nvPicPr>
        <p:blipFill>
          <a:blip r:embed="rId4"/>
          <a:srcRect/>
          <a:stretch>
            <a:fillRect/>
          </a:stretch>
        </p:blipFill>
        <p:spPr bwMode="auto">
          <a:xfrm>
            <a:off x="5786446" y="4100517"/>
            <a:ext cx="3000396" cy="2400317"/>
          </a:xfrm>
          <a:prstGeom prst="rect">
            <a:avLst/>
          </a:prstGeom>
          <a:noFill/>
        </p:spPr>
      </p:pic>
      <p:pic>
        <p:nvPicPr>
          <p:cNvPr id="107528" name="Picture 8" descr="http://www.labjor.unicamp.br/comciencia/img/perfume/rp_luiz/Shimadzu.jpg"/>
          <p:cNvPicPr>
            <a:picLocks noChangeAspect="1" noChangeArrowheads="1"/>
          </p:cNvPicPr>
          <p:nvPr/>
        </p:nvPicPr>
        <p:blipFill>
          <a:blip r:embed="rId5"/>
          <a:srcRect/>
          <a:stretch>
            <a:fillRect/>
          </a:stretch>
        </p:blipFill>
        <p:spPr bwMode="auto">
          <a:xfrm>
            <a:off x="5572132" y="1500174"/>
            <a:ext cx="2857500" cy="1809751"/>
          </a:xfrm>
          <a:prstGeom prst="rect">
            <a:avLst/>
          </a:prstGeom>
          <a:noFill/>
        </p:spPr>
      </p:pic>
      <p:sp>
        <p:nvSpPr>
          <p:cNvPr id="8" name="Seta para baixo 7"/>
          <p:cNvSpPr/>
          <p:nvPr/>
        </p:nvSpPr>
        <p:spPr>
          <a:xfrm>
            <a:off x="2643174" y="3571876"/>
            <a:ext cx="142876" cy="12858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Seta para a direita 9"/>
          <p:cNvSpPr/>
          <p:nvPr/>
        </p:nvSpPr>
        <p:spPr>
          <a:xfrm>
            <a:off x="4500562" y="5357826"/>
            <a:ext cx="1143008"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Seta para cima 11"/>
          <p:cNvSpPr/>
          <p:nvPr/>
        </p:nvSpPr>
        <p:spPr>
          <a:xfrm>
            <a:off x="7858148" y="3286124"/>
            <a:ext cx="142876" cy="78581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Espaço Reservado para Data 10"/>
          <p:cNvSpPr>
            <a:spLocks noGrp="1"/>
          </p:cNvSpPr>
          <p:nvPr>
            <p:ph type="dt" sz="half" idx="10"/>
          </p:nvPr>
        </p:nvSpPr>
        <p:spPr/>
        <p:txBody>
          <a:bodyPr/>
          <a:lstStyle/>
          <a:p>
            <a:fld id="{DF1BCDC2-4823-4878-A53F-69EC3FCE05CF}" type="datetime9">
              <a:rPr lang="pt-BR" smtClean="0"/>
              <a:pPr/>
              <a:t>23/09/2015 19:44:02</a:t>
            </a:fld>
            <a:endParaRPr lang="pt-BR" dirty="0"/>
          </a:p>
        </p:txBody>
      </p:sp>
      <p:sp>
        <p:nvSpPr>
          <p:cNvPr id="13" name="Espaço Reservado para Número de Slide 12"/>
          <p:cNvSpPr>
            <a:spLocks noGrp="1"/>
          </p:cNvSpPr>
          <p:nvPr>
            <p:ph type="sldNum" sz="quarter" idx="12"/>
          </p:nvPr>
        </p:nvSpPr>
        <p:spPr/>
        <p:txBody>
          <a:bodyPr/>
          <a:lstStyle/>
          <a:p>
            <a:fld id="{441B72FB-997C-41AF-A515-7C78AAE8C0F0}" type="slidenum">
              <a:rPr lang="pt-BR" smtClean="0"/>
              <a:pPr/>
              <a:t>67</a:t>
            </a:fld>
            <a:endParaRPr lang="pt-BR" dirty="0"/>
          </a:p>
        </p:txBody>
      </p:sp>
      <p:sp>
        <p:nvSpPr>
          <p:cNvPr id="14" name="Espaço Reservado para Rodapé 13"/>
          <p:cNvSpPr>
            <a:spLocks noGrp="1"/>
          </p:cNvSpPr>
          <p:nvPr>
            <p:ph type="ftr" sz="quarter" idx="11"/>
          </p:nvPr>
        </p:nvSpPr>
        <p:spPr/>
        <p:txBody>
          <a:bodyPr/>
          <a:lstStyle/>
          <a:p>
            <a:endParaRPr lang="pt-BR"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p:cNvPicPr>
            <a:picLocks noChangeAspect="1" noChangeArrowheads="1"/>
          </p:cNvPicPr>
          <p:nvPr/>
        </p:nvPicPr>
        <p:blipFill>
          <a:blip r:embed="rId2"/>
          <a:srcRect/>
          <a:stretch>
            <a:fillRect/>
          </a:stretch>
        </p:blipFill>
        <p:spPr bwMode="auto">
          <a:xfrm>
            <a:off x="254655" y="1862138"/>
            <a:ext cx="8647269" cy="3281374"/>
          </a:xfrm>
          <a:prstGeom prst="rect">
            <a:avLst/>
          </a:prstGeom>
          <a:noFill/>
          <a:ln w="9525">
            <a:noFill/>
            <a:miter lim="800000"/>
            <a:headEnd/>
            <a:tailEnd/>
          </a:ln>
          <a:effectLst/>
        </p:spPr>
      </p:pic>
      <p:sp>
        <p:nvSpPr>
          <p:cNvPr id="3" name="Espaço Reservado para Data 2"/>
          <p:cNvSpPr>
            <a:spLocks noGrp="1"/>
          </p:cNvSpPr>
          <p:nvPr>
            <p:ph type="dt" sz="half" idx="10"/>
          </p:nvPr>
        </p:nvSpPr>
        <p:spPr/>
        <p:txBody>
          <a:bodyPr/>
          <a:lstStyle/>
          <a:p>
            <a:fld id="{608B2068-9A02-4D84-A391-B95CAFC9E494}" type="datetime9">
              <a:rPr lang="pt-BR" smtClean="0"/>
              <a:pPr/>
              <a:t>23/09/2015 19:44:02</a:t>
            </a:fld>
            <a:endParaRPr lang="pt-BR" dirty="0"/>
          </a:p>
        </p:txBody>
      </p:sp>
      <p:sp>
        <p:nvSpPr>
          <p:cNvPr id="4" name="Espaço Reservado para Número de Slide 3"/>
          <p:cNvSpPr>
            <a:spLocks noGrp="1"/>
          </p:cNvSpPr>
          <p:nvPr>
            <p:ph type="sldNum" sz="quarter" idx="12"/>
          </p:nvPr>
        </p:nvSpPr>
        <p:spPr/>
        <p:txBody>
          <a:bodyPr/>
          <a:lstStyle/>
          <a:p>
            <a:fld id="{441B72FB-997C-41AF-A515-7C78AAE8C0F0}" type="slidenum">
              <a:rPr lang="pt-BR" smtClean="0"/>
              <a:pPr/>
              <a:t>68</a:t>
            </a:fld>
            <a:endParaRPr lang="pt-BR" dirty="0"/>
          </a:p>
        </p:txBody>
      </p:sp>
      <p:sp>
        <p:nvSpPr>
          <p:cNvPr id="5" name="Espaço Reservado para Rodapé 4"/>
          <p:cNvSpPr>
            <a:spLocks noGrp="1"/>
          </p:cNvSpPr>
          <p:nvPr>
            <p:ph type="ftr" sz="quarter" idx="11"/>
          </p:nvPr>
        </p:nvSpPr>
        <p:spPr/>
        <p:txBody>
          <a:bodyPr/>
          <a:lstStyle/>
          <a:p>
            <a:endParaRPr lang="pt-B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Extração por solvente</a:t>
            </a:r>
            <a:endParaRPr lang="pt-BR" dirty="0"/>
          </a:p>
        </p:txBody>
      </p:sp>
      <p:sp>
        <p:nvSpPr>
          <p:cNvPr id="3" name="Espaço Reservado para Conteúdo 2"/>
          <p:cNvSpPr>
            <a:spLocks noGrp="1"/>
          </p:cNvSpPr>
          <p:nvPr>
            <p:ph idx="1"/>
          </p:nvPr>
        </p:nvSpPr>
        <p:spPr/>
        <p:txBody>
          <a:bodyPr>
            <a:normAutofit fontScale="85000" lnSpcReduction="20000"/>
          </a:bodyPr>
          <a:lstStyle/>
          <a:p>
            <a:pPr algn="just"/>
            <a:r>
              <a:rPr lang="pt-BR" dirty="0" smtClean="0">
                <a:latin typeface="Arial" pitchFamily="34" charset="0"/>
                <a:cs typeface="Arial" pitchFamily="34" charset="0"/>
              </a:rPr>
              <a:t>Extração consiste na separação de um componente de uma mistura por meio de um solvente;</a:t>
            </a:r>
          </a:p>
          <a:p>
            <a:pPr algn="just">
              <a:buNone/>
            </a:pPr>
            <a:endParaRPr lang="pt-BR" dirty="0" smtClean="0">
              <a:latin typeface="Arial" pitchFamily="34" charset="0"/>
              <a:cs typeface="Arial" pitchFamily="34" charset="0"/>
            </a:endParaRPr>
          </a:p>
          <a:p>
            <a:pPr algn="just"/>
            <a:r>
              <a:rPr lang="pt-BR" dirty="0" smtClean="0">
                <a:latin typeface="Arial" pitchFamily="34" charset="0"/>
                <a:cs typeface="Arial" pitchFamily="34" charset="0"/>
              </a:rPr>
              <a:t>Os solventes devem ser imiscíveis e formar duas fases ou camadas separadas;</a:t>
            </a:r>
          </a:p>
          <a:p>
            <a:pPr algn="just">
              <a:buNone/>
            </a:pPr>
            <a:endParaRPr lang="pt-BR" dirty="0" smtClean="0">
              <a:latin typeface="Arial" pitchFamily="34" charset="0"/>
              <a:cs typeface="Arial" pitchFamily="34" charset="0"/>
            </a:endParaRPr>
          </a:p>
          <a:p>
            <a:pPr algn="just"/>
            <a:r>
              <a:rPr lang="pt-BR" dirty="0" smtClean="0">
                <a:latin typeface="Arial" pitchFamily="34" charset="0"/>
                <a:cs typeface="Arial" pitchFamily="34" charset="0"/>
              </a:rPr>
              <a:t>A substância de interesse deve ser mais solúvel no segundo solvente;</a:t>
            </a:r>
          </a:p>
          <a:p>
            <a:pPr algn="just">
              <a:buNone/>
            </a:pPr>
            <a:endParaRPr lang="pt-BR" dirty="0" smtClean="0">
              <a:latin typeface="Arial" pitchFamily="34" charset="0"/>
              <a:cs typeface="Arial" pitchFamily="34" charset="0"/>
            </a:endParaRPr>
          </a:p>
          <a:p>
            <a:pPr algn="just"/>
            <a:r>
              <a:rPr lang="pt-BR" u="sng" dirty="0" smtClean="0">
                <a:latin typeface="Arial" pitchFamily="34" charset="0"/>
                <a:cs typeface="Arial" pitchFamily="34" charset="0"/>
              </a:rPr>
              <a:t>A técnica de separação por solvente </a:t>
            </a:r>
            <a:r>
              <a:rPr lang="pt-BR" u="sng" dirty="0" err="1" smtClean="0">
                <a:latin typeface="Arial" pitchFamily="34" charset="0"/>
                <a:cs typeface="Arial" pitchFamily="34" charset="0"/>
              </a:rPr>
              <a:t>frequentemente</a:t>
            </a:r>
            <a:r>
              <a:rPr lang="pt-BR" u="sng" dirty="0" smtClean="0">
                <a:latin typeface="Arial" pitchFamily="34" charset="0"/>
                <a:cs typeface="Arial" pitchFamily="34" charset="0"/>
              </a:rPr>
              <a:t> é atraente nas circunstâncias em que a destilação for inadequada.</a:t>
            </a:r>
            <a:endParaRPr lang="pt-BR" u="sng" dirty="0">
              <a:latin typeface="Arial" pitchFamily="34" charset="0"/>
              <a:cs typeface="Arial" pitchFamily="34" charset="0"/>
            </a:endParaRPr>
          </a:p>
        </p:txBody>
      </p:sp>
      <p:sp>
        <p:nvSpPr>
          <p:cNvPr id="4" name="Espaço Reservado para Data 3"/>
          <p:cNvSpPr>
            <a:spLocks noGrp="1"/>
          </p:cNvSpPr>
          <p:nvPr>
            <p:ph type="dt" sz="half" idx="10"/>
          </p:nvPr>
        </p:nvSpPr>
        <p:spPr/>
        <p:txBody>
          <a:bodyPr/>
          <a:lstStyle/>
          <a:p>
            <a:fld id="{FBA90909-143F-4F8B-858F-7FE666354E2F}" type="datetime9">
              <a:rPr lang="pt-BR" smtClean="0"/>
              <a:pPr/>
              <a:t>23/09/2015 20:10:03</a:t>
            </a:fld>
            <a:endParaRPr lang="pt-BR" dirty="0"/>
          </a:p>
        </p:txBody>
      </p:sp>
      <p:sp>
        <p:nvSpPr>
          <p:cNvPr id="5" name="Espaço Reservado para Número de Slide 4"/>
          <p:cNvSpPr>
            <a:spLocks noGrp="1"/>
          </p:cNvSpPr>
          <p:nvPr>
            <p:ph type="sldNum" sz="quarter" idx="12"/>
          </p:nvPr>
        </p:nvSpPr>
        <p:spPr/>
        <p:txBody>
          <a:bodyPr/>
          <a:lstStyle/>
          <a:p>
            <a:fld id="{441B72FB-997C-41AF-A515-7C78AAE8C0F0}" type="slidenum">
              <a:rPr lang="pt-BR" smtClean="0"/>
              <a:pPr/>
              <a:t>7</a:t>
            </a:fld>
            <a:endParaRPr lang="pt-BR" dirty="0"/>
          </a:p>
        </p:txBody>
      </p:sp>
      <p:sp>
        <p:nvSpPr>
          <p:cNvPr id="6" name="Espaço Reservado para Rodapé 5"/>
          <p:cNvSpPr>
            <a:spLocks noGrp="1"/>
          </p:cNvSpPr>
          <p:nvPr>
            <p:ph type="ftr" sz="quarter" idx="11"/>
          </p:nvPr>
        </p:nvSpPr>
        <p:spPr/>
        <p:txBody>
          <a:bodyPr/>
          <a:lstStyle/>
          <a:p>
            <a:endParaRPr lang="pt-B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457200" y="274638"/>
            <a:ext cx="8229600" cy="114300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500" b="1" i="0" u="none" strike="noStrike" kern="1200" cap="none" spc="0" normalizeH="0" baseline="0" noProof="0" dirty="0" smtClean="0">
                <a:ln>
                  <a:noFill/>
                </a:ln>
                <a:solidFill>
                  <a:schemeClr val="accent1">
                    <a:satMod val="150000"/>
                  </a:schemeClr>
                </a:solidFill>
                <a:effectLst/>
                <a:uLnTx/>
                <a:uFillTx/>
                <a:latin typeface="+mj-lt"/>
                <a:ea typeface="+mj-ea"/>
                <a:cs typeface="+mj-cs"/>
              </a:rPr>
              <a:t>A escolha do solvente</a:t>
            </a:r>
            <a:endParaRPr kumimoji="0" lang="pt-BR" sz="4500" b="1"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sp>
        <p:nvSpPr>
          <p:cNvPr id="5" name="Espaço Reservado para Conteúdo 2"/>
          <p:cNvSpPr txBox="1">
            <a:spLocks/>
          </p:cNvSpPr>
          <p:nvPr/>
        </p:nvSpPr>
        <p:spPr>
          <a:xfrm>
            <a:off x="457200" y="1785926"/>
            <a:ext cx="8229600" cy="4929222"/>
          </a:xfrm>
          <a:prstGeom prst="rect">
            <a:avLst/>
          </a:prstGeom>
        </p:spPr>
        <p:txBody>
          <a:bodyPr vert="horz" lIns="54864" tIns="91440" rtlCol="0">
            <a:normAutofit/>
          </a:bodyPr>
          <a:lstStyle/>
          <a:p>
            <a:pPr marL="438912" marR="0" lvl="0" indent="-320040" algn="just"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pt-BR"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Os solventes devem apresentar baixa solubilidade na água, possibilitando a formação de duas fases;</a:t>
            </a:r>
          </a:p>
          <a:p>
            <a:pPr marL="438912" marR="0" lvl="0" indent="-320040" algn="just"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pt-BR" sz="2400" b="0" i="0" u="none" strike="noStrike" kern="1200" cap="none" spc="0" normalizeH="0" baseline="0" noProof="0" dirty="0" smtClean="0">
                <a:ln>
                  <a:noFill/>
                </a:ln>
                <a:solidFill>
                  <a:schemeClr val="tx2"/>
                </a:solidFill>
                <a:effectLst/>
                <a:uLnTx/>
                <a:uFillTx/>
                <a:latin typeface="Arial" pitchFamily="34" charset="0"/>
                <a:ea typeface="+mn-ea"/>
                <a:cs typeface="Arial" pitchFamily="34" charset="0"/>
              </a:rPr>
              <a:t>Devem solubilizar consideravelmente a substância que se deseja extrair. </a:t>
            </a:r>
          </a:p>
          <a:p>
            <a:pPr marL="438912" marR="0" lvl="0" indent="-320040" algn="just"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pt-BR" sz="2400" b="0" i="0" u="none" strike="noStrike" kern="1200" cap="none" spc="0" normalizeH="0" baseline="0" noProof="0" dirty="0" smtClean="0">
                <a:ln>
                  <a:noFill/>
                </a:ln>
                <a:solidFill>
                  <a:schemeClr val="tx2"/>
                </a:solidFill>
                <a:effectLst/>
                <a:uLnTx/>
                <a:uFillTx/>
                <a:latin typeface="Arial" pitchFamily="34" charset="0"/>
                <a:ea typeface="+mn-ea"/>
                <a:cs typeface="Arial" pitchFamily="34" charset="0"/>
              </a:rPr>
              <a:t>Devem ser quimicamente inertes, não reagindo com as substâncias a serem extraídas;</a:t>
            </a:r>
          </a:p>
          <a:p>
            <a:pPr marL="438912" marR="0" lvl="0" indent="-320040" algn="just"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pt-BR"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Devem apresentar uma volatilidade razoável (baixo ponto de ebulição), para que possam ser evaporados facilmente, permitindo o rápido isolamento do produto desejado;</a:t>
            </a:r>
          </a:p>
          <a:p>
            <a:pPr marL="438912" marR="0" lvl="0" indent="-320040" algn="just"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pt-BR" sz="2400" b="0" i="0" u="none" strike="noStrike" kern="1200" cap="none" spc="0" normalizeH="0" baseline="0" noProof="0" dirty="0" smtClean="0">
                <a:ln>
                  <a:noFill/>
                </a:ln>
                <a:solidFill>
                  <a:schemeClr val="tx2"/>
                </a:solidFill>
                <a:effectLst/>
                <a:uLnTx/>
                <a:uFillTx/>
                <a:latin typeface="Arial" pitchFamily="34" charset="0"/>
                <a:ea typeface="+mn-ea"/>
                <a:cs typeface="Arial" pitchFamily="34" charset="0"/>
              </a:rPr>
              <a:t>É desejável ainda que tais solventes apresentem baixo custo e baixa toxicidade;</a:t>
            </a:r>
            <a:endParaRPr kumimoji="0" lang="pt-BR" sz="2400" b="0" i="0" u="none" strike="noStrike" kern="1200" cap="none" spc="0" normalizeH="0" baseline="0" noProof="0" dirty="0">
              <a:ln>
                <a:noFill/>
              </a:ln>
              <a:solidFill>
                <a:schemeClr val="tx2"/>
              </a:solidFill>
              <a:effectLst/>
              <a:uLnTx/>
              <a:uFillTx/>
              <a:latin typeface="Arial" pitchFamily="34" charset="0"/>
              <a:ea typeface="+mn-ea"/>
              <a:cs typeface="Arial" pitchFamily="34" charset="0"/>
            </a:endParaRPr>
          </a:p>
        </p:txBody>
      </p:sp>
      <p:sp>
        <p:nvSpPr>
          <p:cNvPr id="6" name="Espaço Reservado para Data 5"/>
          <p:cNvSpPr>
            <a:spLocks noGrp="1"/>
          </p:cNvSpPr>
          <p:nvPr>
            <p:ph type="dt" sz="half" idx="10"/>
          </p:nvPr>
        </p:nvSpPr>
        <p:spPr/>
        <p:txBody>
          <a:bodyPr/>
          <a:lstStyle/>
          <a:p>
            <a:fld id="{E1BE93BB-1349-4CBC-A8A1-B39558BBF5AB}" type="datetime9">
              <a:rPr lang="pt-BR" smtClean="0"/>
              <a:pPr/>
              <a:t>23/09/2015 20:10:03</a:t>
            </a:fld>
            <a:endParaRPr lang="pt-BR" dirty="0"/>
          </a:p>
        </p:txBody>
      </p:sp>
      <p:sp>
        <p:nvSpPr>
          <p:cNvPr id="7" name="Espaço Reservado para Número de Slide 6"/>
          <p:cNvSpPr>
            <a:spLocks noGrp="1"/>
          </p:cNvSpPr>
          <p:nvPr>
            <p:ph type="sldNum" sz="quarter" idx="12"/>
          </p:nvPr>
        </p:nvSpPr>
        <p:spPr/>
        <p:txBody>
          <a:bodyPr/>
          <a:lstStyle/>
          <a:p>
            <a:fld id="{441B72FB-997C-41AF-A515-7C78AAE8C0F0}" type="slidenum">
              <a:rPr lang="pt-BR" smtClean="0"/>
              <a:pPr/>
              <a:t>8</a:t>
            </a:fld>
            <a:endParaRPr lang="pt-BR" dirty="0"/>
          </a:p>
        </p:txBody>
      </p:sp>
      <p:sp>
        <p:nvSpPr>
          <p:cNvPr id="8" name="Espaço Reservado para Rodapé 7"/>
          <p:cNvSpPr>
            <a:spLocks noGrp="1"/>
          </p:cNvSpPr>
          <p:nvPr>
            <p:ph type="ftr" sz="quarter" idx="11"/>
          </p:nvPr>
        </p:nvSpPr>
        <p:spPr/>
        <p:txBody>
          <a:bodyPr/>
          <a:lstStyle/>
          <a:p>
            <a:endParaRPr lang="pt-B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Princípios</a:t>
            </a:r>
            <a:endParaRPr lang="pt-BR" dirty="0"/>
          </a:p>
        </p:txBody>
      </p:sp>
      <p:sp>
        <p:nvSpPr>
          <p:cNvPr id="3" name="Espaço Reservado para Conteúdo 2"/>
          <p:cNvSpPr>
            <a:spLocks noGrp="1"/>
          </p:cNvSpPr>
          <p:nvPr>
            <p:ph idx="1"/>
          </p:nvPr>
        </p:nvSpPr>
        <p:spPr/>
        <p:txBody>
          <a:bodyPr/>
          <a:lstStyle/>
          <a:p>
            <a:pPr algn="just"/>
            <a:r>
              <a:rPr lang="pt-BR" dirty="0" smtClean="0"/>
              <a:t>A partição de um soluto entre duas fases líquidas imiscíveis é um fenômeno de equilíbrio governado pela </a:t>
            </a:r>
            <a:r>
              <a:rPr lang="pt-BR" b="1" u="sng" dirty="0" smtClean="0"/>
              <a:t>lei de distribuição</a:t>
            </a:r>
            <a:r>
              <a:rPr lang="pt-BR" b="1" dirty="0" smtClean="0"/>
              <a:t>. </a:t>
            </a:r>
          </a:p>
          <a:p>
            <a:pPr algn="just"/>
            <a:endParaRPr lang="pt-BR" b="1" dirty="0" smtClean="0"/>
          </a:p>
          <a:p>
            <a:pPr algn="just"/>
            <a:r>
              <a:rPr lang="pt-BR" b="1" dirty="0" smtClean="0"/>
              <a:t>                                 A </a:t>
            </a:r>
            <a:r>
              <a:rPr lang="pt-BR" b="1" baseline="-25000" dirty="0" smtClean="0"/>
              <a:t>(</a:t>
            </a:r>
            <a:r>
              <a:rPr lang="pt-BR" b="1" baseline="-25000" dirty="0" err="1" smtClean="0"/>
              <a:t>aq</a:t>
            </a:r>
            <a:r>
              <a:rPr lang="pt-BR" b="1" baseline="-25000" dirty="0" smtClean="0"/>
              <a:t>)</a:t>
            </a:r>
            <a:r>
              <a:rPr lang="pt-BR" b="1" dirty="0" smtClean="0"/>
              <a:t> </a:t>
            </a:r>
            <a:r>
              <a:rPr lang="pt-BR" b="1" dirty="0" smtClean="0">
                <a:latin typeface="Arial"/>
                <a:cs typeface="Arial"/>
              </a:rPr>
              <a:t>↔</a:t>
            </a:r>
            <a:r>
              <a:rPr lang="pt-BR" b="1" dirty="0" smtClean="0"/>
              <a:t>  A </a:t>
            </a:r>
            <a:r>
              <a:rPr lang="pt-BR" b="1" baseline="-25000" dirty="0" smtClean="0"/>
              <a:t>(</a:t>
            </a:r>
            <a:r>
              <a:rPr lang="pt-BR" b="1" baseline="-25000" dirty="0" err="1" smtClean="0"/>
              <a:t>org</a:t>
            </a:r>
            <a:r>
              <a:rPr lang="pt-BR" b="1" baseline="-25000" dirty="0" smtClean="0"/>
              <a:t>)</a:t>
            </a:r>
          </a:p>
          <a:p>
            <a:pPr algn="just"/>
            <a:endParaRPr lang="pt-BR" b="1" baseline="-25000" dirty="0" smtClean="0"/>
          </a:p>
          <a:p>
            <a:pPr algn="just"/>
            <a:endParaRPr lang="pt-BR" b="1" baseline="-25000" dirty="0" smtClean="0"/>
          </a:p>
        </p:txBody>
      </p:sp>
      <p:sp>
        <p:nvSpPr>
          <p:cNvPr id="4" name="Espaço Reservado para Data 3"/>
          <p:cNvSpPr>
            <a:spLocks noGrp="1"/>
          </p:cNvSpPr>
          <p:nvPr>
            <p:ph type="dt" sz="half" idx="10"/>
          </p:nvPr>
        </p:nvSpPr>
        <p:spPr/>
        <p:txBody>
          <a:bodyPr/>
          <a:lstStyle/>
          <a:p>
            <a:fld id="{754A8984-A607-4900-B6B4-2E791914B981}" type="datetime9">
              <a:rPr lang="pt-BR" smtClean="0"/>
              <a:pPr/>
              <a:t>23/09/2015 20:10:02</a:t>
            </a:fld>
            <a:endParaRPr lang="pt-BR" dirty="0"/>
          </a:p>
        </p:txBody>
      </p:sp>
      <p:sp>
        <p:nvSpPr>
          <p:cNvPr id="5" name="Espaço Reservado para Número de Slide 4"/>
          <p:cNvSpPr>
            <a:spLocks noGrp="1"/>
          </p:cNvSpPr>
          <p:nvPr>
            <p:ph type="sldNum" sz="quarter" idx="12"/>
          </p:nvPr>
        </p:nvSpPr>
        <p:spPr/>
        <p:txBody>
          <a:bodyPr/>
          <a:lstStyle/>
          <a:p>
            <a:fld id="{441B72FB-997C-41AF-A515-7C78AAE8C0F0}" type="slidenum">
              <a:rPr lang="pt-BR" smtClean="0"/>
              <a:pPr/>
              <a:t>9</a:t>
            </a:fld>
            <a:endParaRPr lang="pt-BR" dirty="0"/>
          </a:p>
        </p:txBody>
      </p:sp>
      <p:sp>
        <p:nvSpPr>
          <p:cNvPr id="6" name="Espaço Reservado para Rodapé 5"/>
          <p:cNvSpPr>
            <a:spLocks noGrp="1"/>
          </p:cNvSpPr>
          <p:nvPr>
            <p:ph type="ftr" sz="quarter" idx="11"/>
          </p:nvPr>
        </p:nvSpPr>
        <p:spPr/>
        <p:txBody>
          <a:bodyPr/>
          <a:lstStyle/>
          <a:p>
            <a:endParaRPr lang="pt-B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ódulo">
  <a:themeElements>
    <a:clrScheme name="Concurso">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ódulo">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iagem">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809</TotalTime>
  <Words>1905</Words>
  <Application>Microsoft Office PowerPoint</Application>
  <PresentationFormat>Apresentação na tela (4:3)</PresentationFormat>
  <Paragraphs>391</Paragraphs>
  <Slides>68</Slides>
  <Notes>1</Notes>
  <HiddenSlides>0</HiddenSlides>
  <MMClips>1</MMClips>
  <ScaleCrop>false</ScaleCrop>
  <HeadingPairs>
    <vt:vector size="6" baseType="variant">
      <vt:variant>
        <vt:lpstr>Tema</vt:lpstr>
      </vt:variant>
      <vt:variant>
        <vt:i4>1</vt:i4>
      </vt:variant>
      <vt:variant>
        <vt:lpstr>Servidores OLE incorporados</vt:lpstr>
      </vt:variant>
      <vt:variant>
        <vt:i4>1</vt:i4>
      </vt:variant>
      <vt:variant>
        <vt:lpstr>Títulos de slides</vt:lpstr>
      </vt:variant>
      <vt:variant>
        <vt:i4>68</vt:i4>
      </vt:variant>
    </vt:vector>
  </HeadingPairs>
  <TitlesOfParts>
    <vt:vector size="70" baseType="lpstr">
      <vt:lpstr>Módulo</vt:lpstr>
      <vt:lpstr>Graph</vt:lpstr>
      <vt:lpstr> Técnicas de Separação </vt:lpstr>
      <vt:lpstr>Técnicas de separação</vt:lpstr>
      <vt:lpstr>Slide 3</vt:lpstr>
      <vt:lpstr>Quando usa-las</vt:lpstr>
      <vt:lpstr>Slide 5</vt:lpstr>
      <vt:lpstr>Slide 6</vt:lpstr>
      <vt:lpstr>Extração por solvente</vt:lpstr>
      <vt:lpstr>Slide 8</vt:lpstr>
      <vt:lpstr>Princípios</vt:lpstr>
      <vt:lpstr>Slide 10</vt:lpstr>
      <vt:lpstr>Slide 11</vt:lpstr>
      <vt:lpstr>Exemplo</vt:lpstr>
      <vt:lpstr>Exemplo</vt:lpstr>
      <vt:lpstr>Slide 14</vt:lpstr>
      <vt:lpstr>Efeito Salting out</vt:lpstr>
      <vt:lpstr>Slide 16</vt:lpstr>
      <vt:lpstr>Slide 17</vt:lpstr>
      <vt:lpstr>Slide 18</vt:lpstr>
      <vt:lpstr>Slide 19</vt:lpstr>
      <vt:lpstr>Extração em fase sólida</vt:lpstr>
      <vt:lpstr>Extração por solventes quimicamente ativos</vt:lpstr>
      <vt:lpstr>Extração por solventes quimicamente ativo</vt:lpstr>
      <vt:lpstr>Que tipos de compostos orgânicos podem ser feitos solúveis em água? </vt:lpstr>
      <vt:lpstr>Slide 24</vt:lpstr>
      <vt:lpstr>Slide 25</vt:lpstr>
      <vt:lpstr>Slide 26</vt:lpstr>
      <vt:lpstr>Slide 27</vt:lpstr>
      <vt:lpstr>Extração por fluído supercrítico</vt:lpstr>
      <vt:lpstr>Slide 29</vt:lpstr>
      <vt:lpstr>Características</vt:lpstr>
      <vt:lpstr>Exemplos</vt:lpstr>
      <vt:lpstr>Desvantagens</vt:lpstr>
      <vt:lpstr>Instrumentação</vt:lpstr>
      <vt:lpstr>Parâmetros de otimização</vt:lpstr>
      <vt:lpstr>Pressão</vt:lpstr>
      <vt:lpstr>Temperatura</vt:lpstr>
      <vt:lpstr>Vantagens e desvantagens da SFE</vt:lpstr>
      <vt:lpstr>Destilação</vt:lpstr>
      <vt:lpstr>Destilação simples</vt:lpstr>
      <vt:lpstr>Destilação atmosférica do petróleo</vt:lpstr>
      <vt:lpstr>Destilação à Vácuo</vt:lpstr>
      <vt:lpstr>Destilação à Vácuo do Petróleo</vt:lpstr>
      <vt:lpstr>Separação por sublimação</vt:lpstr>
      <vt:lpstr>Ressublimação</vt:lpstr>
      <vt:lpstr>Separação por sublimação</vt:lpstr>
      <vt:lpstr>Troca iônica</vt:lpstr>
      <vt:lpstr>Equilíbrio de troca iônica</vt:lpstr>
      <vt:lpstr>Resinas de troca iônica</vt:lpstr>
      <vt:lpstr>Resinas de troca iônica</vt:lpstr>
      <vt:lpstr>Aplicações do método de troca iônica</vt:lpstr>
      <vt:lpstr>Tratamento de água doméstica</vt:lpstr>
      <vt:lpstr>Troca iônica aplicada à especiação química</vt:lpstr>
      <vt:lpstr>Slide 53</vt:lpstr>
      <vt:lpstr>Separações cromatográficas</vt:lpstr>
      <vt:lpstr>Um pouco de história</vt:lpstr>
      <vt:lpstr>Separações cromatográficas</vt:lpstr>
      <vt:lpstr>Descrição geral </vt:lpstr>
      <vt:lpstr>Cromatografia planar</vt:lpstr>
      <vt:lpstr>Cromatografia em camada fina</vt:lpstr>
      <vt:lpstr>Cromatografia em camada fina</vt:lpstr>
      <vt:lpstr>Cromatografia em coluna</vt:lpstr>
      <vt:lpstr>Cromatografia em Coluna</vt:lpstr>
      <vt:lpstr>Eluição em cromatografia em coluna</vt:lpstr>
      <vt:lpstr>Velocidade de migração dos solutos</vt:lpstr>
      <vt:lpstr>Tempo morto e de retenção</vt:lpstr>
      <vt:lpstr>Cromatografia em fase líquida</vt:lpstr>
      <vt:lpstr>Cromatografia em fase gasosa</vt:lpstr>
      <vt:lpstr>Slide 68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Técnicas de Separação </dc:title>
  <dc:creator>Usuario</dc:creator>
  <cp:lastModifiedBy>Usuario</cp:lastModifiedBy>
  <cp:revision>87</cp:revision>
  <dcterms:created xsi:type="dcterms:W3CDTF">2014-02-14T18:48:42Z</dcterms:created>
  <dcterms:modified xsi:type="dcterms:W3CDTF">2015-09-23T23:16:57Z</dcterms:modified>
</cp:coreProperties>
</file>