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de cantos arredondado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tângulo de cantos arredondados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0" name="Subtítu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12D9DB-6706-4CCF-A4AF-1B55599C506F}" type="datetimeFigureOut">
              <a:rPr lang="pt-BR" smtClean="0"/>
              <a:pPr/>
              <a:t>15/09/2014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2309C-13DB-4AEC-839F-6E327BE46EF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12D9DB-6706-4CCF-A4AF-1B55599C506F}" type="datetimeFigureOut">
              <a:rPr lang="pt-BR" smtClean="0"/>
              <a:pPr/>
              <a:t>15/09/2014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2309C-13DB-4AEC-839F-6E327BE46EF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12D9DB-6706-4CCF-A4AF-1B55599C506F}" type="datetimeFigureOut">
              <a:rPr lang="pt-BR" smtClean="0"/>
              <a:pPr/>
              <a:t>15/09/2014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2309C-13DB-4AEC-839F-6E327BE46EF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12D9DB-6706-4CCF-A4AF-1B55599C506F}" type="datetimeFigureOut">
              <a:rPr lang="pt-BR" smtClean="0"/>
              <a:pPr/>
              <a:t>15/09/2014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2309C-13DB-4AEC-839F-6E327BE46EF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de cantos arredondados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de cantos arredondados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12D9DB-6706-4CCF-A4AF-1B55599C506F}" type="datetimeFigureOut">
              <a:rPr lang="pt-BR" smtClean="0"/>
              <a:pPr/>
              <a:t>15/09/2014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2309C-13DB-4AEC-839F-6E327BE46EF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12D9DB-6706-4CCF-A4AF-1B55599C506F}" type="datetimeFigureOut">
              <a:rPr lang="pt-BR" smtClean="0"/>
              <a:pPr/>
              <a:t>15/09/2014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2309C-13DB-4AEC-839F-6E327BE46EF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12D9DB-6706-4CCF-A4AF-1B55599C506F}" type="datetimeFigureOut">
              <a:rPr lang="pt-BR" smtClean="0"/>
              <a:pPr/>
              <a:t>15/09/2014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2309C-13DB-4AEC-839F-6E327BE46EF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12D9DB-6706-4CCF-A4AF-1B55599C506F}" type="datetimeFigureOut">
              <a:rPr lang="pt-BR" smtClean="0"/>
              <a:pPr/>
              <a:t>15/09/2014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2309C-13DB-4AEC-839F-6E327BE46EF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de cantos arredondado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12D9DB-6706-4CCF-A4AF-1B55599C506F}" type="datetimeFigureOut">
              <a:rPr lang="pt-BR" smtClean="0"/>
              <a:pPr/>
              <a:t>15/09/2014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2309C-13DB-4AEC-839F-6E327BE46EF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12D9DB-6706-4CCF-A4AF-1B55599C506F}" type="datetimeFigureOut">
              <a:rPr lang="pt-BR" smtClean="0"/>
              <a:pPr/>
              <a:t>15/09/2014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2309C-13DB-4AEC-839F-6E327BE46EF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de cantos arredondado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edondar Retângulo em um Canto Únic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12D9DB-6706-4CCF-A4AF-1B55599C506F}" type="datetimeFigureOut">
              <a:rPr lang="pt-BR" smtClean="0"/>
              <a:pPr/>
              <a:t>15/09/2014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2309C-13DB-4AEC-839F-6E327BE46EF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de cantos arredondado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de cantos arredondados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Espaço Reservado para Títu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12D9DB-6706-4CCF-A4AF-1B55599C506F}" type="datetimeFigureOut">
              <a:rPr lang="pt-BR" smtClean="0"/>
              <a:pPr/>
              <a:t>15/09/2014</a:t>
            </a:fld>
            <a:endParaRPr lang="pt-BR"/>
          </a:p>
        </p:txBody>
      </p:sp>
      <p:sp>
        <p:nvSpPr>
          <p:cNvPr id="18" name="Espaço Reservado para Rodapé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292309C-13DB-4AEC-839F-6E327BE46EF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dirty="0" smtClean="0"/>
              <a:t>Volumetria de Óxido-redução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57422" y="4429132"/>
            <a:ext cx="6400800" cy="1752600"/>
          </a:xfrm>
        </p:spPr>
        <p:txBody>
          <a:bodyPr>
            <a:normAutofit/>
          </a:bodyPr>
          <a:lstStyle/>
          <a:p>
            <a:r>
              <a:rPr lang="pt-BR" sz="1600" dirty="0" smtClean="0"/>
              <a:t>Cibele Maria </a:t>
            </a:r>
            <a:r>
              <a:rPr lang="pt-BR" sz="1600" dirty="0" err="1" smtClean="0"/>
              <a:t>Stivanin</a:t>
            </a:r>
            <a:r>
              <a:rPr lang="pt-BR" sz="1600" dirty="0" smtClean="0"/>
              <a:t> de Almeida</a:t>
            </a:r>
          </a:p>
          <a:p>
            <a:r>
              <a:rPr lang="pt-BR" sz="1600" dirty="0" smtClean="0"/>
              <a:t>- 2014 - </a:t>
            </a:r>
            <a:endParaRPr lang="pt-BR" sz="1600" dirty="0"/>
          </a:p>
        </p:txBody>
      </p:sp>
      <p:pic>
        <p:nvPicPr>
          <p:cNvPr id="4" name="Espaço Reservado para Conteúdo 3" descr="images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4942" y="5072074"/>
            <a:ext cx="3581400" cy="12763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Equação de </a:t>
            </a:r>
            <a:r>
              <a:rPr lang="pt-BR" dirty="0" err="1" smtClean="0"/>
              <a:t>Nernst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0034" y="571480"/>
            <a:ext cx="8183880" cy="4187952"/>
          </a:xfrm>
        </p:spPr>
        <p:txBody>
          <a:bodyPr/>
          <a:lstStyle/>
          <a:p>
            <a:pPr algn="just"/>
            <a:r>
              <a:rPr lang="pt-BR" dirty="0" smtClean="0"/>
              <a:t>Relaciona o potencial de uma meia-célula com as concentrações das espécies oxidadas e reduzidas.</a:t>
            </a:r>
            <a:endParaRPr lang="pt-B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500306"/>
            <a:ext cx="7822882" cy="233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6034" y="2714620"/>
            <a:ext cx="7996494" cy="3532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928669"/>
            <a:ext cx="6143668" cy="182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928670"/>
            <a:ext cx="3143272" cy="4854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aixaDeTexto 5"/>
          <p:cNvSpPr txBox="1"/>
          <p:nvPr/>
        </p:nvSpPr>
        <p:spPr>
          <a:xfrm>
            <a:off x="714348" y="1071546"/>
            <a:ext cx="500066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BR" dirty="0" smtClean="0"/>
              <a:t>Ponto de equivalência: caracterizado por brusca mudança do potencial de redução</a:t>
            </a:r>
          </a:p>
          <a:p>
            <a:pPr algn="just"/>
            <a:endParaRPr lang="pt-BR" dirty="0" smtClean="0"/>
          </a:p>
          <a:p>
            <a:pPr algn="just">
              <a:buFont typeface="Arial" pitchFamily="34" charset="0"/>
              <a:buChar char="•"/>
            </a:pPr>
            <a:r>
              <a:rPr lang="pt-BR" dirty="0" smtClean="0"/>
              <a:t>Ponto final: pode ser feita por 3 métodos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1) Visualmente sem a adição de indicadores (quando o </a:t>
            </a:r>
            <a:r>
              <a:rPr lang="pt-BR" dirty="0" err="1" smtClean="0"/>
              <a:t>titulante</a:t>
            </a:r>
            <a:r>
              <a:rPr lang="pt-BR" dirty="0" smtClean="0"/>
              <a:t> apresenta uma coloração. Ex: KMnO</a:t>
            </a:r>
            <a:r>
              <a:rPr lang="pt-BR" baseline="-25000" dirty="0" smtClean="0"/>
              <a:t>4 </a:t>
            </a:r>
            <a:r>
              <a:rPr lang="pt-BR" dirty="0" smtClean="0"/>
              <a:t>incolor --- rosa)</a:t>
            </a:r>
          </a:p>
          <a:p>
            <a:pPr algn="just"/>
            <a:endParaRPr lang="pt-BR" baseline="-25000" dirty="0" smtClean="0"/>
          </a:p>
          <a:p>
            <a:pPr algn="just"/>
            <a:r>
              <a:rPr lang="pt-BR" dirty="0" smtClean="0"/>
              <a:t>2) Uso de indicadores: reagem de modo específico com um dos participantes da reação.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3) Métodos </a:t>
            </a:r>
            <a:r>
              <a:rPr lang="pt-BR" dirty="0" err="1" smtClean="0"/>
              <a:t>eletroanalíticos</a:t>
            </a:r>
            <a:r>
              <a:rPr lang="pt-BR" dirty="0" smtClean="0"/>
              <a:t>: </a:t>
            </a:r>
            <a:r>
              <a:rPr lang="pt-BR" dirty="0" err="1" smtClean="0">
                <a:solidFill>
                  <a:schemeClr val="accent2"/>
                </a:solidFill>
              </a:rPr>
              <a:t>Potenciometria</a:t>
            </a:r>
            <a:r>
              <a:rPr lang="pt-BR" dirty="0" smtClean="0"/>
              <a:t>  - envolve a medida do potencial da célula eletroquímica.</a:t>
            </a:r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2600" y="709793"/>
            <a:ext cx="8414242" cy="2219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9861" y="3393349"/>
            <a:ext cx="8436981" cy="2178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183880" cy="1051560"/>
          </a:xfrm>
        </p:spPr>
        <p:txBody>
          <a:bodyPr/>
          <a:lstStyle/>
          <a:p>
            <a:pPr algn="ctr"/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Conceitos iniciais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2143116"/>
            <a:ext cx="8572560" cy="4187952"/>
          </a:xfrm>
        </p:spPr>
        <p:txBody>
          <a:bodyPr/>
          <a:lstStyle/>
          <a:p>
            <a:pPr algn="just"/>
            <a:r>
              <a:rPr lang="pt-BR" dirty="0" smtClean="0"/>
              <a:t>Análise quantitativa volumétrica baseada na reação de óxido redução – transferência de elétrons (</a:t>
            </a:r>
            <a:r>
              <a:rPr lang="pt-BR" u="sng" dirty="0" smtClean="0">
                <a:solidFill>
                  <a:schemeClr val="accent1">
                    <a:lumMod val="75000"/>
                  </a:schemeClr>
                </a:solidFill>
              </a:rPr>
              <a:t>variação do </a:t>
            </a:r>
            <a:r>
              <a:rPr lang="pt-BR" u="sng" dirty="0" err="1" smtClean="0">
                <a:solidFill>
                  <a:schemeClr val="accent1">
                    <a:lumMod val="75000"/>
                  </a:schemeClr>
                </a:solidFill>
              </a:rPr>
              <a:t>nox</a:t>
            </a:r>
            <a:r>
              <a:rPr lang="pt-BR" u="sng" dirty="0" smtClean="0">
                <a:solidFill>
                  <a:schemeClr val="accent1">
                    <a:lumMod val="75000"/>
                  </a:schemeClr>
                </a:solidFill>
              </a:rPr>
              <a:t> das substâncias envolvidas</a:t>
            </a:r>
            <a:r>
              <a:rPr lang="pt-BR" dirty="0" smtClean="0"/>
              <a:t>).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776060"/>
            <a:ext cx="7572428" cy="5403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183880" cy="1051560"/>
          </a:xfrm>
        </p:spPr>
        <p:txBody>
          <a:bodyPr/>
          <a:lstStyle/>
          <a:p>
            <a:r>
              <a:rPr lang="pt-BR" dirty="0" smtClean="0"/>
              <a:t>Volumetria de óxido-redução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0034" y="1571612"/>
            <a:ext cx="8183880" cy="4688018"/>
          </a:xfrm>
        </p:spPr>
        <p:txBody>
          <a:bodyPr/>
          <a:lstStyle/>
          <a:p>
            <a:r>
              <a:rPr lang="pt-BR" dirty="0" smtClean="0"/>
              <a:t>Reações de redox podem ocorrer por:</a:t>
            </a:r>
          </a:p>
          <a:p>
            <a:pPr>
              <a:buNone/>
            </a:pPr>
            <a:endParaRPr lang="pt-BR" dirty="0" smtClean="0"/>
          </a:p>
          <a:p>
            <a:r>
              <a:rPr lang="pt-BR" dirty="0" smtClean="0"/>
              <a:t>Transferência direta de e</a:t>
            </a:r>
            <a:r>
              <a:rPr lang="pt-BR" baseline="30000" dirty="0" smtClean="0"/>
              <a:t>-</a:t>
            </a:r>
          </a:p>
          <a:p>
            <a:endParaRPr lang="pt-BR" baseline="30000" dirty="0" smtClean="0"/>
          </a:p>
          <a:p>
            <a:pPr>
              <a:buNone/>
            </a:pPr>
            <a:endParaRPr lang="pt-BR" baseline="30000" dirty="0" smtClean="0"/>
          </a:p>
          <a:p>
            <a:r>
              <a:rPr lang="pt-BR" dirty="0" smtClean="0"/>
              <a:t>Transferência indireta de e</a:t>
            </a:r>
            <a:r>
              <a:rPr lang="pt-BR" baseline="30000" dirty="0" smtClean="0"/>
              <a:t>-</a:t>
            </a:r>
          </a:p>
          <a:p>
            <a:endParaRPr lang="pt-BR" baseline="30000" dirty="0" smtClean="0"/>
          </a:p>
          <a:p>
            <a:endParaRPr lang="pt-BR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2962" y="214290"/>
            <a:ext cx="8183880" cy="1051560"/>
          </a:xfrm>
        </p:spPr>
        <p:txBody>
          <a:bodyPr/>
          <a:lstStyle/>
          <a:p>
            <a:r>
              <a:rPr lang="pt-BR" dirty="0" smtClean="0"/>
              <a:t>Transferência Direta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1357298"/>
            <a:ext cx="8183880" cy="4830894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Lâmina de cobre mergulhada em solução contendo íons Hg</a:t>
            </a:r>
            <a:r>
              <a:rPr lang="pt-BR" baseline="30000" dirty="0" smtClean="0"/>
              <a:t>+2</a:t>
            </a:r>
            <a:r>
              <a:rPr lang="pt-BR" dirty="0" smtClean="0"/>
              <a:t> torna-se prateada pela deposição de Hg</a:t>
            </a:r>
            <a:r>
              <a:rPr lang="pt-BR" baseline="30000" dirty="0" smtClean="0"/>
              <a:t>0</a:t>
            </a:r>
            <a:r>
              <a:rPr lang="pt-BR" dirty="0" smtClean="0"/>
              <a:t> na sua superfície:</a:t>
            </a:r>
          </a:p>
          <a:p>
            <a:pPr algn="ctr"/>
            <a:r>
              <a:rPr lang="pt-BR" u="sng" dirty="0" smtClean="0"/>
              <a:t>Hg</a:t>
            </a:r>
            <a:r>
              <a:rPr lang="pt-BR" u="sng" baseline="30000" dirty="0" smtClean="0"/>
              <a:t>+2</a:t>
            </a:r>
            <a:r>
              <a:rPr lang="pt-BR" u="sng" dirty="0" smtClean="0"/>
              <a:t> + Cu</a:t>
            </a:r>
            <a:r>
              <a:rPr lang="pt-BR" u="sng" baseline="30000" dirty="0" smtClean="0"/>
              <a:t>0</a:t>
            </a:r>
            <a:r>
              <a:rPr lang="pt-BR" u="sng" dirty="0" smtClean="0"/>
              <a:t> </a:t>
            </a:r>
            <a:r>
              <a:rPr lang="pt-BR" u="sng" dirty="0" smtClean="0">
                <a:latin typeface="Arial"/>
                <a:cs typeface="Arial"/>
              </a:rPr>
              <a:t>→</a:t>
            </a:r>
            <a:r>
              <a:rPr lang="pt-BR" u="sng" dirty="0" smtClean="0"/>
              <a:t> Hg</a:t>
            </a:r>
            <a:r>
              <a:rPr lang="pt-BR" u="sng" baseline="30000" dirty="0" smtClean="0"/>
              <a:t>0</a:t>
            </a:r>
            <a:r>
              <a:rPr lang="pt-BR" u="sng" dirty="0" smtClean="0"/>
              <a:t> + Cu</a:t>
            </a:r>
            <a:r>
              <a:rPr lang="pt-BR" u="sng" baseline="30000" dirty="0" smtClean="0"/>
              <a:t>+2</a:t>
            </a:r>
          </a:p>
          <a:p>
            <a:r>
              <a:rPr lang="pt-BR" dirty="0" smtClean="0"/>
              <a:t>Semi-reação de oxidação: </a:t>
            </a:r>
          </a:p>
          <a:p>
            <a:pPr algn="ctr"/>
            <a:r>
              <a:rPr lang="pt-BR" u="sng" dirty="0" err="1" smtClean="0"/>
              <a:t>Cuº</a:t>
            </a:r>
            <a:r>
              <a:rPr lang="pt-BR" u="sng" dirty="0" smtClean="0"/>
              <a:t> </a:t>
            </a:r>
            <a:r>
              <a:rPr lang="pt-BR" u="sng" dirty="0" smtClean="0">
                <a:latin typeface="Arial"/>
                <a:cs typeface="Arial"/>
              </a:rPr>
              <a:t>→</a:t>
            </a:r>
            <a:r>
              <a:rPr lang="pt-BR" u="sng" dirty="0" smtClean="0"/>
              <a:t> Cu</a:t>
            </a:r>
            <a:r>
              <a:rPr lang="pt-BR" u="sng" baseline="30000" dirty="0" smtClean="0"/>
              <a:t>+2</a:t>
            </a:r>
            <a:r>
              <a:rPr lang="pt-BR" u="sng" dirty="0" smtClean="0"/>
              <a:t> + 2e</a:t>
            </a:r>
            <a:r>
              <a:rPr lang="pt-BR" u="sng" baseline="30000" dirty="0" smtClean="0"/>
              <a:t>-</a:t>
            </a:r>
          </a:p>
          <a:p>
            <a:pPr algn="just"/>
            <a:r>
              <a:rPr lang="pt-BR" dirty="0" smtClean="0"/>
              <a:t>Semi-reação de redução: </a:t>
            </a:r>
          </a:p>
          <a:p>
            <a:pPr algn="ctr"/>
            <a:r>
              <a:rPr lang="pt-BR" u="sng" dirty="0" smtClean="0"/>
              <a:t>Hg</a:t>
            </a:r>
            <a:r>
              <a:rPr lang="pt-BR" u="sng" baseline="30000" dirty="0" smtClean="0"/>
              <a:t>+2</a:t>
            </a:r>
            <a:r>
              <a:rPr lang="pt-BR" u="sng" dirty="0" smtClean="0"/>
              <a:t> + 2e</a:t>
            </a:r>
            <a:r>
              <a:rPr lang="pt-BR" u="sng" baseline="30000" dirty="0" smtClean="0"/>
              <a:t>-</a:t>
            </a:r>
            <a:r>
              <a:rPr lang="pt-BR" u="sng" dirty="0" smtClean="0">
                <a:latin typeface="Arial"/>
                <a:cs typeface="Arial"/>
              </a:rPr>
              <a:t> → </a:t>
            </a:r>
            <a:r>
              <a:rPr lang="pt-BR" u="sng" dirty="0" err="1" smtClean="0"/>
              <a:t>Hg</a:t>
            </a:r>
            <a:r>
              <a:rPr lang="pt-BR" u="sng" baseline="30000" dirty="0" err="1" smtClean="0"/>
              <a:t>o</a:t>
            </a:r>
            <a:endParaRPr lang="pt-BR" u="sng" baseline="30000" dirty="0" smtClean="0"/>
          </a:p>
          <a:p>
            <a:r>
              <a:rPr lang="pt-BR" dirty="0" smtClean="0"/>
              <a:t>Reação global: </a:t>
            </a:r>
          </a:p>
          <a:p>
            <a:pPr algn="ctr"/>
            <a:r>
              <a:rPr lang="pt-BR" u="sng" dirty="0" err="1" smtClean="0"/>
              <a:t>Cuº</a:t>
            </a:r>
            <a:r>
              <a:rPr lang="pt-BR" u="sng" dirty="0" smtClean="0"/>
              <a:t> + Hg</a:t>
            </a:r>
            <a:r>
              <a:rPr lang="pt-BR" u="sng" baseline="30000" dirty="0" smtClean="0"/>
              <a:t>+2</a:t>
            </a:r>
            <a:r>
              <a:rPr lang="pt-BR" u="sng" dirty="0" smtClean="0"/>
              <a:t> </a:t>
            </a:r>
            <a:r>
              <a:rPr lang="pt-BR" u="sng" dirty="0" smtClean="0">
                <a:latin typeface="Arial"/>
                <a:cs typeface="Arial"/>
              </a:rPr>
              <a:t>→</a:t>
            </a:r>
            <a:r>
              <a:rPr lang="pt-BR" u="sng" dirty="0" smtClean="0"/>
              <a:t> Cu</a:t>
            </a:r>
            <a:r>
              <a:rPr lang="pt-BR" u="sng" baseline="30000" dirty="0" smtClean="0"/>
              <a:t>+2</a:t>
            </a:r>
            <a:r>
              <a:rPr lang="pt-BR" u="sng" dirty="0" smtClean="0"/>
              <a:t> + </a:t>
            </a:r>
            <a:r>
              <a:rPr lang="pt-BR" u="sng" dirty="0" err="1" smtClean="0"/>
              <a:t>Hgº</a:t>
            </a:r>
            <a:endParaRPr lang="pt-BR" u="sn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429000"/>
            <a:ext cx="1928826" cy="2729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2357430"/>
            <a:ext cx="3474143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tângulo 5"/>
          <p:cNvSpPr/>
          <p:nvPr/>
        </p:nvSpPr>
        <p:spPr>
          <a:xfrm>
            <a:off x="1214414" y="714356"/>
            <a:ext cx="59293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u="sng" dirty="0" smtClean="0">
                <a:solidFill>
                  <a:schemeClr val="accent1">
                    <a:lumMod val="75000"/>
                  </a:schemeClr>
                </a:solidFill>
              </a:rPr>
              <a:t>Hg</a:t>
            </a:r>
            <a:r>
              <a:rPr lang="pt-BR" sz="3200" u="sng" baseline="30000" dirty="0" smtClean="0">
                <a:solidFill>
                  <a:schemeClr val="accent1">
                    <a:lumMod val="75000"/>
                  </a:schemeClr>
                </a:solidFill>
              </a:rPr>
              <a:t>+2</a:t>
            </a:r>
            <a:r>
              <a:rPr lang="pt-BR" sz="3200" u="sng" dirty="0" smtClean="0"/>
              <a:t> + </a:t>
            </a:r>
            <a:r>
              <a:rPr lang="pt-BR" sz="3200" u="sng" dirty="0" smtClean="0">
                <a:solidFill>
                  <a:srgbClr val="00B050"/>
                </a:solidFill>
              </a:rPr>
              <a:t>Cu</a:t>
            </a:r>
            <a:r>
              <a:rPr lang="pt-BR" sz="3200" u="sng" baseline="30000" dirty="0" smtClean="0">
                <a:solidFill>
                  <a:srgbClr val="00B050"/>
                </a:solidFill>
              </a:rPr>
              <a:t>0</a:t>
            </a:r>
            <a:r>
              <a:rPr lang="pt-BR" sz="3200" u="sng" dirty="0" smtClean="0"/>
              <a:t> </a:t>
            </a:r>
            <a:r>
              <a:rPr lang="pt-BR" sz="3200" u="sng" dirty="0" smtClean="0">
                <a:latin typeface="Arial"/>
                <a:cs typeface="Arial"/>
              </a:rPr>
              <a:t>→</a:t>
            </a:r>
            <a:r>
              <a:rPr lang="pt-BR" sz="3200" u="sng" dirty="0" smtClean="0"/>
              <a:t> Hg</a:t>
            </a:r>
            <a:r>
              <a:rPr lang="pt-BR" sz="3200" u="sng" baseline="30000" dirty="0" smtClean="0"/>
              <a:t>0</a:t>
            </a:r>
            <a:r>
              <a:rPr lang="pt-BR" sz="3200" u="sng" dirty="0" smtClean="0"/>
              <a:t> + Cu</a:t>
            </a:r>
            <a:r>
              <a:rPr lang="pt-BR" sz="3200" u="sng" baseline="30000" dirty="0" smtClean="0"/>
              <a:t>+2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857224" y="1291224"/>
            <a:ext cx="1857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Oxidante:</a:t>
            </a:r>
          </a:p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Ganha e-</a:t>
            </a:r>
          </a:p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Sofre redução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928926" y="1285860"/>
            <a:ext cx="26432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00B050"/>
                </a:solidFill>
              </a:rPr>
              <a:t>Redutor:</a:t>
            </a:r>
          </a:p>
          <a:p>
            <a:r>
              <a:rPr lang="pt-BR" dirty="0" smtClean="0">
                <a:solidFill>
                  <a:srgbClr val="00B050"/>
                </a:solidFill>
              </a:rPr>
              <a:t>Perde e-</a:t>
            </a:r>
          </a:p>
          <a:p>
            <a:r>
              <a:rPr lang="pt-BR" dirty="0" smtClean="0">
                <a:solidFill>
                  <a:srgbClr val="00B050"/>
                </a:solidFill>
              </a:rPr>
              <a:t>Sofre oxidação</a:t>
            </a: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500034" y="3071810"/>
            <a:ext cx="8001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Entre as duas semi-reações aquela que possuir o </a:t>
            </a:r>
            <a:r>
              <a:rPr lang="pt-BR" u="sng" dirty="0" smtClean="0">
                <a:solidFill>
                  <a:schemeClr val="accent1">
                    <a:lumMod val="75000"/>
                  </a:schemeClr>
                </a:solidFill>
              </a:rPr>
              <a:t>maior potencial </a:t>
            </a:r>
            <a:r>
              <a:rPr lang="pt-BR" dirty="0" smtClean="0"/>
              <a:t>de redução será o </a:t>
            </a:r>
            <a:r>
              <a:rPr lang="pt-BR" u="sng" dirty="0" smtClean="0">
                <a:solidFill>
                  <a:schemeClr val="accent1">
                    <a:lumMod val="75000"/>
                  </a:schemeClr>
                </a:solidFill>
              </a:rPr>
              <a:t>agente oxidante</a:t>
            </a:r>
            <a:endParaRPr lang="pt-BR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2643174" y="4286256"/>
            <a:ext cx="45005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/>
              <a:t>Oxidante migra até a placa metálica (agente redutor) depositando-se na sua superfície na forma metálica.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Transferência indireta de elétrons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71472" y="1357298"/>
            <a:ext cx="8183880" cy="4616580"/>
          </a:xfrm>
        </p:spPr>
        <p:txBody>
          <a:bodyPr/>
          <a:lstStyle/>
          <a:p>
            <a:pPr algn="just"/>
            <a:r>
              <a:rPr lang="pt-BR" dirty="0" smtClean="0"/>
              <a:t>Sistema onde as semi-reações envolvidas ocorrem sem que as espécies reagentes estejam em contato direto = PILHA GALVÂNICA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357158" y="5143512"/>
            <a:ext cx="8183562" cy="1052512"/>
          </a:xfrm>
        </p:spPr>
        <p:txBody>
          <a:bodyPr/>
          <a:lstStyle/>
          <a:p>
            <a:pPr algn="ctr"/>
            <a:r>
              <a:rPr lang="pt-BR" dirty="0" smtClean="0"/>
              <a:t>Pilha de </a:t>
            </a:r>
            <a:r>
              <a:rPr lang="pt-BR" dirty="0" err="1" smtClean="0"/>
              <a:t>Daniell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642918"/>
            <a:ext cx="4429156" cy="275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97635" y="3357562"/>
            <a:ext cx="3631753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357166"/>
            <a:ext cx="282398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388" y="365223"/>
            <a:ext cx="2357454" cy="106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992" y="357166"/>
            <a:ext cx="7437346" cy="3711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31617" y="4714884"/>
            <a:ext cx="7040845" cy="15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tângulo 5"/>
          <p:cNvSpPr/>
          <p:nvPr/>
        </p:nvSpPr>
        <p:spPr>
          <a:xfrm>
            <a:off x="928662" y="4643446"/>
            <a:ext cx="7286676" cy="17145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Patrimônio Líquid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234</TotalTime>
  <Words>281</Words>
  <Application>Microsoft Office PowerPoint</Application>
  <PresentationFormat>Apresentação na tela (4:3)</PresentationFormat>
  <Paragraphs>44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Aspecto</vt:lpstr>
      <vt:lpstr>Volumetria de Óxido-redução</vt:lpstr>
      <vt:lpstr>Conceitos iniciais</vt:lpstr>
      <vt:lpstr>Slide 3</vt:lpstr>
      <vt:lpstr>Volumetria de óxido-redução</vt:lpstr>
      <vt:lpstr>Transferência Direta</vt:lpstr>
      <vt:lpstr>Slide 6</vt:lpstr>
      <vt:lpstr>Transferência indireta de elétrons</vt:lpstr>
      <vt:lpstr>Pilha de Daniell</vt:lpstr>
      <vt:lpstr>Slide 9</vt:lpstr>
      <vt:lpstr>Equação de Nernst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Volumetria de Óxido-redução</dc:title>
  <dc:creator>Usuario</dc:creator>
  <cp:lastModifiedBy>Usuario</cp:lastModifiedBy>
  <cp:revision>31</cp:revision>
  <dcterms:created xsi:type="dcterms:W3CDTF">2014-09-12T13:20:23Z</dcterms:created>
  <dcterms:modified xsi:type="dcterms:W3CDTF">2014-09-15T21:07:29Z</dcterms:modified>
</cp:coreProperties>
</file>