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9" r:id="rId3"/>
    <p:sldId id="267" r:id="rId5"/>
    <p:sldId id="268" r:id="rId6"/>
    <p:sldId id="258" r:id="rId7"/>
    <p:sldId id="260" r:id="rId8"/>
    <p:sldId id="269" r:id="rId9"/>
    <p:sldId id="259" r:id="rId10"/>
    <p:sldId id="270" r:id="rId11"/>
    <p:sldId id="261" r:id="rId12"/>
    <p:sldId id="286" r:id="rId13"/>
    <p:sldId id="294" r:id="rId14"/>
    <p:sldId id="274" r:id="rId15"/>
    <p:sldId id="275" r:id="rId16"/>
    <p:sldId id="287" r:id="rId17"/>
    <p:sldId id="295" r:id="rId18"/>
    <p:sldId id="262" r:id="rId19"/>
    <p:sldId id="296" r:id="rId20"/>
    <p:sldId id="276" r:id="rId21"/>
    <p:sldId id="280" r:id="rId22"/>
    <p:sldId id="281" r:id="rId23"/>
    <p:sldId id="297" r:id="rId24"/>
    <p:sldId id="285" r:id="rId25"/>
    <p:sldId id="263" r:id="rId26"/>
    <p:sldId id="277" r:id="rId27"/>
    <p:sldId id="278" r:id="rId28"/>
    <p:sldId id="264" r:id="rId29"/>
    <p:sldId id="290" r:id="rId30"/>
    <p:sldId id="298" r:id="rId31"/>
    <p:sldId id="299" r:id="rId32"/>
  </p:sldIdLst>
  <p:sldSz cx="9144000" cy="6858000" type="screen4x3"/>
  <p:notesSz cx="6858000" cy="9144000"/>
  <p:defaultTextStyle>
    <a:defPPr>
      <a:defRPr lang="pt-B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766"/>
    <a:srgbClr val="008000"/>
    <a:srgbClr val="003366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-8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176E4E-9619-4194-A383-AA0ED525401F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para editar os estilos do texto mestre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nível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Terceiro nível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Quarto nível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nível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614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p>
            <a:pPr lvl="0" algn="r" eaLnBrk="1" hangingPunct="1">
              <a:buNone/>
            </a:pPr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7172" name="Espaço Reservado para Número de Slide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4" name="Espaço Reservado para Número de Slide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6088" y="990600"/>
            <a:ext cx="8229600" cy="56673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 hasCustomPrompt="1"/>
          </p:nvPr>
        </p:nvSpPr>
        <p:spPr>
          <a:xfrm>
            <a:off x="468313" y="1773238"/>
            <a:ext cx="4038600" cy="46085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 hasCustomPrompt="1"/>
          </p:nvPr>
        </p:nvSpPr>
        <p:spPr>
          <a:xfrm>
            <a:off x="4659313" y="1773238"/>
            <a:ext cx="4038600" cy="22272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 hasCustomPrompt="1"/>
          </p:nvPr>
        </p:nvSpPr>
        <p:spPr>
          <a:xfrm>
            <a:off x="4659313" y="4152900"/>
            <a:ext cx="4038600" cy="22288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6088" y="990600"/>
            <a:ext cx="8229600" cy="56673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 hasCustomPrompt="1"/>
          </p:nvPr>
        </p:nvSpPr>
        <p:spPr>
          <a:xfrm>
            <a:off x="468313" y="1773238"/>
            <a:ext cx="4038600" cy="22272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 hasCustomPrompt="1"/>
          </p:nvPr>
        </p:nvSpPr>
        <p:spPr>
          <a:xfrm>
            <a:off x="468313" y="4152900"/>
            <a:ext cx="4038600" cy="22288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 hasCustomPrompt="1"/>
          </p:nvPr>
        </p:nvSpPr>
        <p:spPr>
          <a:xfrm>
            <a:off x="4659313" y="1773238"/>
            <a:ext cx="4038600" cy="46085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 hasCustomPrompt="1"/>
          </p:nvPr>
        </p:nvSpPr>
        <p:spPr>
          <a:xfrm>
            <a:off x="446088" y="990600"/>
            <a:ext cx="8229600" cy="56673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 hasCustomPrompt="1"/>
          </p:nvPr>
        </p:nvSpPr>
        <p:spPr>
          <a:xfrm>
            <a:off x="468313" y="1773238"/>
            <a:ext cx="4038600" cy="22272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 hasCustomPrompt="1"/>
          </p:nvPr>
        </p:nvSpPr>
        <p:spPr>
          <a:xfrm>
            <a:off x="4659313" y="1773238"/>
            <a:ext cx="4038600" cy="22272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 hasCustomPrompt="1"/>
          </p:nvPr>
        </p:nvSpPr>
        <p:spPr>
          <a:xfrm>
            <a:off x="468313" y="4152900"/>
            <a:ext cx="4038600" cy="22288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59313" y="4152900"/>
            <a:ext cx="4038600" cy="22288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6088" y="990600"/>
            <a:ext cx="8229600" cy="56673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 hasCustomPrompt="1"/>
          </p:nvPr>
        </p:nvSpPr>
        <p:spPr>
          <a:xfrm>
            <a:off x="468313" y="1773238"/>
            <a:ext cx="4038600" cy="46085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59313" y="1773238"/>
            <a:ext cx="4038600" cy="46085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6088" y="990600"/>
            <a:ext cx="8229600" cy="56673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68313" y="1773238"/>
            <a:ext cx="4038600" cy="46085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659313" y="1773238"/>
            <a:ext cx="4038600" cy="46085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e 2 partes d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6088" y="990600"/>
            <a:ext cx="8229600" cy="56673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 hasCustomPrompt="1"/>
          </p:nvPr>
        </p:nvSpPr>
        <p:spPr>
          <a:xfrm>
            <a:off x="468313" y="1773238"/>
            <a:ext cx="4038600" cy="22272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 hasCustomPrompt="1"/>
          </p:nvPr>
        </p:nvSpPr>
        <p:spPr>
          <a:xfrm>
            <a:off x="4659313" y="1773238"/>
            <a:ext cx="4038600" cy="22272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 hasCustomPrompt="1"/>
          </p:nvPr>
        </p:nvSpPr>
        <p:spPr>
          <a:xfrm>
            <a:off x="468313" y="4152900"/>
            <a:ext cx="8229600" cy="22288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3074" name="Imagem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Espaço Reservado para Título 1"/>
          <p:cNvSpPr>
            <a:spLocks noGrp="1"/>
          </p:cNvSpPr>
          <p:nvPr>
            <p:ph type="title"/>
          </p:nvPr>
        </p:nvSpPr>
        <p:spPr>
          <a:xfrm>
            <a:off x="446088" y="990600"/>
            <a:ext cx="8229600" cy="566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Clique para editar o título mestre</a:t>
            </a:r>
            <a:endParaRPr dirty="0"/>
          </a:p>
        </p:txBody>
      </p:sp>
      <p:sp>
        <p:nvSpPr>
          <p:cNvPr id="3076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13" y="1773238"/>
            <a:ext cx="8229600" cy="46085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Clique para editar o texto mestre</a:t>
            </a:r>
            <a:endParaRPr dirty="0"/>
          </a:p>
          <a:p>
            <a:pPr lvl="1"/>
            <a:r>
              <a:rPr dirty="0"/>
              <a:t>Segundo nível</a:t>
            </a:r>
            <a:endParaRPr dirty="0"/>
          </a:p>
          <a:p>
            <a:pPr lvl="2"/>
            <a:r>
              <a:rPr dirty="0"/>
              <a:t>Terceiro nível</a:t>
            </a:r>
            <a:endParaRPr dirty="0"/>
          </a:p>
          <a:p>
            <a:pPr lvl="3"/>
            <a:r>
              <a:rPr dirty="0"/>
              <a:t>Quarto nível</a:t>
            </a:r>
            <a:endParaRPr dirty="0"/>
          </a:p>
          <a:p>
            <a:pPr lvl="4"/>
            <a:r>
              <a:rPr dirty="0"/>
              <a:t>Quinto nível</a:t>
            </a:r>
            <a:endParaRPr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524625"/>
            <a:ext cx="21336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678187-7150-494F-A00A-8DF9358A939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32138" y="6524625"/>
            <a:ext cx="28956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499225"/>
            <a:ext cx="21336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  <p:sp>
        <p:nvSpPr>
          <p:cNvPr id="103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3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0" eaLnBrk="1" hangingPunct="1"/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QUÍMICA - 2° Ano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 eaLnBrk="1" hangingPunct="1"/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Constante do produto de solubilidade (Kps)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hyperlink" Target="http://proquimica.iqm.unicamp.br/prodsol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Imagem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CaixaDeTexto 6"/>
          <p:cNvSpPr txBox="1"/>
          <p:nvPr/>
        </p:nvSpPr>
        <p:spPr>
          <a:xfrm>
            <a:off x="1150938" y="4076700"/>
            <a:ext cx="6842125" cy="2493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sz="2000" dirty="0">
              <a:solidFill>
                <a:srgbClr val="102766"/>
              </a:solidFill>
              <a:latin typeface="Calibri" panose="020F0502020204030204" pitchFamily="34" charset="0"/>
            </a:endParaRPr>
          </a:p>
          <a:p>
            <a:pPr algn="ctr"/>
            <a:r>
              <a:rPr sz="3600" b="1" dirty="0">
                <a:solidFill>
                  <a:srgbClr val="102766"/>
                </a:solidFill>
                <a:latin typeface="Calibri" panose="020F0502020204030204" pitchFamily="34" charset="0"/>
              </a:rPr>
              <a:t>Ciências da Natureza e suas Tecnologias - Química</a:t>
            </a:r>
            <a:endParaRPr sz="3600" b="1" dirty="0">
              <a:solidFill>
                <a:srgbClr val="102766"/>
              </a:solidFill>
              <a:latin typeface="Calibri" panose="020F0502020204030204" pitchFamily="34" charset="0"/>
            </a:endParaRPr>
          </a:p>
          <a:p>
            <a:pPr algn="ctr"/>
            <a:r>
              <a:rPr sz="2000" dirty="0">
                <a:solidFill>
                  <a:srgbClr val="102766"/>
                </a:solidFill>
                <a:latin typeface="Calibri" panose="020F0502020204030204" pitchFamily="34" charset="0"/>
              </a:rPr>
              <a:t>Ensino Médio, 2ª Série</a:t>
            </a:r>
            <a:endParaRPr sz="2000" dirty="0">
              <a:solidFill>
                <a:srgbClr val="102766"/>
              </a:solidFill>
              <a:latin typeface="Calibri" panose="020F0502020204030204" pitchFamily="34" charset="0"/>
            </a:endParaRPr>
          </a:p>
          <a:p>
            <a:pPr algn="ctr"/>
            <a:endParaRPr sz="2000" dirty="0">
              <a:solidFill>
                <a:srgbClr val="102766"/>
              </a:solidFill>
              <a:latin typeface="Calibri" panose="020F0502020204030204" pitchFamily="34" charset="0"/>
            </a:endParaRPr>
          </a:p>
          <a:p>
            <a:pPr algn="ctr"/>
            <a:r>
              <a:rPr sz="2400" b="1" dirty="0">
                <a:solidFill>
                  <a:srgbClr val="102766"/>
                </a:solidFill>
                <a:latin typeface="Calibri" panose="020F0502020204030204" pitchFamily="34" charset="0"/>
              </a:rPr>
              <a:t>CONSTANTE DO PRODUTO DE SOLUBILIDADE (Kps)</a:t>
            </a:r>
            <a:endParaRPr sz="2400" b="1" dirty="0">
              <a:solidFill>
                <a:srgbClr val="10276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90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Equilíbrio de sais pouco solúveis</a:t>
            </a:r>
            <a:endParaRPr sz="3200" dirty="0"/>
          </a:p>
        </p:txBody>
      </p:sp>
      <p:sp>
        <p:nvSpPr>
          <p:cNvPr id="140305" name="Rectangle 17"/>
          <p:cNvSpPr>
            <a:spLocks noGrp="1"/>
          </p:cNvSpPr>
          <p:nvPr>
            <p:ph type="body" sz="half"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Consideremos uma solução saturada de cloreto de prata (AgCl).</a:t>
            </a:r>
            <a:endParaRPr sz="2000" dirty="0"/>
          </a:p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Se continuarmos a adicionar AgCl a uma solução saturada, ocorrerá formação de precipitado, e passamos a ter uma solução heterogênea com uma fase líquida e uma fase sólida.</a:t>
            </a:r>
            <a:endParaRPr sz="2000" dirty="0"/>
          </a:p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Nestas condições, ocorre um equilíbrio entre estas duas fases representado por:</a:t>
            </a:r>
            <a:endParaRPr sz="2000" dirty="0"/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b="1" dirty="0">
                <a:solidFill>
                  <a:schemeClr val="hlink"/>
                </a:solidFill>
              </a:rPr>
              <a:t>AgCl</a:t>
            </a:r>
            <a:r>
              <a:rPr b="1" baseline="-25000" dirty="0">
                <a:solidFill>
                  <a:schemeClr val="hlink"/>
                </a:solidFill>
              </a:rPr>
              <a:t>(s)</a:t>
            </a:r>
            <a:r>
              <a:rPr b="1" dirty="0">
                <a:solidFill>
                  <a:schemeClr val="hlink"/>
                </a:solidFill>
              </a:rPr>
              <a:t> = Ag</a:t>
            </a:r>
            <a:r>
              <a:rPr b="1" baseline="30000" dirty="0">
                <a:solidFill>
                  <a:schemeClr val="hlink"/>
                </a:solidFill>
              </a:rPr>
              <a:t>+</a:t>
            </a:r>
            <a:r>
              <a:rPr b="1" baseline="-25000" dirty="0">
                <a:solidFill>
                  <a:schemeClr val="hlink"/>
                </a:solidFill>
              </a:rPr>
              <a:t>(aq)</a:t>
            </a:r>
            <a:r>
              <a:rPr b="1" dirty="0">
                <a:solidFill>
                  <a:schemeClr val="hlink"/>
                </a:solidFill>
              </a:rPr>
              <a:t> + Cl</a:t>
            </a:r>
            <a:r>
              <a:rPr b="1" baseline="30000" dirty="0">
                <a:solidFill>
                  <a:schemeClr val="hlink"/>
                </a:solidFill>
              </a:rPr>
              <a:t>-</a:t>
            </a:r>
            <a:r>
              <a:rPr b="1" baseline="-25000" dirty="0">
                <a:solidFill>
                  <a:schemeClr val="hlink"/>
                </a:solidFill>
              </a:rPr>
              <a:t>(aq)</a:t>
            </a:r>
            <a:endParaRPr b="1" baseline="-25000" dirty="0">
              <a:solidFill>
                <a:schemeClr val="hlink"/>
              </a:solidFill>
            </a:endParaRPr>
          </a:p>
        </p:txBody>
      </p:sp>
      <p:sp>
        <p:nvSpPr>
          <p:cNvPr id="140308" name="Rectangle 20"/>
          <p:cNvSpPr>
            <a:spLocks noGrp="1"/>
          </p:cNvSpPr>
          <p:nvPr>
            <p:ph sz="quarter" idx="3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O momento em que a velocidade de dissolução iguala-se à velocidade de precipitação, corresponde ao instante em que se estabelece o equilíbrio de solubilidade do sal em estudo.</a:t>
            </a:r>
            <a:endParaRPr sz="2000" dirty="0"/>
          </a:p>
        </p:txBody>
      </p:sp>
      <p:graphicFrame>
        <p:nvGraphicFramePr>
          <p:cNvPr id="1026" name="Objeto 1"/>
          <p:cNvGraphicFramePr>
            <a:graphicFrameLocks noChangeAspect="1"/>
          </p:cNvGraphicFramePr>
          <p:nvPr/>
        </p:nvGraphicFramePr>
        <p:xfrm>
          <a:off x="4629150" y="266700"/>
          <a:ext cx="2200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213610" imgH="481330" progId="Package">
                  <p:embed/>
                </p:oleObj>
              </mc:Choice>
              <mc:Fallback>
                <p:oleObj name="" r:id="rId1" imgW="2213610" imgH="481330" progId="Package">
                  <p:embed/>
                  <p:pic>
                    <p:nvPicPr>
                      <p:cNvPr id="0" name="Imagem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29150" y="266700"/>
                        <a:ext cx="2200275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8"/>
          <p:cNvPicPr>
            <a:picLocks noChangeAspect="1"/>
          </p:cNvPicPr>
          <p:nvPr/>
        </p:nvPicPr>
        <p:blipFill>
          <a:blip r:embed="rId3"/>
          <a:srcRect l="1630" t="8490" r="79243" b="66985"/>
          <a:stretch>
            <a:fillRect/>
          </a:stretch>
        </p:blipFill>
        <p:spPr>
          <a:xfrm>
            <a:off x="5508625" y="1714500"/>
            <a:ext cx="2332038" cy="224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1" name="CaixaDeTexto 3"/>
          <p:cNvSpPr txBox="1"/>
          <p:nvPr/>
        </p:nvSpPr>
        <p:spPr>
          <a:xfrm>
            <a:off x="5435600" y="3902075"/>
            <a:ext cx="2087563" cy="2476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ZooFari / Public Domain</a:t>
            </a:r>
            <a:endParaRPr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305" grpId="0"/>
      <p:bldP spid="1403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4018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Equilíbrio de sais pouco solúveis</a:t>
            </a:r>
            <a:endParaRPr sz="3200" dirty="0"/>
          </a:p>
        </p:txBody>
      </p:sp>
      <p:sp>
        <p:nvSpPr>
          <p:cNvPr id="214025" name="Rectangle 9"/>
          <p:cNvSpPr>
            <a:spLocks noGrp="1"/>
          </p:cNvSpPr>
          <p:nvPr>
            <p:ph sz="quarter" idx="2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Assim sendo, podemos calcular a constante de equilíbrio para esse sistema:</a:t>
            </a:r>
            <a:endParaRPr sz="2000" dirty="0"/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hlink"/>
                </a:solidFill>
              </a:rPr>
              <a:t>Kps = [Ag</a:t>
            </a:r>
            <a:r>
              <a:rPr sz="2400" b="1" baseline="30000" dirty="0">
                <a:solidFill>
                  <a:schemeClr val="hlink"/>
                </a:solidFill>
              </a:rPr>
              <a:t>+</a:t>
            </a:r>
            <a:r>
              <a:rPr sz="2400" b="1" dirty="0">
                <a:solidFill>
                  <a:schemeClr val="hlink"/>
                </a:solidFill>
              </a:rPr>
              <a:t>] x [Cl</a:t>
            </a:r>
            <a:r>
              <a:rPr sz="2400" b="1" baseline="30000" dirty="0">
                <a:solidFill>
                  <a:schemeClr val="hlink"/>
                </a:solidFill>
              </a:rPr>
              <a:t>-</a:t>
            </a:r>
            <a:r>
              <a:rPr sz="2400" b="1" dirty="0">
                <a:solidFill>
                  <a:schemeClr val="hlink"/>
                </a:solidFill>
              </a:rPr>
              <a:t>] = S x S = S</a:t>
            </a:r>
            <a:r>
              <a:rPr sz="2400" b="1" baseline="30000" dirty="0">
                <a:solidFill>
                  <a:schemeClr val="hlink"/>
                </a:solidFill>
              </a:rPr>
              <a:t>2</a:t>
            </a:r>
            <a:endParaRPr sz="2400" dirty="0"/>
          </a:p>
        </p:txBody>
      </p:sp>
      <p:sp>
        <p:nvSpPr>
          <p:cNvPr id="214019" name="Rectangle 3"/>
          <p:cNvSpPr>
            <a:spLocks noGrp="1"/>
          </p:cNvSpPr>
          <p:nvPr>
            <p:ph type="body" sz="half" idx="3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sz="2000" b="1" i="1" dirty="0"/>
              <a:t>Constante do Produto de Solubilidade (Kps)</a:t>
            </a:r>
            <a:r>
              <a:rPr sz="2000" dirty="0"/>
              <a:t> é a constante de equilíbrio de uma solução de um eletrólito pouco solúvel.</a:t>
            </a:r>
            <a:endParaRPr sz="2000" dirty="0"/>
          </a:p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A relação entre a solubilidade e Kps de um sal depende da estequiometria do mesmo.</a:t>
            </a:r>
            <a:endParaRPr sz="2000" dirty="0"/>
          </a:p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Vejamos, por exemplo, para o PbF</a:t>
            </a:r>
            <a:r>
              <a:rPr sz="2000" baseline="-25000" dirty="0"/>
              <a:t>2</a:t>
            </a:r>
            <a:r>
              <a:rPr sz="2000" dirty="0"/>
              <a:t>:</a:t>
            </a:r>
            <a:endParaRPr sz="2000" dirty="0"/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2400" dirty="0">
                <a:solidFill>
                  <a:schemeClr val="hlink"/>
                </a:solidFill>
              </a:rPr>
              <a:t>PbF</a:t>
            </a:r>
            <a:r>
              <a:rPr sz="2400" baseline="-25000" dirty="0">
                <a:solidFill>
                  <a:schemeClr val="hlink"/>
                </a:solidFill>
              </a:rPr>
              <a:t>2(s)</a:t>
            </a:r>
            <a:r>
              <a:rPr sz="2400" dirty="0">
                <a:solidFill>
                  <a:schemeClr val="hlink"/>
                </a:solidFill>
              </a:rPr>
              <a:t> = Pb</a:t>
            </a:r>
            <a:r>
              <a:rPr sz="2400" baseline="30000" dirty="0">
                <a:solidFill>
                  <a:schemeClr val="hlink"/>
                </a:solidFill>
              </a:rPr>
              <a:t>2+</a:t>
            </a:r>
            <a:r>
              <a:rPr sz="2400" baseline="-25000" dirty="0">
                <a:solidFill>
                  <a:schemeClr val="hlink"/>
                </a:solidFill>
              </a:rPr>
              <a:t>(aq)</a:t>
            </a:r>
            <a:r>
              <a:rPr sz="2400" dirty="0">
                <a:solidFill>
                  <a:schemeClr val="hlink"/>
                </a:solidFill>
              </a:rPr>
              <a:t> + 2 F</a:t>
            </a:r>
            <a:r>
              <a:rPr sz="2400" baseline="30000" dirty="0">
                <a:solidFill>
                  <a:schemeClr val="hlink"/>
                </a:solidFill>
              </a:rPr>
              <a:t>-</a:t>
            </a:r>
            <a:r>
              <a:rPr sz="2400" baseline="-25000" dirty="0">
                <a:solidFill>
                  <a:schemeClr val="hlink"/>
                </a:solidFill>
              </a:rPr>
              <a:t>(aq)</a:t>
            </a:r>
            <a:endParaRPr sz="2400" baseline="-25000" dirty="0">
              <a:solidFill>
                <a:schemeClr val="hlink"/>
              </a:solidFill>
            </a:endParaRPr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2400" dirty="0">
                <a:solidFill>
                  <a:schemeClr val="hlink"/>
                </a:solidFill>
              </a:rPr>
              <a:t>Kps = [Pb</a:t>
            </a:r>
            <a:r>
              <a:rPr sz="2400" baseline="30000" dirty="0">
                <a:solidFill>
                  <a:schemeClr val="hlink"/>
                </a:solidFill>
              </a:rPr>
              <a:t>2+</a:t>
            </a:r>
            <a:r>
              <a:rPr sz="2400" dirty="0">
                <a:solidFill>
                  <a:schemeClr val="hlink"/>
                </a:solidFill>
              </a:rPr>
              <a:t>] x [F</a:t>
            </a:r>
            <a:r>
              <a:rPr sz="2400" baseline="30000" dirty="0">
                <a:solidFill>
                  <a:schemeClr val="hlink"/>
                </a:solidFill>
              </a:rPr>
              <a:t>-</a:t>
            </a:r>
            <a:r>
              <a:rPr sz="2400" dirty="0">
                <a:solidFill>
                  <a:schemeClr val="hlink"/>
                </a:solidFill>
              </a:rPr>
              <a:t>]</a:t>
            </a:r>
            <a:r>
              <a:rPr sz="2400" baseline="30000" dirty="0">
                <a:solidFill>
                  <a:schemeClr val="hlink"/>
                </a:solidFill>
              </a:rPr>
              <a:t>2</a:t>
            </a:r>
            <a:r>
              <a:rPr sz="2400" dirty="0">
                <a:solidFill>
                  <a:schemeClr val="hlink"/>
                </a:solidFill>
              </a:rPr>
              <a:t> </a:t>
            </a:r>
            <a:endParaRPr sz="2400" dirty="0">
              <a:solidFill>
                <a:schemeClr val="hlink"/>
              </a:solidFill>
            </a:endParaRPr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2400" dirty="0">
                <a:solidFill>
                  <a:schemeClr val="hlink"/>
                </a:solidFill>
              </a:rPr>
              <a:t>Kps = S x (2S)</a:t>
            </a:r>
            <a:r>
              <a:rPr sz="2400" baseline="30000" dirty="0">
                <a:solidFill>
                  <a:schemeClr val="hlink"/>
                </a:solidFill>
              </a:rPr>
              <a:t>2</a:t>
            </a:r>
            <a:r>
              <a:rPr sz="2400" dirty="0">
                <a:solidFill>
                  <a:schemeClr val="hlink"/>
                </a:solidFill>
              </a:rPr>
              <a:t> = </a:t>
            </a:r>
            <a:r>
              <a:rPr sz="2400" b="1" dirty="0">
                <a:solidFill>
                  <a:schemeClr val="hlink"/>
                </a:solidFill>
              </a:rPr>
              <a:t>4S</a:t>
            </a:r>
            <a:r>
              <a:rPr sz="2400" b="1" baseline="30000" dirty="0">
                <a:solidFill>
                  <a:schemeClr val="hlink"/>
                </a:solidFill>
              </a:rPr>
              <a:t>3</a:t>
            </a:r>
            <a:endParaRPr sz="2400" b="1" baseline="30000" dirty="0">
              <a:solidFill>
                <a:schemeClr val="hlink"/>
              </a:solidFill>
            </a:endParaRPr>
          </a:p>
        </p:txBody>
      </p:sp>
      <p:pic>
        <p:nvPicPr>
          <p:cNvPr id="13317" name="Picture 7" descr="File:Salze Natriumchloridgitter Loesen.sv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8525" y="1700213"/>
            <a:ext cx="3240088" cy="218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CaixaDeTexto 2"/>
          <p:cNvSpPr txBox="1"/>
          <p:nvPr/>
        </p:nvSpPr>
        <p:spPr>
          <a:xfrm>
            <a:off x="898525" y="3881438"/>
            <a:ext cx="3524250" cy="2460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Roland.chem / GNU Free Documentation License</a:t>
            </a:r>
            <a:endParaRPr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  <p:bldP spid="214025" grpId="0"/>
      <p:bldP spid="2140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Exemplos do cotidiano</a:t>
            </a:r>
            <a:endParaRPr sz="3200" dirty="0"/>
          </a:p>
        </p:txBody>
      </p:sp>
      <p:sp>
        <p:nvSpPr>
          <p:cNvPr id="91165" name="Rectangle 29"/>
          <p:cNvSpPr>
            <a:spLocks noGrp="1"/>
          </p:cNvSpPr>
          <p:nvPr>
            <p:ph type="body" sz="half" idx="3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sz="2200" b="1" i="1" dirty="0"/>
              <a:t>Estalactites, Estalagmites e Corais</a:t>
            </a:r>
            <a:endParaRPr sz="2200" b="1" i="1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200" dirty="0"/>
              <a:t>Como se formam as estalactites e estalagmites ?</a:t>
            </a:r>
            <a:endParaRPr sz="22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200" dirty="0"/>
              <a:t>Por que os corais só são encontrados em locais onde o mar é quente ?</a:t>
            </a:r>
            <a:endParaRPr sz="22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200" dirty="0"/>
              <a:t>As respostas estão relacionadas ao seguinte equilíbrio químico :</a:t>
            </a:r>
            <a:endParaRPr sz="2200" dirty="0"/>
          </a:p>
          <a:p>
            <a:pPr algn="ctr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hlink"/>
                </a:solidFill>
              </a:rPr>
              <a:t>CaCO</a:t>
            </a:r>
            <a:r>
              <a:rPr sz="2400" b="1" baseline="-25000" dirty="0">
                <a:solidFill>
                  <a:schemeClr val="hlink"/>
                </a:solidFill>
              </a:rPr>
              <a:t>3(s)</a:t>
            </a:r>
            <a:r>
              <a:rPr sz="2400" b="1" dirty="0">
                <a:solidFill>
                  <a:schemeClr val="hlink"/>
                </a:solidFill>
              </a:rPr>
              <a:t> + CO</a:t>
            </a:r>
            <a:r>
              <a:rPr sz="2400" b="1" baseline="-25000" dirty="0">
                <a:solidFill>
                  <a:schemeClr val="hlink"/>
                </a:solidFill>
              </a:rPr>
              <a:t>2(aq)</a:t>
            </a:r>
            <a:r>
              <a:rPr sz="2400" b="1" dirty="0">
                <a:solidFill>
                  <a:schemeClr val="hlink"/>
                </a:solidFill>
              </a:rPr>
              <a:t> + H</a:t>
            </a:r>
            <a:r>
              <a:rPr sz="2400" b="1" baseline="-25000" dirty="0">
                <a:solidFill>
                  <a:schemeClr val="hlink"/>
                </a:solidFill>
              </a:rPr>
              <a:t>2</a:t>
            </a:r>
            <a:r>
              <a:rPr sz="2400" b="1" dirty="0">
                <a:solidFill>
                  <a:schemeClr val="hlink"/>
                </a:solidFill>
              </a:rPr>
              <a:t>O</a:t>
            </a:r>
            <a:r>
              <a:rPr sz="2400" b="1" baseline="-25000" dirty="0">
                <a:solidFill>
                  <a:schemeClr val="hlink"/>
                </a:solidFill>
              </a:rPr>
              <a:t>(l)</a:t>
            </a:r>
            <a:r>
              <a:rPr sz="2400" b="1" dirty="0">
                <a:solidFill>
                  <a:schemeClr val="hlink"/>
                </a:solidFill>
              </a:rPr>
              <a:t> = Ca</a:t>
            </a:r>
            <a:r>
              <a:rPr sz="2400" b="1" baseline="30000" dirty="0">
                <a:solidFill>
                  <a:schemeClr val="hlink"/>
                </a:solidFill>
              </a:rPr>
              <a:t>+2</a:t>
            </a:r>
            <a:r>
              <a:rPr sz="2400" b="1" baseline="-25000" dirty="0">
                <a:solidFill>
                  <a:schemeClr val="hlink"/>
                </a:solidFill>
              </a:rPr>
              <a:t>(aq)</a:t>
            </a:r>
            <a:r>
              <a:rPr sz="2400" b="1" dirty="0">
                <a:solidFill>
                  <a:schemeClr val="hlink"/>
                </a:solidFill>
              </a:rPr>
              <a:t> + 2HCO</a:t>
            </a:r>
            <a:r>
              <a:rPr sz="2400" b="1" baseline="30000" dirty="0">
                <a:solidFill>
                  <a:schemeClr val="hlink"/>
                </a:solidFill>
              </a:rPr>
              <a:t>-3</a:t>
            </a:r>
            <a:r>
              <a:rPr sz="2400" b="1" baseline="-25000" dirty="0">
                <a:solidFill>
                  <a:schemeClr val="hlink"/>
                </a:solidFill>
              </a:rPr>
              <a:t>(aq)</a:t>
            </a:r>
            <a:endParaRPr sz="2400" b="1" baseline="-25000" dirty="0">
              <a:solidFill>
                <a:schemeClr val="hlink"/>
              </a:solidFill>
            </a:endParaRPr>
          </a:p>
        </p:txBody>
      </p:sp>
      <p:pic>
        <p:nvPicPr>
          <p:cNvPr id="14340" name="Picture 7" descr="File:Lechuguilla Cave Pearlsian Gul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9225" y="1635125"/>
            <a:ext cx="1584325" cy="2382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9" descr="File:11-EastTimor-Dive K-57 18 (Corals)-APiaz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1635125"/>
            <a:ext cx="3568700" cy="2382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CaixaDeTexto 3"/>
          <p:cNvSpPr txBox="1"/>
          <p:nvPr/>
        </p:nvSpPr>
        <p:spPr>
          <a:xfrm rot="-5400000">
            <a:off x="2071688" y="2543175"/>
            <a:ext cx="2406650" cy="576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Dave Bunnell / </a:t>
            </a:r>
            <a:r>
              <a:rPr lang="en-US" altLang="x-none" sz="1000" dirty="0">
                <a:latin typeface="Arial" panose="020B0604020202020204" pitchFamily="34" charset="0"/>
              </a:rPr>
              <a:t>Creative</a:t>
            </a:r>
            <a:endParaRPr lang="en-US" altLang="x-none" sz="1000" dirty="0">
              <a:latin typeface="Arial" panose="020B0604020202020204" pitchFamily="34" charset="0"/>
            </a:endParaRPr>
          </a:p>
          <a:p>
            <a:r>
              <a:rPr lang="en-US" altLang="x-none" sz="1000" dirty="0">
                <a:latin typeface="Arial" panose="020B0604020202020204" pitchFamily="34" charset="0"/>
              </a:rPr>
              <a:t>Commons Attribution-Share Alike 2.5 Generic</a:t>
            </a:r>
            <a:endParaRPr sz="1000" dirty="0">
              <a:latin typeface="Arial" panose="020B0604020202020204" pitchFamily="34" charset="0"/>
            </a:endParaRPr>
          </a:p>
        </p:txBody>
      </p:sp>
      <p:sp>
        <p:nvSpPr>
          <p:cNvPr id="14343" name="CaixaDeTexto 4"/>
          <p:cNvSpPr txBox="1"/>
          <p:nvPr/>
        </p:nvSpPr>
        <p:spPr>
          <a:xfrm rot="-5400000">
            <a:off x="6684963" y="2446338"/>
            <a:ext cx="2562225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Andrepiazza / </a:t>
            </a:r>
            <a:r>
              <a:rPr lang="en-US" altLang="x-none" sz="1000" dirty="0">
                <a:latin typeface="Arial" panose="020B0604020202020204" pitchFamily="34" charset="0"/>
              </a:rPr>
              <a:t>Creative</a:t>
            </a:r>
            <a:endParaRPr lang="en-US" altLang="x-none" sz="1000" dirty="0">
              <a:latin typeface="Arial" panose="020B0604020202020204" pitchFamily="34" charset="0"/>
            </a:endParaRPr>
          </a:p>
          <a:p>
            <a:r>
              <a:rPr lang="en-US" altLang="x-none" sz="1000" dirty="0">
                <a:latin typeface="Arial" panose="020B0604020202020204" pitchFamily="34" charset="0"/>
              </a:rPr>
              <a:t>Commons Attribution-Share Alike 3.0 Unported</a:t>
            </a:r>
            <a:endParaRPr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Exemplos do cotidiano</a:t>
            </a:r>
            <a:endParaRPr sz="3200" dirty="0"/>
          </a:p>
        </p:txBody>
      </p:sp>
      <p:sp>
        <p:nvSpPr>
          <p:cNvPr id="99354" name="Rectangle 26"/>
          <p:cNvSpPr>
            <a:spLocks noGrp="1"/>
          </p:cNvSpPr>
          <p:nvPr>
            <p:ph type="body" sz="half"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A formação das estalactites e estalagmites pode ser entendida usando os conceitos sobre o efeito da pressão sobre a solubilidade de gases.</a:t>
            </a:r>
            <a:endParaRPr sz="20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Quando água subterrânea que contém CO</a:t>
            </a:r>
            <a:r>
              <a:rPr sz="2000" baseline="-25000" dirty="0"/>
              <a:t>2</a:t>
            </a:r>
            <a:r>
              <a:rPr sz="2000" dirty="0"/>
              <a:t> dissolvido passa por terrenos contendo calcário (CaCO</a:t>
            </a:r>
            <a:r>
              <a:rPr sz="2000" baseline="-25000" dirty="0"/>
              <a:t>3</a:t>
            </a:r>
            <a:r>
              <a:rPr sz="2000" dirty="0"/>
              <a:t>), a alta pressão (devido à profundidade) faz com que haja muito CO</a:t>
            </a:r>
            <a:r>
              <a:rPr sz="2000" baseline="-25000" dirty="0"/>
              <a:t>2</a:t>
            </a:r>
            <a:r>
              <a:rPr sz="2000" dirty="0"/>
              <a:t> dissolvido e , consequentemente, o equilíbrio seja deslocado para a produção de Ca</a:t>
            </a:r>
            <a:r>
              <a:rPr sz="2000" baseline="30000" dirty="0"/>
              <a:t>+2</a:t>
            </a:r>
            <a:r>
              <a:rPr sz="2000" baseline="-25000" dirty="0"/>
              <a:t>(aq)</a:t>
            </a:r>
            <a:r>
              <a:rPr sz="2000" dirty="0"/>
              <a:t> + 2HCO</a:t>
            </a:r>
            <a:r>
              <a:rPr sz="2000" baseline="30000" dirty="0"/>
              <a:t>-3</a:t>
            </a:r>
            <a:r>
              <a:rPr sz="2000" baseline="-25000" dirty="0"/>
              <a:t>(aq)</a:t>
            </a:r>
            <a:r>
              <a:rPr sz="2000" dirty="0"/>
              <a:t>. Com isso o calcário é dissolvido.</a:t>
            </a:r>
            <a:endParaRPr sz="2000" dirty="0"/>
          </a:p>
        </p:txBody>
      </p:sp>
      <p:sp>
        <p:nvSpPr>
          <p:cNvPr id="99353" name="Rectangle 25"/>
          <p:cNvSpPr>
            <a:spLocks noGrp="1"/>
          </p:cNvSpPr>
          <p:nvPr>
            <p:ph sz="quarter" idx="3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Quando essa água goteja dentro de uma caverna, onde a pressão é menor, há saída de CO</a:t>
            </a:r>
            <a:r>
              <a:rPr sz="2000" baseline="-25000" dirty="0"/>
              <a:t>2</a:t>
            </a:r>
            <a:r>
              <a:rPr sz="2000" dirty="0"/>
              <a:t> e o equilíbrio se desloca para a formação de CaCO</a:t>
            </a:r>
            <a:r>
              <a:rPr sz="2000" baseline="-25000" dirty="0"/>
              <a:t>3</a:t>
            </a:r>
            <a:r>
              <a:rPr sz="2000" dirty="0"/>
              <a:t>, sólido , que constitui as estalactites no teto e as estalagmites no chão </a:t>
            </a:r>
            <a:r>
              <a:rPr sz="2000" dirty="0">
                <a:hlinkClick r:id="rId1"/>
              </a:rPr>
              <a:t>(1)</a:t>
            </a:r>
            <a:r>
              <a:rPr sz="2000" dirty="0"/>
              <a:t>.</a:t>
            </a:r>
            <a:endParaRPr sz="2000" dirty="0"/>
          </a:p>
        </p:txBody>
      </p:sp>
      <p:pic>
        <p:nvPicPr>
          <p:cNvPr id="15365" name="Picture 7" descr="File:Lechuguilla Cave Pearlsian Gulf.jpg"/>
          <p:cNvPicPr>
            <a:picLocks noChangeAspect="1"/>
          </p:cNvPicPr>
          <p:nvPr/>
        </p:nvPicPr>
        <p:blipFill>
          <a:blip r:embed="rId2"/>
          <a:srcRect l="2469" t="11597" r="595" b="33957"/>
          <a:stretch>
            <a:fillRect/>
          </a:stretch>
        </p:blipFill>
        <p:spPr>
          <a:xfrm>
            <a:off x="5148263" y="1574800"/>
            <a:ext cx="3119437" cy="263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CaixaDeTexto 3"/>
          <p:cNvSpPr txBox="1"/>
          <p:nvPr/>
        </p:nvSpPr>
        <p:spPr>
          <a:xfrm rot="-5400000">
            <a:off x="7083425" y="2708275"/>
            <a:ext cx="276701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Dave Bunnell / </a:t>
            </a:r>
            <a:r>
              <a:rPr lang="en-US" altLang="x-none" sz="1000" dirty="0">
                <a:latin typeface="Arial" panose="020B0604020202020204" pitchFamily="34" charset="0"/>
              </a:rPr>
              <a:t>Creative</a:t>
            </a:r>
            <a:endParaRPr lang="en-US" altLang="x-none" sz="1000" dirty="0">
              <a:latin typeface="Arial" panose="020B0604020202020204" pitchFamily="34" charset="0"/>
            </a:endParaRPr>
          </a:p>
          <a:p>
            <a:r>
              <a:rPr lang="en-US" altLang="x-none" sz="1000" dirty="0">
                <a:latin typeface="Arial" panose="020B0604020202020204" pitchFamily="34" charset="0"/>
              </a:rPr>
              <a:t>Commons Attribution-Share Alike 2.5 Generic</a:t>
            </a:r>
            <a:endParaRPr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>
                                            <p:txEl>
                                              <p:charRg st="0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54">
                                            <p:txEl>
                                              <p:charRg st="0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>
                                            <p:txEl>
                                              <p:charRg st="139" end="4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54">
                                            <p:txEl>
                                              <p:charRg st="139" end="4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4386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Exemplos do cotidiano</a:t>
            </a:r>
            <a:endParaRPr sz="3200" dirty="0"/>
          </a:p>
        </p:txBody>
      </p:sp>
      <p:sp>
        <p:nvSpPr>
          <p:cNvPr id="144393" name="Rectangle 9"/>
          <p:cNvSpPr>
            <a:spLocks noGrp="1"/>
          </p:cNvSpPr>
          <p:nvPr>
            <p:ph type="body" sz="half"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A presença de corais apenas em regiões de mar quente pode ser explicada entendida com o efeito da temperatura na solubilidade de gases deste mesmo equilíbrio.</a:t>
            </a:r>
            <a:endParaRPr sz="20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Os corais contêm em sua estrutura grande quantidade de CaCO</a:t>
            </a:r>
            <a:r>
              <a:rPr sz="2000" baseline="-25000" dirty="0"/>
              <a:t>3</a:t>
            </a:r>
            <a:r>
              <a:rPr sz="2000" dirty="0"/>
              <a:t>.</a:t>
            </a:r>
            <a:endParaRPr sz="20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Nos mares frios, a baixa temperatura faz com que muito CO</a:t>
            </a:r>
            <a:r>
              <a:rPr sz="2000" baseline="-25000" dirty="0"/>
              <a:t>2</a:t>
            </a:r>
            <a:r>
              <a:rPr sz="2000" dirty="0"/>
              <a:t> do ar esteja dissolvido, deslocando o equilíbrio mencionado no sentido da produção de Ca</a:t>
            </a:r>
            <a:r>
              <a:rPr sz="2000" baseline="30000" dirty="0"/>
              <a:t>+2</a:t>
            </a:r>
            <a:r>
              <a:rPr sz="2000" baseline="-25000" dirty="0"/>
              <a:t>(aq)</a:t>
            </a:r>
            <a:r>
              <a:rPr sz="2000" dirty="0"/>
              <a:t> + 2HCO</a:t>
            </a:r>
            <a:r>
              <a:rPr sz="2000" baseline="30000" dirty="0"/>
              <a:t>-3</a:t>
            </a:r>
            <a:r>
              <a:rPr sz="2000" baseline="-25000" dirty="0"/>
              <a:t>(aq)</a:t>
            </a:r>
            <a:r>
              <a:rPr sz="2000" dirty="0"/>
              <a:t>, ou seja, dissolvendo o CaCO</a:t>
            </a:r>
            <a:r>
              <a:rPr sz="2000" baseline="-25000" dirty="0"/>
              <a:t>3</a:t>
            </a:r>
            <a:r>
              <a:rPr sz="2000" dirty="0"/>
              <a:t> dos corais.</a:t>
            </a:r>
            <a:endParaRPr sz="2000" dirty="0"/>
          </a:p>
        </p:txBody>
      </p:sp>
      <p:sp>
        <p:nvSpPr>
          <p:cNvPr id="144404" name="Rectangle 20"/>
          <p:cNvSpPr>
            <a:spLocks noGrp="1"/>
          </p:cNvSpPr>
          <p:nvPr>
            <p:ph sz="quarter" idx="2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Em locais quentes, ao contrário, o CO</a:t>
            </a:r>
            <a:r>
              <a:rPr sz="2000" baseline="-25000" dirty="0"/>
              <a:t>2</a:t>
            </a:r>
            <a:r>
              <a:rPr sz="2000" dirty="0"/>
              <a:t> é expulso da água e o equilíbrio é deslocado para a formação do CaCO</a:t>
            </a:r>
            <a:r>
              <a:rPr sz="2000" baseline="-25000" dirty="0"/>
              <a:t>3</a:t>
            </a:r>
            <a:r>
              <a:rPr sz="2000" dirty="0"/>
              <a:t>.</a:t>
            </a:r>
            <a:endParaRPr sz="2000" dirty="0"/>
          </a:p>
        </p:txBody>
      </p:sp>
      <p:pic>
        <p:nvPicPr>
          <p:cNvPr id="16389" name="Picture 9" descr="File:11-EastTimor-Dive K-57 18 (Corals)-APiazz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4713" y="3271838"/>
            <a:ext cx="4173537" cy="2786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CaixaDeTexto 4"/>
          <p:cNvSpPr txBox="1"/>
          <p:nvPr/>
        </p:nvSpPr>
        <p:spPr>
          <a:xfrm>
            <a:off x="4684713" y="6057900"/>
            <a:ext cx="284321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Andrepiazza / </a:t>
            </a:r>
            <a:r>
              <a:rPr lang="en-US" altLang="x-none" sz="1000" dirty="0">
                <a:latin typeface="Arial" panose="020B0604020202020204" pitchFamily="34" charset="0"/>
              </a:rPr>
              <a:t>Creative</a:t>
            </a:r>
            <a:endParaRPr lang="en-US" altLang="x-none" sz="1000" dirty="0">
              <a:latin typeface="Arial" panose="020B0604020202020204" pitchFamily="34" charset="0"/>
            </a:endParaRPr>
          </a:p>
          <a:p>
            <a:r>
              <a:rPr lang="en-US" altLang="x-none" sz="1000" dirty="0">
                <a:latin typeface="Arial" panose="020B0604020202020204" pitchFamily="34" charset="0"/>
              </a:rPr>
              <a:t>Commons Attribution-Share Alike 3.0 Unported</a:t>
            </a:r>
            <a:endParaRPr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charRg st="0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93">
                                            <p:txEl>
                                              <p:charRg st="0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charRg st="159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4393">
                                            <p:txEl>
                                              <p:charRg st="159" end="2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charRg st="221" end="4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4393">
                                            <p:txEl>
                                              <p:charRg st="221" end="4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93" grpId="0" build="p"/>
      <p:bldP spid="1444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dirty="0"/>
              <a:t>Equilíbrio de compostos pouco solúveis</a:t>
            </a:r>
            <a:endParaRPr dirty="0"/>
          </a:p>
        </p:txBody>
      </p:sp>
      <p:sp>
        <p:nvSpPr>
          <p:cNvPr id="221187" name="Rectangle 3"/>
          <p:cNvSpPr>
            <a:spLocks noGrp="1"/>
          </p:cNvSpPr>
          <p:nvPr>
            <p:ph type="body" sz="half"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Quanto menos solúveis são os sais, menores serão os valores de Kps.</a:t>
            </a:r>
            <a:endParaRPr sz="20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Para verificar se um dado sistema atingiu o equilíbrio de solubilidade, recorremos ao produto iônico (Q).</a:t>
            </a:r>
            <a:endParaRPr sz="20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Para se iniciar a precipitação de um composto é necessário que se atinja a saturação (Q = Kps).</a:t>
            </a:r>
            <a:endParaRPr sz="20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Para reconhecer a precipitação, devem-se calcular as concentrações dos íons presentes e, a partir destas, o valor de Q.</a:t>
            </a:r>
            <a:endParaRPr sz="20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Se Q &gt; Kps, ocorre a formação de precipitado.</a:t>
            </a:r>
            <a:endParaRPr sz="2000" dirty="0"/>
          </a:p>
        </p:txBody>
      </p:sp>
      <p:graphicFrame>
        <p:nvGraphicFramePr>
          <p:cNvPr id="221189" name="Group 5"/>
          <p:cNvGraphicFramePr>
            <a:graphicFrameLocks noGrp="1"/>
          </p:cNvGraphicFramePr>
          <p:nvPr>
            <p:ph sz="quarter" idx="1"/>
          </p:nvPr>
        </p:nvGraphicFramePr>
        <p:xfrm>
          <a:off x="4643438" y="1773238"/>
          <a:ext cx="4305300" cy="2560638"/>
        </p:xfrm>
        <a:graphic>
          <a:graphicData uri="http://schemas.openxmlformats.org/drawingml/2006/table">
            <a:tbl>
              <a:tblPr/>
              <a:tblGrid>
                <a:gridCol w="904875"/>
                <a:gridCol w="1455737"/>
                <a:gridCol w="1944688"/>
              </a:tblGrid>
              <a:tr h="5791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Situação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Tipo de solução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 que pode ocorrer?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 &lt; Kps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Insaturada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Consegue-se dissolver mais soluto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 = Kps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Saturada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Equilíbrio de solubilidade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 &gt; Kps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supersaturada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 sal precipitará até que se atinja o valor de Kps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4" name="Picture 28" descr="File:Beakers.jpg"/>
          <p:cNvPicPr>
            <a:picLocks noChangeAspect="1"/>
          </p:cNvPicPr>
          <p:nvPr/>
        </p:nvPicPr>
        <p:blipFill>
          <a:blip r:embed="rId1"/>
          <a:srcRect l="7211" t="45964"/>
          <a:stretch>
            <a:fillRect/>
          </a:stretch>
        </p:blipFill>
        <p:spPr>
          <a:xfrm>
            <a:off x="4652963" y="4437063"/>
            <a:ext cx="3759200" cy="216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35" name="CaixaDeTexto 2"/>
          <p:cNvSpPr txBox="1"/>
          <p:nvPr/>
        </p:nvSpPr>
        <p:spPr>
          <a:xfrm rot="-5400000">
            <a:off x="7605713" y="5237163"/>
            <a:ext cx="2166937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Jaeger5432 /</a:t>
            </a:r>
            <a:endParaRPr sz="1000" dirty="0">
              <a:latin typeface="Arial" panose="020B0604020202020204" pitchFamily="34" charset="0"/>
            </a:endParaRPr>
          </a:p>
          <a:p>
            <a:r>
              <a:rPr lang="en-US" altLang="x-none" sz="1000" dirty="0">
                <a:latin typeface="Arial" panose="020B0604020202020204" pitchFamily="34" charset="0"/>
              </a:rPr>
              <a:t>Creative Commons Attribution-</a:t>
            </a:r>
            <a:endParaRPr lang="en-US" altLang="x-none" sz="1000" dirty="0">
              <a:latin typeface="Arial" panose="020B0604020202020204" pitchFamily="34" charset="0"/>
            </a:endParaRPr>
          </a:p>
          <a:p>
            <a:r>
              <a:rPr lang="en-US" altLang="x-none" sz="1000" dirty="0">
                <a:latin typeface="Arial" panose="020B0604020202020204" pitchFamily="34" charset="0"/>
              </a:rPr>
              <a:t>Share Alike 2.5 Generic</a:t>
            </a:r>
            <a:endParaRPr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  <p:bldP spid="2211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Alguns valores de Kps a 25</a:t>
            </a:r>
            <a:r>
              <a:rPr lang="en-US" altLang="x-none" sz="3200" dirty="0"/>
              <a:t>°C</a:t>
            </a:r>
            <a:endParaRPr lang="en-US" altLang="x-none" sz="3200" dirty="0"/>
          </a:p>
        </p:txBody>
      </p:sp>
      <p:pic>
        <p:nvPicPr>
          <p:cNvPr id="53267" name="Imagem 7"/>
          <p:cNvPicPr>
            <a:picLocks noChangeAspect="1"/>
          </p:cNvPicPr>
          <p:nvPr>
            <p:ph idx="1" hasCustomPrompt="1"/>
          </p:nvPr>
        </p:nvPicPr>
        <p:blipFill>
          <a:blip r:embed="rId1"/>
          <a:srcRect l="11279" t="37889" r="9006" b="19795"/>
          <a:stretch>
            <a:fillRect/>
          </a:stretch>
        </p:blipFill>
        <p:spPr>
          <a:xfrm>
            <a:off x="179388" y="1916113"/>
            <a:ext cx="8637587" cy="4468812"/>
          </a:xfrm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3234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Exercícios</a:t>
            </a:r>
            <a:endParaRPr sz="3200" dirty="0"/>
          </a:p>
        </p:txBody>
      </p:sp>
      <p:sp>
        <p:nvSpPr>
          <p:cNvPr id="223235" name="Rectangle 3"/>
          <p:cNvSpPr>
            <a:spLocks noGrp="1"/>
          </p:cNvSpPr>
          <p:nvPr>
            <p:ph type="body" sz="half"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457200" indent="-457200">
              <a:buClrTx/>
              <a:buSzTx/>
              <a:buFont typeface="Arial" panose="020B0604020202020204" pitchFamily="34" charset="0"/>
              <a:buAutoNum type="arabicPeriod"/>
            </a:pPr>
            <a:r>
              <a:rPr sz="2400" dirty="0"/>
              <a:t>Calcular a solubilidade do AgCl em água destilada.</a:t>
            </a:r>
            <a:endParaRPr sz="2400" dirty="0"/>
          </a:p>
          <a:p>
            <a:pPr marL="457200" indent="-457200">
              <a:buClrTx/>
              <a:buSzTx/>
              <a:buFont typeface="Arial" panose="020B0604020202020204" pitchFamily="34" charset="0"/>
              <a:buNone/>
            </a:pPr>
            <a:r>
              <a:rPr sz="2400" dirty="0"/>
              <a:t>	Kps (AgCl) = 1,7 x 10</a:t>
            </a:r>
            <a:r>
              <a:rPr sz="2400" baseline="30000" dirty="0"/>
              <a:t>-10</a:t>
            </a:r>
            <a:endParaRPr sz="2400" baseline="30000" dirty="0"/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endParaRPr sz="2400" i="1" dirty="0">
              <a:solidFill>
                <a:srgbClr val="FF0000"/>
              </a:solidFill>
            </a:endParaRPr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r>
              <a:rPr sz="2400" i="1" dirty="0">
                <a:solidFill>
                  <a:srgbClr val="FF0000"/>
                </a:solidFill>
              </a:rPr>
              <a:t>Solubilidade = S = [Ag</a:t>
            </a:r>
            <a:r>
              <a:rPr sz="2400" i="1" baseline="30000" dirty="0">
                <a:solidFill>
                  <a:srgbClr val="FF0000"/>
                </a:solidFill>
              </a:rPr>
              <a:t>+</a:t>
            </a:r>
            <a:r>
              <a:rPr sz="2400" i="1" dirty="0">
                <a:solidFill>
                  <a:srgbClr val="FF0000"/>
                </a:solidFill>
              </a:rPr>
              <a:t>] = [Cl</a:t>
            </a:r>
            <a:r>
              <a:rPr sz="2400" i="1" baseline="30000" dirty="0">
                <a:solidFill>
                  <a:srgbClr val="FF0000"/>
                </a:solidFill>
              </a:rPr>
              <a:t>-</a:t>
            </a:r>
            <a:r>
              <a:rPr sz="2400" i="1" dirty="0">
                <a:solidFill>
                  <a:srgbClr val="FF0000"/>
                </a:solidFill>
              </a:rPr>
              <a:t>]</a:t>
            </a:r>
            <a:endParaRPr sz="2400" i="1" dirty="0">
              <a:solidFill>
                <a:srgbClr val="FF0000"/>
              </a:solidFill>
            </a:endParaRPr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r>
              <a:rPr sz="2400" i="1" dirty="0">
                <a:solidFill>
                  <a:srgbClr val="FF0000"/>
                </a:solidFill>
              </a:rPr>
              <a:t>[Ag</a:t>
            </a:r>
            <a:r>
              <a:rPr sz="2400" i="1" baseline="30000" dirty="0">
                <a:solidFill>
                  <a:srgbClr val="FF0000"/>
                </a:solidFill>
              </a:rPr>
              <a:t>+</a:t>
            </a:r>
            <a:r>
              <a:rPr sz="2400" i="1" dirty="0">
                <a:solidFill>
                  <a:srgbClr val="FF0000"/>
                </a:solidFill>
              </a:rPr>
              <a:t>] x [Cl</a:t>
            </a:r>
            <a:r>
              <a:rPr sz="2400" i="1" baseline="30000" dirty="0">
                <a:solidFill>
                  <a:srgbClr val="FF0000"/>
                </a:solidFill>
              </a:rPr>
              <a:t>-</a:t>
            </a:r>
            <a:r>
              <a:rPr sz="2400" i="1" dirty="0">
                <a:solidFill>
                  <a:srgbClr val="FF0000"/>
                </a:solidFill>
              </a:rPr>
              <a:t>] = 1,7 x 10</a:t>
            </a:r>
            <a:r>
              <a:rPr sz="2400" i="1" baseline="30000" dirty="0">
                <a:solidFill>
                  <a:srgbClr val="FF0000"/>
                </a:solidFill>
              </a:rPr>
              <a:t>-10</a:t>
            </a:r>
            <a:endParaRPr sz="2400" i="1" baseline="30000" dirty="0">
              <a:solidFill>
                <a:srgbClr val="FF0000"/>
              </a:solidFill>
            </a:endParaRPr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r>
              <a:rPr sz="2400" i="1" dirty="0">
                <a:solidFill>
                  <a:srgbClr val="FF0000"/>
                </a:solidFill>
              </a:rPr>
              <a:t>[Ag</a:t>
            </a:r>
            <a:r>
              <a:rPr sz="2400" i="1" baseline="30000" dirty="0">
                <a:solidFill>
                  <a:srgbClr val="FF0000"/>
                </a:solidFill>
              </a:rPr>
              <a:t>+</a:t>
            </a:r>
            <a:r>
              <a:rPr sz="2400" i="1" dirty="0">
                <a:solidFill>
                  <a:srgbClr val="FF0000"/>
                </a:solidFill>
              </a:rPr>
              <a:t>]</a:t>
            </a:r>
            <a:r>
              <a:rPr sz="2400" i="1" baseline="30000" dirty="0">
                <a:solidFill>
                  <a:srgbClr val="FF0000"/>
                </a:solidFill>
              </a:rPr>
              <a:t>2</a:t>
            </a:r>
            <a:r>
              <a:rPr sz="2400" i="1" dirty="0">
                <a:solidFill>
                  <a:srgbClr val="FF0000"/>
                </a:solidFill>
              </a:rPr>
              <a:t> = S</a:t>
            </a:r>
            <a:r>
              <a:rPr sz="2400" i="1" baseline="30000" dirty="0">
                <a:solidFill>
                  <a:srgbClr val="FF0000"/>
                </a:solidFill>
              </a:rPr>
              <a:t>2</a:t>
            </a:r>
            <a:r>
              <a:rPr sz="2400" i="1" dirty="0">
                <a:solidFill>
                  <a:srgbClr val="FF0000"/>
                </a:solidFill>
              </a:rPr>
              <a:t> = 1,7 x 10</a:t>
            </a:r>
            <a:r>
              <a:rPr sz="2400" i="1" baseline="30000" dirty="0">
                <a:solidFill>
                  <a:srgbClr val="FF0000"/>
                </a:solidFill>
              </a:rPr>
              <a:t>-10</a:t>
            </a:r>
            <a:endParaRPr sz="2400" i="1" dirty="0">
              <a:solidFill>
                <a:srgbClr val="FF0000"/>
              </a:solidFill>
            </a:endParaRPr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r>
              <a:rPr sz="2400" b="1" i="1" dirty="0">
                <a:solidFill>
                  <a:srgbClr val="FF0000"/>
                </a:solidFill>
              </a:rPr>
              <a:t>S =  1,3 x 10</a:t>
            </a:r>
            <a:r>
              <a:rPr sz="2400" b="1" i="1" baseline="30000" dirty="0">
                <a:solidFill>
                  <a:srgbClr val="FF0000"/>
                </a:solidFill>
              </a:rPr>
              <a:t>-5</a:t>
            </a:r>
            <a:r>
              <a:rPr sz="2400" b="1" i="1" dirty="0">
                <a:solidFill>
                  <a:srgbClr val="FF0000"/>
                </a:solidFill>
              </a:rPr>
              <a:t> mol/L</a:t>
            </a:r>
            <a:endParaRPr sz="2400" b="1" dirty="0"/>
          </a:p>
        </p:txBody>
      </p:sp>
      <p:pic>
        <p:nvPicPr>
          <p:cNvPr id="19460" name="Picture 6" descr="File:AgCl-neerslag.jpg"/>
          <p:cNvPicPr>
            <a:picLocks noChangeAspect="1"/>
          </p:cNvPicPr>
          <p:nvPr/>
        </p:nvPicPr>
        <p:blipFill>
          <a:blip r:embed="rId1"/>
          <a:srcRect l="18066" t="23181" r="14297" b="23181"/>
          <a:stretch>
            <a:fillRect/>
          </a:stretch>
        </p:blipFill>
        <p:spPr>
          <a:xfrm>
            <a:off x="5278438" y="2025650"/>
            <a:ext cx="2898775" cy="306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CaixaDeTexto 2"/>
          <p:cNvSpPr txBox="1"/>
          <p:nvPr/>
        </p:nvSpPr>
        <p:spPr>
          <a:xfrm>
            <a:off x="5216525" y="5091113"/>
            <a:ext cx="3022600" cy="2460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Dr.T / GNU Free Documentation License</a:t>
            </a:r>
            <a:endParaRPr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  <p:bldP spid="2232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5" name="Rectangle 3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Exercícios</a:t>
            </a:r>
            <a:endParaRPr sz="3200" dirty="0"/>
          </a:p>
        </p:txBody>
      </p:sp>
      <p:sp>
        <p:nvSpPr>
          <p:cNvPr id="105491" name="Rectangle 19"/>
          <p:cNvSpPr>
            <a:spLocks noGrp="1"/>
          </p:cNvSpPr>
          <p:nvPr>
            <p:ph type="body" sz="half" idx="2" hasCustomPrompt="1"/>
          </p:nvPr>
        </p:nvSpPr>
        <p:spPr>
          <a:xfrm>
            <a:off x="3995738" y="1773238"/>
            <a:ext cx="4897437" cy="4608512"/>
          </a:xfrm>
          <a:ln/>
        </p:spPr>
        <p:txBody>
          <a:bodyPr vert="horz" wrap="square" lIns="91440" tIns="45720" rIns="91440" bIns="45720" anchor="t" anchorCtr="0"/>
          <a:p>
            <a:pPr marL="457200" indent="-457200">
              <a:buClrTx/>
              <a:buSzTx/>
              <a:buFont typeface="Arial" panose="020B0604020202020204" pitchFamily="34" charset="0"/>
              <a:buAutoNum type="arabicPeriod" startAt="2"/>
            </a:pPr>
            <a:r>
              <a:rPr sz="2400" dirty="0"/>
              <a:t>A solubilidade (S) do Ag</a:t>
            </a:r>
            <a:r>
              <a:rPr sz="2400" baseline="-25000" dirty="0"/>
              <a:t>3</a:t>
            </a:r>
            <a:r>
              <a:rPr sz="2400" dirty="0"/>
              <a:t>PO</a:t>
            </a:r>
            <a:r>
              <a:rPr sz="2400" baseline="-25000" dirty="0"/>
              <a:t>4</a:t>
            </a:r>
            <a:r>
              <a:rPr sz="2400" dirty="0"/>
              <a:t> é 4,8 x 10</a:t>
            </a:r>
            <a:r>
              <a:rPr sz="2400" baseline="30000" dirty="0"/>
              <a:t>-6</a:t>
            </a:r>
            <a:r>
              <a:rPr sz="2400" dirty="0"/>
              <a:t> mol/L. Calcular seu </a:t>
            </a:r>
            <a:r>
              <a:rPr sz="2400" b="1" dirty="0"/>
              <a:t>Kps</a:t>
            </a:r>
            <a:r>
              <a:rPr sz="2400" dirty="0"/>
              <a:t>.</a:t>
            </a:r>
            <a:endParaRPr sz="2400" dirty="0"/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r>
              <a:rPr sz="2400" i="1" dirty="0">
                <a:solidFill>
                  <a:srgbClr val="FF0000"/>
                </a:solidFill>
              </a:rPr>
              <a:t>Ag</a:t>
            </a:r>
            <a:r>
              <a:rPr sz="2400" i="1" baseline="-25000" dirty="0">
                <a:solidFill>
                  <a:srgbClr val="FF0000"/>
                </a:solidFill>
              </a:rPr>
              <a:t>3</a:t>
            </a:r>
            <a:r>
              <a:rPr sz="2400" i="1" dirty="0">
                <a:solidFill>
                  <a:srgbClr val="FF0000"/>
                </a:solidFill>
              </a:rPr>
              <a:t>PO</a:t>
            </a:r>
            <a:r>
              <a:rPr sz="2400" i="1" baseline="-25000" dirty="0">
                <a:solidFill>
                  <a:srgbClr val="FF0000"/>
                </a:solidFill>
              </a:rPr>
              <a:t>4</a:t>
            </a:r>
            <a:r>
              <a:rPr sz="2400" i="1" dirty="0">
                <a:solidFill>
                  <a:srgbClr val="FF0000"/>
                </a:solidFill>
              </a:rPr>
              <a:t> = 3Ag</a:t>
            </a:r>
            <a:r>
              <a:rPr sz="2400" i="1" baseline="30000" dirty="0">
                <a:solidFill>
                  <a:srgbClr val="FF0000"/>
                </a:solidFill>
              </a:rPr>
              <a:t>+</a:t>
            </a:r>
            <a:r>
              <a:rPr sz="2400" i="1" dirty="0">
                <a:solidFill>
                  <a:srgbClr val="FF0000"/>
                </a:solidFill>
              </a:rPr>
              <a:t> + PO</a:t>
            </a:r>
            <a:r>
              <a:rPr sz="2400" i="1" baseline="-25000" dirty="0">
                <a:solidFill>
                  <a:srgbClr val="FF0000"/>
                </a:solidFill>
              </a:rPr>
              <a:t>4</a:t>
            </a:r>
            <a:r>
              <a:rPr sz="2400" i="1" baseline="30000" dirty="0">
                <a:solidFill>
                  <a:srgbClr val="FF0000"/>
                </a:solidFill>
              </a:rPr>
              <a:t>3-</a:t>
            </a:r>
            <a:endParaRPr sz="2400" i="1" baseline="30000" dirty="0">
              <a:solidFill>
                <a:srgbClr val="FF0000"/>
              </a:solidFill>
            </a:endParaRPr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r>
              <a:rPr sz="2400" i="1" dirty="0">
                <a:solidFill>
                  <a:srgbClr val="FF0000"/>
                </a:solidFill>
              </a:rPr>
              <a:t>[Ag</a:t>
            </a:r>
            <a:r>
              <a:rPr sz="2400" i="1" baseline="30000" dirty="0">
                <a:solidFill>
                  <a:srgbClr val="FF0000"/>
                </a:solidFill>
              </a:rPr>
              <a:t>+</a:t>
            </a:r>
            <a:r>
              <a:rPr sz="2400" i="1" dirty="0">
                <a:solidFill>
                  <a:srgbClr val="FF0000"/>
                </a:solidFill>
              </a:rPr>
              <a:t>] = 3 x 4,8 x 10</a:t>
            </a:r>
            <a:r>
              <a:rPr sz="2400" i="1" baseline="30000" dirty="0">
                <a:solidFill>
                  <a:srgbClr val="FF0000"/>
                </a:solidFill>
              </a:rPr>
              <a:t>-6</a:t>
            </a:r>
            <a:r>
              <a:rPr sz="2400" i="1" dirty="0">
                <a:solidFill>
                  <a:srgbClr val="FF0000"/>
                </a:solidFill>
              </a:rPr>
              <a:t> </a:t>
            </a:r>
            <a:endParaRPr sz="2400" i="1" dirty="0">
              <a:solidFill>
                <a:srgbClr val="FF0000"/>
              </a:solidFill>
            </a:endParaRPr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r>
              <a:rPr sz="2400" b="1" i="1" dirty="0">
                <a:solidFill>
                  <a:srgbClr val="FF0000"/>
                </a:solidFill>
              </a:rPr>
              <a:t>[Ag</a:t>
            </a:r>
            <a:r>
              <a:rPr sz="2400" b="1" i="1" baseline="30000" dirty="0">
                <a:solidFill>
                  <a:srgbClr val="FF0000"/>
                </a:solidFill>
              </a:rPr>
              <a:t>+</a:t>
            </a:r>
            <a:r>
              <a:rPr sz="2400" b="1" i="1" dirty="0">
                <a:solidFill>
                  <a:srgbClr val="FF0000"/>
                </a:solidFill>
              </a:rPr>
              <a:t>] = 1,44 x 10</a:t>
            </a:r>
            <a:r>
              <a:rPr sz="2400" b="1" i="1" baseline="30000" dirty="0">
                <a:solidFill>
                  <a:srgbClr val="FF0000"/>
                </a:solidFill>
              </a:rPr>
              <a:t>-5</a:t>
            </a:r>
            <a:r>
              <a:rPr sz="2400" b="1" i="1" dirty="0">
                <a:solidFill>
                  <a:srgbClr val="FF0000"/>
                </a:solidFill>
              </a:rPr>
              <a:t> mol/L</a:t>
            </a:r>
            <a:endParaRPr sz="2400" b="1" i="1" baseline="30000" dirty="0">
              <a:solidFill>
                <a:srgbClr val="FF0000"/>
              </a:solidFill>
            </a:endParaRPr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r>
              <a:rPr sz="2400" b="1" i="1" dirty="0">
                <a:solidFill>
                  <a:srgbClr val="FF0000"/>
                </a:solidFill>
              </a:rPr>
              <a:t>[PO</a:t>
            </a:r>
            <a:r>
              <a:rPr sz="2400" b="1" i="1" baseline="-25000" dirty="0">
                <a:solidFill>
                  <a:srgbClr val="FF0000"/>
                </a:solidFill>
              </a:rPr>
              <a:t>4</a:t>
            </a:r>
            <a:r>
              <a:rPr sz="2400" b="1" i="1" baseline="30000" dirty="0">
                <a:solidFill>
                  <a:srgbClr val="FF0000"/>
                </a:solidFill>
              </a:rPr>
              <a:t>3-</a:t>
            </a:r>
            <a:r>
              <a:rPr sz="2400" b="1" i="1" dirty="0">
                <a:solidFill>
                  <a:srgbClr val="FF0000"/>
                </a:solidFill>
              </a:rPr>
              <a:t>] = 4,8 x 10</a:t>
            </a:r>
            <a:r>
              <a:rPr sz="2400" b="1" i="1" baseline="30000" dirty="0">
                <a:solidFill>
                  <a:srgbClr val="FF0000"/>
                </a:solidFill>
              </a:rPr>
              <a:t>-6</a:t>
            </a:r>
            <a:r>
              <a:rPr sz="2400" b="1" i="1" dirty="0">
                <a:solidFill>
                  <a:srgbClr val="FF0000"/>
                </a:solidFill>
              </a:rPr>
              <a:t> mol/L</a:t>
            </a:r>
            <a:endParaRPr sz="2400" b="1" i="1" dirty="0">
              <a:solidFill>
                <a:srgbClr val="FF0000"/>
              </a:solidFill>
            </a:endParaRPr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endParaRPr sz="2400" b="1" i="1" dirty="0">
              <a:solidFill>
                <a:srgbClr val="FF0000"/>
              </a:solidFill>
            </a:endParaRPr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r>
              <a:rPr sz="2400" i="1" dirty="0">
                <a:solidFill>
                  <a:srgbClr val="FF0000"/>
                </a:solidFill>
              </a:rPr>
              <a:t>Kps = [Ag</a:t>
            </a:r>
            <a:r>
              <a:rPr sz="2400" i="1" baseline="30000" dirty="0">
                <a:solidFill>
                  <a:srgbClr val="FF0000"/>
                </a:solidFill>
              </a:rPr>
              <a:t>+</a:t>
            </a:r>
            <a:r>
              <a:rPr sz="2400" i="1" dirty="0">
                <a:solidFill>
                  <a:srgbClr val="FF0000"/>
                </a:solidFill>
              </a:rPr>
              <a:t>]</a:t>
            </a:r>
            <a:r>
              <a:rPr sz="2400" i="1" baseline="30000" dirty="0">
                <a:solidFill>
                  <a:srgbClr val="FF0000"/>
                </a:solidFill>
              </a:rPr>
              <a:t>3</a:t>
            </a:r>
            <a:r>
              <a:rPr sz="2400" i="1" dirty="0">
                <a:solidFill>
                  <a:srgbClr val="FF0000"/>
                </a:solidFill>
              </a:rPr>
              <a:t> x [PO</a:t>
            </a:r>
            <a:r>
              <a:rPr sz="2400" i="1" baseline="-25000" dirty="0">
                <a:solidFill>
                  <a:srgbClr val="FF0000"/>
                </a:solidFill>
              </a:rPr>
              <a:t>4</a:t>
            </a:r>
            <a:r>
              <a:rPr sz="2400" i="1" baseline="30000" dirty="0">
                <a:solidFill>
                  <a:srgbClr val="FF0000"/>
                </a:solidFill>
              </a:rPr>
              <a:t>3-</a:t>
            </a:r>
            <a:r>
              <a:rPr sz="2400" i="1" dirty="0">
                <a:solidFill>
                  <a:srgbClr val="FF0000"/>
                </a:solidFill>
              </a:rPr>
              <a:t>]</a:t>
            </a:r>
            <a:endParaRPr sz="2400" i="1" dirty="0">
              <a:solidFill>
                <a:srgbClr val="FF0000"/>
              </a:solidFill>
            </a:endParaRPr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r>
              <a:rPr sz="2400" i="1" dirty="0">
                <a:solidFill>
                  <a:srgbClr val="FF0000"/>
                </a:solidFill>
              </a:rPr>
              <a:t>Kps = (1,44 x 10</a:t>
            </a:r>
            <a:r>
              <a:rPr sz="2400" i="1" baseline="30000" dirty="0">
                <a:solidFill>
                  <a:srgbClr val="FF0000"/>
                </a:solidFill>
              </a:rPr>
              <a:t>-5</a:t>
            </a:r>
            <a:r>
              <a:rPr sz="2400" i="1" dirty="0">
                <a:solidFill>
                  <a:srgbClr val="FF0000"/>
                </a:solidFill>
              </a:rPr>
              <a:t>)</a:t>
            </a:r>
            <a:r>
              <a:rPr sz="2400" i="1" baseline="30000" dirty="0">
                <a:solidFill>
                  <a:srgbClr val="FF0000"/>
                </a:solidFill>
              </a:rPr>
              <a:t>3</a:t>
            </a:r>
            <a:r>
              <a:rPr sz="2400" i="1" dirty="0">
                <a:solidFill>
                  <a:srgbClr val="FF0000"/>
                </a:solidFill>
              </a:rPr>
              <a:t> x (4,8 x 10</a:t>
            </a:r>
            <a:r>
              <a:rPr sz="2400" i="1" baseline="30000" dirty="0">
                <a:solidFill>
                  <a:srgbClr val="FF0000"/>
                </a:solidFill>
              </a:rPr>
              <a:t>-6</a:t>
            </a:r>
            <a:r>
              <a:rPr sz="2400" i="1" dirty="0">
                <a:solidFill>
                  <a:srgbClr val="FF0000"/>
                </a:solidFill>
              </a:rPr>
              <a:t>)</a:t>
            </a:r>
            <a:endParaRPr sz="2400" i="1" dirty="0">
              <a:solidFill>
                <a:srgbClr val="FF0000"/>
              </a:solidFill>
            </a:endParaRPr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r>
              <a:rPr sz="2400" b="1" i="1" dirty="0">
                <a:solidFill>
                  <a:srgbClr val="FF0000"/>
                </a:solidFill>
              </a:rPr>
              <a:t> Kps (Ag</a:t>
            </a:r>
            <a:r>
              <a:rPr sz="2400" b="1" i="1" baseline="-25000" dirty="0">
                <a:solidFill>
                  <a:srgbClr val="FF0000"/>
                </a:solidFill>
              </a:rPr>
              <a:t>3</a:t>
            </a:r>
            <a:r>
              <a:rPr sz="2400" b="1" i="1" dirty="0">
                <a:solidFill>
                  <a:srgbClr val="FF0000"/>
                </a:solidFill>
              </a:rPr>
              <a:t>PO</a:t>
            </a:r>
            <a:r>
              <a:rPr sz="2400" b="1" i="1" baseline="-25000" dirty="0">
                <a:solidFill>
                  <a:srgbClr val="FF0000"/>
                </a:solidFill>
              </a:rPr>
              <a:t>4</a:t>
            </a:r>
            <a:r>
              <a:rPr sz="2400" b="1" i="1" dirty="0">
                <a:solidFill>
                  <a:srgbClr val="FF0000"/>
                </a:solidFill>
              </a:rPr>
              <a:t>) = 1,4 x 10</a:t>
            </a:r>
            <a:r>
              <a:rPr sz="2400" b="1" i="1" baseline="30000" dirty="0">
                <a:solidFill>
                  <a:srgbClr val="FF0000"/>
                </a:solidFill>
              </a:rPr>
              <a:t>-20</a:t>
            </a:r>
            <a:endParaRPr sz="2400" b="1" i="1" dirty="0">
              <a:solidFill>
                <a:srgbClr val="FF0000"/>
              </a:solidFill>
            </a:endParaRPr>
          </a:p>
        </p:txBody>
      </p:sp>
      <p:pic>
        <p:nvPicPr>
          <p:cNvPr id="20484" name="Picture 6" descr="File:Fosforečnan stříbrný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125538"/>
            <a:ext cx="1590675" cy="551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CaixaDeTexto 2"/>
          <p:cNvSpPr txBox="1"/>
          <p:nvPr/>
        </p:nvSpPr>
        <p:spPr>
          <a:xfrm rot="-5400000">
            <a:off x="-368300" y="5310188"/>
            <a:ext cx="2413000" cy="2476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Ondřej Mangl / Public Domain</a:t>
            </a:r>
            <a:endParaRPr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Exercícios</a:t>
            </a:r>
            <a:endParaRPr sz="3200" dirty="0"/>
          </a:p>
        </p:txBody>
      </p:sp>
      <p:sp>
        <p:nvSpPr>
          <p:cNvPr id="117798" name="Rectangle 38"/>
          <p:cNvSpPr>
            <a:spLocks noGrp="1"/>
          </p:cNvSpPr>
          <p:nvPr>
            <p:ph type="body" sz="half"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81000" indent="-381000">
              <a:buClrTx/>
              <a:buSzTx/>
              <a:buFont typeface="Arial" panose="020B0604020202020204" pitchFamily="34" charset="0"/>
              <a:buAutoNum type="arabicPeriod" startAt="3"/>
            </a:pPr>
            <a:r>
              <a:rPr sz="2400" dirty="0"/>
              <a:t>O produto de solubilidade do CaF</a:t>
            </a:r>
            <a:r>
              <a:rPr sz="2400" baseline="-25000" dirty="0"/>
              <a:t>2</a:t>
            </a:r>
            <a:r>
              <a:rPr sz="2400" dirty="0"/>
              <a:t> é 4,0 x 10</a:t>
            </a:r>
            <a:r>
              <a:rPr sz="2400" baseline="30000" dirty="0"/>
              <a:t>-11</a:t>
            </a:r>
            <a:r>
              <a:rPr sz="2400" dirty="0"/>
              <a:t>. Calcule sua solubilidade (S).</a:t>
            </a:r>
            <a:endParaRPr sz="2400" dirty="0"/>
          </a:p>
          <a:p>
            <a:pPr marL="381000" indent="-381000" algn="ctr">
              <a:buClrTx/>
              <a:buSzTx/>
              <a:buFont typeface="Arial" panose="020B0604020202020204" pitchFamily="34" charset="0"/>
              <a:buNone/>
            </a:pPr>
            <a:r>
              <a:rPr sz="2400" i="1" dirty="0">
                <a:solidFill>
                  <a:srgbClr val="FF0000"/>
                </a:solidFill>
              </a:rPr>
              <a:t>CaF</a:t>
            </a:r>
            <a:r>
              <a:rPr sz="2400" i="1" baseline="-25000" dirty="0">
                <a:solidFill>
                  <a:srgbClr val="FF0000"/>
                </a:solidFill>
              </a:rPr>
              <a:t>2</a:t>
            </a:r>
            <a:r>
              <a:rPr sz="2400" i="1" dirty="0">
                <a:solidFill>
                  <a:srgbClr val="FF0000"/>
                </a:solidFill>
              </a:rPr>
              <a:t> → Ca</a:t>
            </a:r>
            <a:r>
              <a:rPr sz="2400" i="1" baseline="30000" dirty="0">
                <a:solidFill>
                  <a:srgbClr val="FF0000"/>
                </a:solidFill>
              </a:rPr>
              <a:t>2+</a:t>
            </a:r>
            <a:r>
              <a:rPr sz="2400" i="1" dirty="0">
                <a:solidFill>
                  <a:srgbClr val="FF0000"/>
                </a:solidFill>
              </a:rPr>
              <a:t> + 2F</a:t>
            </a:r>
            <a:r>
              <a:rPr sz="2400" i="1" baseline="30000" dirty="0">
                <a:solidFill>
                  <a:srgbClr val="FF0000"/>
                </a:solidFill>
              </a:rPr>
              <a:t>-</a:t>
            </a:r>
            <a:endParaRPr sz="2400" i="1" baseline="30000" dirty="0">
              <a:solidFill>
                <a:srgbClr val="FF0000"/>
              </a:solidFill>
            </a:endParaRPr>
          </a:p>
          <a:p>
            <a:pPr marL="381000" indent="-381000" algn="ctr">
              <a:buClrTx/>
              <a:buSzTx/>
              <a:buFont typeface="Arial" panose="020B0604020202020204" pitchFamily="34" charset="0"/>
              <a:buNone/>
            </a:pPr>
            <a:r>
              <a:rPr sz="2400" i="1" dirty="0">
                <a:solidFill>
                  <a:srgbClr val="FF0000"/>
                </a:solidFill>
              </a:rPr>
              <a:t>	      S        2S</a:t>
            </a:r>
            <a:endParaRPr sz="2400" i="1" dirty="0">
              <a:solidFill>
                <a:srgbClr val="FF0000"/>
              </a:solidFill>
            </a:endParaRPr>
          </a:p>
          <a:p>
            <a:pPr marL="381000" indent="-381000" algn="ctr">
              <a:buClrTx/>
              <a:buSzTx/>
              <a:buFont typeface="Arial" panose="020B0604020202020204" pitchFamily="34" charset="0"/>
              <a:buNone/>
            </a:pPr>
            <a:endParaRPr sz="2400" i="1" dirty="0">
              <a:solidFill>
                <a:srgbClr val="FF0000"/>
              </a:solidFill>
            </a:endParaRPr>
          </a:p>
          <a:p>
            <a:pPr marL="381000" indent="-381000" algn="ctr">
              <a:buClrTx/>
              <a:buSzTx/>
              <a:buFont typeface="Arial" panose="020B0604020202020204" pitchFamily="34" charset="0"/>
              <a:buNone/>
            </a:pPr>
            <a:r>
              <a:rPr sz="2400" i="1" dirty="0">
                <a:solidFill>
                  <a:srgbClr val="FF0000"/>
                </a:solidFill>
              </a:rPr>
              <a:t>Kps = [Ca</a:t>
            </a:r>
            <a:r>
              <a:rPr sz="2400" i="1" baseline="30000" dirty="0">
                <a:solidFill>
                  <a:srgbClr val="FF0000"/>
                </a:solidFill>
              </a:rPr>
              <a:t>2+</a:t>
            </a:r>
            <a:r>
              <a:rPr sz="2400" i="1" dirty="0">
                <a:solidFill>
                  <a:srgbClr val="FF0000"/>
                </a:solidFill>
              </a:rPr>
              <a:t>]x[F</a:t>
            </a:r>
            <a:r>
              <a:rPr sz="2400" i="1" baseline="30000" dirty="0">
                <a:solidFill>
                  <a:srgbClr val="FF0000"/>
                </a:solidFill>
              </a:rPr>
              <a:t>-</a:t>
            </a:r>
            <a:r>
              <a:rPr sz="2400" i="1" dirty="0">
                <a:solidFill>
                  <a:srgbClr val="FF0000"/>
                </a:solidFill>
              </a:rPr>
              <a:t>]</a:t>
            </a:r>
            <a:r>
              <a:rPr sz="2400" i="1" baseline="30000" dirty="0">
                <a:solidFill>
                  <a:srgbClr val="FF0000"/>
                </a:solidFill>
              </a:rPr>
              <a:t>2</a:t>
            </a:r>
            <a:endParaRPr sz="2400" i="1" baseline="30000" dirty="0">
              <a:solidFill>
                <a:srgbClr val="FF0000"/>
              </a:solidFill>
            </a:endParaRPr>
          </a:p>
          <a:p>
            <a:pPr marL="381000" indent="-381000" algn="ctr">
              <a:buClrTx/>
              <a:buSzTx/>
              <a:buFont typeface="Arial" panose="020B0604020202020204" pitchFamily="34" charset="0"/>
              <a:buNone/>
            </a:pPr>
            <a:r>
              <a:rPr sz="2400" i="1" dirty="0">
                <a:solidFill>
                  <a:srgbClr val="FF0000"/>
                </a:solidFill>
              </a:rPr>
              <a:t>Kps = S x (2S)</a:t>
            </a:r>
            <a:r>
              <a:rPr sz="2400" i="1" baseline="30000" dirty="0">
                <a:solidFill>
                  <a:srgbClr val="FF0000"/>
                </a:solidFill>
              </a:rPr>
              <a:t>2</a:t>
            </a:r>
            <a:endParaRPr sz="2400" i="1" baseline="30000" dirty="0">
              <a:solidFill>
                <a:srgbClr val="FF0000"/>
              </a:solidFill>
            </a:endParaRPr>
          </a:p>
          <a:p>
            <a:pPr marL="381000" indent="-381000" algn="ctr">
              <a:buClrTx/>
              <a:buSzTx/>
              <a:buFont typeface="Arial" panose="020B0604020202020204" pitchFamily="34" charset="0"/>
              <a:buNone/>
            </a:pPr>
            <a:r>
              <a:rPr sz="2400" i="1" dirty="0">
                <a:solidFill>
                  <a:srgbClr val="FF0000"/>
                </a:solidFill>
              </a:rPr>
              <a:t>Kps = 4S</a:t>
            </a:r>
            <a:r>
              <a:rPr sz="2400" i="1" baseline="30000" dirty="0">
                <a:solidFill>
                  <a:srgbClr val="FF0000"/>
                </a:solidFill>
              </a:rPr>
              <a:t>3</a:t>
            </a:r>
            <a:endParaRPr sz="2400" i="1" baseline="30000" dirty="0">
              <a:solidFill>
                <a:srgbClr val="FF0000"/>
              </a:solidFill>
            </a:endParaRPr>
          </a:p>
          <a:p>
            <a:pPr marL="381000" indent="-381000" algn="ctr">
              <a:buClrTx/>
              <a:buSzTx/>
              <a:buFont typeface="Arial" panose="020B0604020202020204" pitchFamily="34" charset="0"/>
              <a:buNone/>
            </a:pPr>
            <a:r>
              <a:rPr sz="2400" i="1" dirty="0">
                <a:solidFill>
                  <a:srgbClr val="FF0000"/>
                </a:solidFill>
              </a:rPr>
              <a:t>S = (4,0 x 10</a:t>
            </a:r>
            <a:r>
              <a:rPr sz="2400" i="1" baseline="30000" dirty="0">
                <a:solidFill>
                  <a:srgbClr val="FF0000"/>
                </a:solidFill>
              </a:rPr>
              <a:t>-11</a:t>
            </a:r>
            <a:r>
              <a:rPr sz="2400" i="1" dirty="0">
                <a:solidFill>
                  <a:srgbClr val="FF0000"/>
                </a:solidFill>
              </a:rPr>
              <a:t>/4)</a:t>
            </a:r>
            <a:r>
              <a:rPr sz="2400" i="1" baseline="30000" dirty="0">
                <a:solidFill>
                  <a:srgbClr val="FF0000"/>
                </a:solidFill>
              </a:rPr>
              <a:t>1/3</a:t>
            </a:r>
            <a:endParaRPr sz="2400" i="1" baseline="30000" dirty="0">
              <a:solidFill>
                <a:srgbClr val="FF0000"/>
              </a:solidFill>
            </a:endParaRPr>
          </a:p>
          <a:p>
            <a:pPr marL="381000" indent="-381000" algn="ctr">
              <a:buClrTx/>
              <a:buSzTx/>
              <a:buFont typeface="Arial" panose="020B0604020202020204" pitchFamily="34" charset="0"/>
              <a:buNone/>
            </a:pPr>
            <a:r>
              <a:rPr sz="2400" b="1" i="1" dirty="0">
                <a:solidFill>
                  <a:srgbClr val="FF0000"/>
                </a:solidFill>
              </a:rPr>
              <a:t>S = 2,2 x 10</a:t>
            </a:r>
            <a:r>
              <a:rPr sz="2400" b="1" i="1" baseline="30000" dirty="0">
                <a:solidFill>
                  <a:srgbClr val="FF0000"/>
                </a:solidFill>
              </a:rPr>
              <a:t>-4</a:t>
            </a:r>
            <a:r>
              <a:rPr sz="2400" b="1" i="1" dirty="0">
                <a:solidFill>
                  <a:srgbClr val="FF0000"/>
                </a:solidFill>
              </a:rPr>
              <a:t> mol/L</a:t>
            </a:r>
            <a:endParaRPr sz="2400" b="1" i="1" dirty="0">
              <a:solidFill>
                <a:srgbClr val="FF0000"/>
              </a:solidFill>
            </a:endParaRPr>
          </a:p>
        </p:txBody>
      </p:sp>
      <p:pic>
        <p:nvPicPr>
          <p:cNvPr id="21508" name="Picture 7" descr="File:CaF2 polyhedra.png"/>
          <p:cNvPicPr>
            <a:picLocks noChangeAspect="1"/>
          </p:cNvPicPr>
          <p:nvPr/>
        </p:nvPicPr>
        <p:blipFill>
          <a:blip r:embed="rId1"/>
          <a:srcRect l="9329" r="9329"/>
          <a:stretch>
            <a:fillRect/>
          </a:stretch>
        </p:blipFill>
        <p:spPr>
          <a:xfrm>
            <a:off x="5003800" y="2565400"/>
            <a:ext cx="3509963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CaixaDeTexto 3"/>
          <p:cNvSpPr txBox="1"/>
          <p:nvPr/>
        </p:nvSpPr>
        <p:spPr>
          <a:xfrm>
            <a:off x="5003800" y="5445125"/>
            <a:ext cx="2262188" cy="246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Solid State / Public Domain</a:t>
            </a:r>
            <a:endParaRPr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Introdução</a:t>
            </a:r>
            <a:endParaRPr sz="3200" dirty="0"/>
          </a:p>
        </p:txBody>
      </p:sp>
      <p:sp>
        <p:nvSpPr>
          <p:cNvPr id="61450" name="Rectangle 10"/>
          <p:cNvSpPr>
            <a:spLocks noGrp="1"/>
          </p:cNvSpPr>
          <p:nvPr>
            <p:ph type="body" sz="half" idx="1" hasCustomPrompt="1"/>
          </p:nvPr>
        </p:nvSpPr>
        <p:spPr>
          <a:xfrm>
            <a:off x="468313" y="1628775"/>
            <a:ext cx="4038600" cy="4608513"/>
          </a:xfrm>
          <a:ln/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400" dirty="0"/>
              <a:t>Para cada temperatura, existe uma quantidade limite de uma dada substância que se consegue dissolver num determinado volume de solvente.</a:t>
            </a:r>
            <a:endParaRPr sz="24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400" dirty="0"/>
              <a:t>A quantidade dessa substância nesse solvente é denominada solubilidade e é representada pela letra S".</a:t>
            </a:r>
            <a:endParaRPr sz="2400" dirty="0"/>
          </a:p>
        </p:txBody>
      </p:sp>
      <p:sp>
        <p:nvSpPr>
          <p:cNvPr id="61451" name="Rectangle 11"/>
          <p:cNvSpPr>
            <a:spLocks noGrp="1"/>
          </p:cNvSpPr>
          <p:nvPr>
            <p:ph sz="quarter" idx="2" hasCustomPrompt="1"/>
          </p:nvPr>
        </p:nvSpPr>
        <p:spPr>
          <a:xfrm>
            <a:off x="468313" y="5162550"/>
            <a:ext cx="4038600" cy="2227263"/>
          </a:xfrm>
          <a:ln/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400" dirty="0"/>
              <a:t>Por exemplo, é possível dissolver, a 20°C, cerca de 36 g de sal de cozinha em 100 mL de água.</a:t>
            </a:r>
            <a:endParaRPr sz="2400" dirty="0"/>
          </a:p>
        </p:txBody>
      </p:sp>
      <p:pic>
        <p:nvPicPr>
          <p:cNvPr id="5125" name="Picture 7" descr="File:SaltInWaterSolutionLiqui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1773238"/>
            <a:ext cx="2449513" cy="4640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CaixaDeTexto 2"/>
          <p:cNvSpPr txBox="1"/>
          <p:nvPr/>
        </p:nvSpPr>
        <p:spPr>
          <a:xfrm rot="-5400000">
            <a:off x="6364288" y="4562475"/>
            <a:ext cx="3390900" cy="246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Chris 73  / GNU Free Documentation License</a:t>
            </a:r>
            <a:endParaRPr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charRg st="0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50">
                                            <p:txEl>
                                              <p:charRg st="0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charRg st="137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50">
                                            <p:txEl>
                                              <p:charRg st="137" end="2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50" grpId="0" build="p"/>
      <p:bldP spid="614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810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Fatores que influenciam a solubilidade</a:t>
            </a:r>
            <a:endParaRPr sz="3200" dirty="0"/>
          </a:p>
        </p:txBody>
      </p:sp>
      <p:sp>
        <p:nvSpPr>
          <p:cNvPr id="119824" name="Rectangle 16"/>
          <p:cNvSpPr>
            <a:spLocks noGrp="1"/>
          </p:cNvSpPr>
          <p:nvPr>
            <p:ph type="body" sz="half"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A solubilidade de uma dada substância num solvente pode ser afetada por determinados fatores, dentre os quais destacam-se:</a:t>
            </a:r>
            <a:endParaRPr sz="2000" dirty="0"/>
          </a:p>
          <a:p>
            <a:pPr lvl="1">
              <a:buFont typeface="Arial" panose="020B0604020202020204" pitchFamily="34" charset="0"/>
            </a:pPr>
            <a:r>
              <a:rPr sz="2000" dirty="0"/>
              <a:t>Temperatura;</a:t>
            </a:r>
            <a:endParaRPr sz="2000" dirty="0"/>
          </a:p>
          <a:p>
            <a:pPr lvl="1">
              <a:buFont typeface="Arial" panose="020B0604020202020204" pitchFamily="34" charset="0"/>
            </a:pPr>
            <a:r>
              <a:rPr sz="2000" dirty="0"/>
              <a:t>Íon comum;</a:t>
            </a:r>
            <a:endParaRPr sz="2000" dirty="0"/>
          </a:p>
          <a:p>
            <a:pPr lvl="1">
              <a:buFont typeface="Arial" panose="020B0604020202020204" pitchFamily="34" charset="0"/>
            </a:pPr>
            <a:r>
              <a:rPr sz="2000" dirty="0"/>
              <a:t>pH da solução;</a:t>
            </a:r>
            <a:endParaRPr sz="2000" dirty="0"/>
          </a:p>
          <a:p>
            <a:pPr lvl="1">
              <a:buFont typeface="Arial" panose="020B0604020202020204" pitchFamily="34" charset="0"/>
            </a:pPr>
            <a:r>
              <a:rPr sz="2000" dirty="0"/>
              <a:t>Equilíbrios de complexação.</a:t>
            </a:r>
            <a:endParaRPr sz="2000" dirty="0"/>
          </a:p>
        </p:txBody>
      </p:sp>
      <p:pic>
        <p:nvPicPr>
          <p:cNvPr id="22532" name="Picture 6" descr="File:NaCl-zoutkristallen op Schott Duran 100 ml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1697038"/>
            <a:ext cx="4105275" cy="307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CaixaDeTexto 2"/>
          <p:cNvSpPr txBox="1"/>
          <p:nvPr/>
        </p:nvSpPr>
        <p:spPr>
          <a:xfrm>
            <a:off x="4643438" y="4775200"/>
            <a:ext cx="3898900" cy="246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Autor desconhecido / GNU Free Documentation License</a:t>
            </a:r>
            <a:endParaRPr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8354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dirty="0"/>
              <a:t>Dependência do Kps com a temperatura</a:t>
            </a:r>
            <a:endParaRPr dirty="0"/>
          </a:p>
        </p:txBody>
      </p:sp>
      <p:sp>
        <p:nvSpPr>
          <p:cNvPr id="228363" name="Rectangle 11"/>
          <p:cNvSpPr>
            <a:spLocks noGrp="1"/>
          </p:cNvSpPr>
          <p:nvPr>
            <p:ph sz="quarter" idx="2" hasCustomPrompt="1"/>
          </p:nvPr>
        </p:nvSpPr>
        <p:spPr>
          <a:xfrm>
            <a:off x="395288" y="4437063"/>
            <a:ext cx="4038600" cy="2232025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O </a:t>
            </a:r>
            <a:r>
              <a:rPr sz="2000" i="1" dirty="0"/>
              <a:t>Kps</a:t>
            </a:r>
            <a:r>
              <a:rPr sz="2000" dirty="0"/>
              <a:t> do composto A aumenta ou diminui com o aumento de temperatura? Por quê?</a:t>
            </a:r>
            <a:endParaRPr sz="2000" dirty="0"/>
          </a:p>
          <a:p>
            <a:pPr>
              <a:buClrTx/>
              <a:buSzTx/>
              <a:buFont typeface="Arial" panose="020B0604020202020204" pitchFamily="34" charset="0"/>
              <a:buNone/>
            </a:pPr>
            <a:r>
              <a:rPr sz="2000" i="1" dirty="0">
                <a:solidFill>
                  <a:srgbClr val="FF0000"/>
                </a:solidFill>
              </a:rPr>
              <a:t>	Diminui. A dissolução de A em água é uma reação exotérmica (libera calor).</a:t>
            </a:r>
            <a:endParaRPr sz="2000" i="1" dirty="0">
              <a:solidFill>
                <a:srgbClr val="FF0000"/>
              </a:solidFill>
            </a:endParaRPr>
          </a:p>
        </p:txBody>
      </p:sp>
      <p:sp>
        <p:nvSpPr>
          <p:cNvPr id="228361" name="Rectangle 9"/>
          <p:cNvSpPr>
            <a:spLocks noGrp="1"/>
          </p:cNvSpPr>
          <p:nvPr>
            <p:ph type="body" sz="half" idx="3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Durante a dissolução, podem ocorrer dois casos distintos:</a:t>
            </a:r>
            <a:endParaRPr sz="2000" dirty="0"/>
          </a:p>
          <a:p>
            <a:pPr lvl="1">
              <a:buFont typeface="Arial" panose="020B0604020202020204" pitchFamily="34" charset="0"/>
            </a:pPr>
            <a:r>
              <a:rPr sz="2000" b="1" i="1" dirty="0"/>
              <a:t>Reação endotérmica: </a:t>
            </a:r>
            <a:br>
              <a:rPr sz="2000" b="1" i="1" dirty="0"/>
            </a:br>
            <a:r>
              <a:rPr sz="2000" dirty="0"/>
              <a:t>O Kps aumenta com o aumento da temperatura. Ocorre também um aumento da solubilidade.</a:t>
            </a:r>
            <a:endParaRPr sz="2000" dirty="0"/>
          </a:p>
          <a:p>
            <a:pPr lvl="1">
              <a:buFont typeface="Arial" panose="020B0604020202020204" pitchFamily="34" charset="0"/>
            </a:pPr>
            <a:r>
              <a:rPr sz="2000" b="1" i="1" dirty="0"/>
              <a:t>Reação exotérmica:</a:t>
            </a:r>
            <a:br>
              <a:rPr sz="2000" b="1" i="1" dirty="0"/>
            </a:br>
            <a:r>
              <a:rPr sz="2000" dirty="0"/>
              <a:t>O Kps diminui com o aumento da temperatura, diminuindo, também, a solubilidade.</a:t>
            </a:r>
            <a:endParaRPr sz="2000" dirty="0"/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14300" imgH="215900" progId="Equation.3">
                  <p:embed/>
                </p:oleObj>
              </mc:Choice>
              <mc:Fallback>
                <p:oleObj name="" r:id="rId1" imgW="114300" imgH="215900" progId="Equation.3">
                  <p:embed/>
                  <p:pic>
                    <p:nvPicPr>
                      <p:cNvPr id="0" name="Imagem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tângulo 7"/>
          <p:cNvSpPr/>
          <p:nvPr/>
        </p:nvSpPr>
        <p:spPr>
          <a:xfrm>
            <a:off x="755650" y="4076700"/>
            <a:ext cx="29527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000" dirty="0">
                <a:latin typeface="Arial" panose="020B0604020202020204" pitchFamily="34" charset="0"/>
              </a:rPr>
              <a:t>Imagens: SEE-PE redesenhado a partir de ilustração de Autor Desconhecido.</a:t>
            </a:r>
            <a:endParaRPr sz="1000" dirty="0">
              <a:latin typeface="Arial" panose="020B0604020202020204" pitchFamily="34" charset="0"/>
            </a:endParaRPr>
          </a:p>
        </p:txBody>
      </p:sp>
      <p:pic>
        <p:nvPicPr>
          <p:cNvPr id="2055" name="Picture 8"/>
          <p:cNvPicPr>
            <a:picLocks noChangeAspect="1"/>
          </p:cNvPicPr>
          <p:nvPr/>
        </p:nvPicPr>
        <p:blipFill>
          <a:blip r:embed="rId3"/>
          <a:srcRect t="31844" r="5411"/>
          <a:stretch>
            <a:fillRect/>
          </a:stretch>
        </p:blipFill>
        <p:spPr>
          <a:xfrm>
            <a:off x="827088" y="1608138"/>
            <a:ext cx="2790825" cy="2468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8361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>
                                            <p:txEl>
                                              <p:charRg st="58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8361">
                                            <p:txEl>
                                              <p:charRg st="58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>
                                            <p:txEl>
                                              <p:charRg st="165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8361">
                                            <p:txEl>
                                              <p:charRg st="165" end="2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8363">
                                            <p:txEl>
                                              <p:charRg st="0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>
                                            <p:txEl>
                                              <p:charRg st="78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8363">
                                            <p:txEl>
                                              <p:charRg st="78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266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dirty="0"/>
              <a:t>Efeito do íon comum</a:t>
            </a:r>
            <a:endParaRPr dirty="0"/>
          </a:p>
        </p:txBody>
      </p:sp>
      <p:sp>
        <p:nvSpPr>
          <p:cNvPr id="139411" name="Rectangle 147"/>
          <p:cNvSpPr>
            <a:spLocks noGrp="1"/>
          </p:cNvSpPr>
          <p:nvPr>
            <p:ph type="body" sz="half"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Tomemos como exemplo a dissociação do sulfato de alumínio:</a:t>
            </a:r>
            <a:endParaRPr sz="20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endParaRPr sz="2000" dirty="0"/>
          </a:p>
          <a:p>
            <a:pPr algn="ctr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sz="2000" b="1" dirty="0">
                <a:solidFill>
                  <a:schemeClr val="hlink"/>
                </a:solidFill>
              </a:rPr>
              <a:t>Al</a:t>
            </a:r>
            <a:r>
              <a:rPr sz="2000" b="1" baseline="-25000" dirty="0">
                <a:solidFill>
                  <a:schemeClr val="hlink"/>
                </a:solidFill>
              </a:rPr>
              <a:t>2</a:t>
            </a:r>
            <a:r>
              <a:rPr sz="2000" b="1" dirty="0">
                <a:solidFill>
                  <a:schemeClr val="hlink"/>
                </a:solidFill>
              </a:rPr>
              <a:t>(SO</a:t>
            </a:r>
            <a:r>
              <a:rPr sz="2000" b="1" baseline="-25000" dirty="0">
                <a:solidFill>
                  <a:schemeClr val="hlink"/>
                </a:solidFill>
              </a:rPr>
              <a:t>4</a:t>
            </a:r>
            <a:r>
              <a:rPr sz="2000" b="1" dirty="0">
                <a:solidFill>
                  <a:schemeClr val="hlink"/>
                </a:solidFill>
              </a:rPr>
              <a:t>)</a:t>
            </a:r>
            <a:r>
              <a:rPr sz="2000" b="1" baseline="-25000" dirty="0">
                <a:solidFill>
                  <a:schemeClr val="hlink"/>
                </a:solidFill>
              </a:rPr>
              <a:t>3(s)</a:t>
            </a:r>
            <a:r>
              <a:rPr sz="2000" b="1" dirty="0">
                <a:solidFill>
                  <a:schemeClr val="hlink"/>
                </a:solidFill>
              </a:rPr>
              <a:t> = 2 Al</a:t>
            </a:r>
            <a:r>
              <a:rPr sz="2000" b="1" baseline="30000" dirty="0">
                <a:solidFill>
                  <a:schemeClr val="hlink"/>
                </a:solidFill>
              </a:rPr>
              <a:t>3+</a:t>
            </a:r>
            <a:r>
              <a:rPr sz="2000" b="1" baseline="-25000" dirty="0">
                <a:solidFill>
                  <a:schemeClr val="hlink"/>
                </a:solidFill>
              </a:rPr>
              <a:t>(aq)</a:t>
            </a:r>
            <a:r>
              <a:rPr sz="2000" b="1" dirty="0">
                <a:solidFill>
                  <a:schemeClr val="hlink"/>
                </a:solidFill>
              </a:rPr>
              <a:t> + 3 SO</a:t>
            </a:r>
            <a:r>
              <a:rPr sz="2000" b="1" baseline="-25000" dirty="0">
                <a:solidFill>
                  <a:schemeClr val="hlink"/>
                </a:solidFill>
              </a:rPr>
              <a:t>4</a:t>
            </a:r>
            <a:r>
              <a:rPr sz="2000" b="1" baseline="30000" dirty="0">
                <a:solidFill>
                  <a:schemeClr val="hlink"/>
                </a:solidFill>
              </a:rPr>
              <a:t>2-</a:t>
            </a:r>
            <a:r>
              <a:rPr sz="2000" b="1" baseline="-25000" dirty="0">
                <a:solidFill>
                  <a:schemeClr val="hlink"/>
                </a:solidFill>
              </a:rPr>
              <a:t>(aq)</a:t>
            </a:r>
            <a:endParaRPr sz="20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endParaRPr sz="20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Se aumentarmos a concentração de um dos íons (sulfato, por exemplo), o equilíbrio se deslocará no sentido oposto (Princípio de Le Chatelier).</a:t>
            </a:r>
            <a:endParaRPr sz="20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Este efeito é denominado efeito do íon comum.</a:t>
            </a:r>
            <a:endParaRPr sz="2000" dirty="0"/>
          </a:p>
        </p:txBody>
      </p:sp>
      <p:sp>
        <p:nvSpPr>
          <p:cNvPr id="139415" name="Rectangle 151"/>
          <p:cNvSpPr>
            <a:spLocks noGrp="1"/>
          </p:cNvSpPr>
          <p:nvPr>
            <p:ph sz="quarter" idx="2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Assim, quando se adiciona sulfato de sódio (Na</a:t>
            </a:r>
            <a:r>
              <a:rPr sz="2000" baseline="-25000" dirty="0"/>
              <a:t>2</a:t>
            </a:r>
            <a:r>
              <a:rPr sz="2000" dirty="0"/>
              <a:t>SO</a:t>
            </a:r>
            <a:r>
              <a:rPr sz="2000" baseline="-25000" dirty="0"/>
              <a:t>4</a:t>
            </a:r>
            <a:r>
              <a:rPr sz="2000" dirty="0"/>
              <a:t>) a uma solução saturada de sulfato de alumínio (Al</a:t>
            </a:r>
            <a:r>
              <a:rPr sz="2000" baseline="-25000" dirty="0"/>
              <a:t>2</a:t>
            </a:r>
            <a:r>
              <a:rPr sz="2000" dirty="0"/>
              <a:t>(SO</a:t>
            </a:r>
            <a:r>
              <a:rPr sz="2000" baseline="-25000" dirty="0"/>
              <a:t>4</a:t>
            </a:r>
            <a:r>
              <a:rPr sz="2000" dirty="0"/>
              <a:t>)</a:t>
            </a:r>
            <a:r>
              <a:rPr sz="2000" baseline="-25000" dirty="0"/>
              <a:t>3</a:t>
            </a:r>
            <a:r>
              <a:rPr sz="2000" dirty="0"/>
              <a:t>), aumentando assim a concentração do íon SO</a:t>
            </a:r>
            <a:r>
              <a:rPr sz="2000" baseline="-25000" dirty="0"/>
              <a:t>4</a:t>
            </a:r>
            <a:r>
              <a:rPr sz="2000" baseline="30000" dirty="0"/>
              <a:t>2-</a:t>
            </a:r>
            <a:r>
              <a:rPr sz="2000" dirty="0"/>
              <a:t>, uma parte do sulfato de alumínio em solução precipitará.</a:t>
            </a:r>
            <a:endParaRPr sz="20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11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411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11">
                                            <p:txEl>
                                              <p:charRg st="60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39411">
                                            <p:txEl>
                                              <p:charRg st="60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11">
                                            <p:txEl>
                                              <p:charRg st="101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9411">
                                            <p:txEl>
                                              <p:charRg st="101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11">
                                            <p:txEl>
                                              <p:charRg st="243" end="2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9411">
                                            <p:txEl>
                                              <p:charRg st="243" end="2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4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Influência do pH </a:t>
            </a:r>
            <a:endParaRPr sz="3200" dirty="0"/>
          </a:p>
        </p:txBody>
      </p:sp>
      <p:sp>
        <p:nvSpPr>
          <p:cNvPr id="54288" name="Rectangle 16"/>
          <p:cNvSpPr>
            <a:spLocks noGrp="1"/>
          </p:cNvSpPr>
          <p:nvPr>
            <p:ph type="body" sz="half"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Num equilíbrio de dissolução em que entrem íons OH-, tal como o equilíbrio de dissolução do hidróxido de cálcio, por exemplo, o pH da solução afetará a solubilidade do sólido.</a:t>
            </a:r>
            <a:endParaRPr sz="2000" dirty="0"/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hlink"/>
                </a:solidFill>
              </a:rPr>
              <a:t>Ca(OH)</a:t>
            </a:r>
            <a:r>
              <a:rPr sz="2400" b="1" baseline="-25000" dirty="0">
                <a:solidFill>
                  <a:schemeClr val="hlink"/>
                </a:solidFill>
              </a:rPr>
              <a:t>2(s)</a:t>
            </a:r>
            <a:r>
              <a:rPr sz="2400" b="1" dirty="0">
                <a:solidFill>
                  <a:schemeClr val="hlink"/>
                </a:solidFill>
              </a:rPr>
              <a:t> = Ca</a:t>
            </a:r>
            <a:r>
              <a:rPr sz="2400" b="1" baseline="30000" dirty="0">
                <a:solidFill>
                  <a:schemeClr val="hlink"/>
                </a:solidFill>
              </a:rPr>
              <a:t>2+</a:t>
            </a:r>
            <a:r>
              <a:rPr sz="2400" b="1" baseline="-25000" dirty="0">
                <a:solidFill>
                  <a:schemeClr val="hlink"/>
                </a:solidFill>
              </a:rPr>
              <a:t>(aq)</a:t>
            </a:r>
            <a:r>
              <a:rPr sz="2400" b="1" dirty="0">
                <a:solidFill>
                  <a:schemeClr val="hlink"/>
                </a:solidFill>
              </a:rPr>
              <a:t> + 2 OH</a:t>
            </a:r>
            <a:r>
              <a:rPr sz="2400" b="1" baseline="30000" dirty="0">
                <a:solidFill>
                  <a:schemeClr val="hlink"/>
                </a:solidFill>
              </a:rPr>
              <a:t>-</a:t>
            </a:r>
            <a:r>
              <a:rPr sz="2400" b="1" baseline="-25000" dirty="0">
                <a:solidFill>
                  <a:schemeClr val="hlink"/>
                </a:solidFill>
              </a:rPr>
              <a:t>(aq)</a:t>
            </a:r>
            <a:endParaRPr sz="2400" b="1" baseline="-25000" dirty="0">
              <a:solidFill>
                <a:schemeClr val="hlink"/>
              </a:solidFill>
            </a:endParaRPr>
          </a:p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Ao aumentar a concentração de íons OH</a:t>
            </a:r>
            <a:r>
              <a:rPr sz="2000" baseline="30000" dirty="0"/>
              <a:t>-</a:t>
            </a:r>
            <a:r>
              <a:rPr sz="2000" dirty="0"/>
              <a:t> (aumentando o pH) na solução, o equilíbrio desloca-se no sentido da formação de Ca(OH)</a:t>
            </a:r>
            <a:r>
              <a:rPr sz="2000" baseline="-25000" dirty="0"/>
              <a:t>2</a:t>
            </a:r>
            <a:r>
              <a:rPr sz="2000" dirty="0"/>
              <a:t> sólido, reduzindo, então, a sua solubilidade.</a:t>
            </a:r>
            <a:endParaRPr sz="2000" dirty="0"/>
          </a:p>
        </p:txBody>
      </p:sp>
      <p:sp>
        <p:nvSpPr>
          <p:cNvPr id="54290" name="Rectangle 18"/>
          <p:cNvSpPr>
            <a:spLocks noGrp="1"/>
          </p:cNvSpPr>
          <p:nvPr>
            <p:ph sz="quarter" idx="3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Por outro lado, ao aumentar a concentração de íons H</a:t>
            </a:r>
            <a:r>
              <a:rPr sz="2000" baseline="30000" dirty="0"/>
              <a:t>+</a:t>
            </a:r>
            <a:r>
              <a:rPr sz="2000" dirty="0"/>
              <a:t> (diminuindo o pH) vamos reduzir a concentração, a solubilidade aumentará.</a:t>
            </a:r>
            <a:endParaRPr sz="2000" dirty="0"/>
          </a:p>
        </p:txBody>
      </p:sp>
      <p:pic>
        <p:nvPicPr>
          <p:cNvPr id="24581" name="Picture 7" descr="File:Chaux hydraulique naturelle et eau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263" y="1628775"/>
            <a:ext cx="3203575" cy="240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CaixaDeTexto 2"/>
          <p:cNvSpPr txBox="1"/>
          <p:nvPr/>
        </p:nvSpPr>
        <p:spPr>
          <a:xfrm rot="-5400000">
            <a:off x="7362825" y="2687638"/>
            <a:ext cx="237648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So Leblanc / </a:t>
            </a:r>
            <a:endParaRPr sz="1000" dirty="0">
              <a:latin typeface="Arial" panose="020B0604020202020204" pitchFamily="34" charset="0"/>
            </a:endParaRPr>
          </a:p>
          <a:p>
            <a:r>
              <a:rPr sz="1000" dirty="0">
                <a:latin typeface="Arial" panose="020B0604020202020204" pitchFamily="34" charset="0"/>
              </a:rPr>
              <a:t>GNU Free Documentation License</a:t>
            </a:r>
            <a:endParaRPr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88" grpId="0"/>
      <p:bldP spid="542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Influência dos equilíbrios de complexação</a:t>
            </a:r>
            <a:endParaRPr sz="3200" dirty="0"/>
          </a:p>
        </p:txBody>
      </p:sp>
      <p:sp>
        <p:nvSpPr>
          <p:cNvPr id="108563" name="Rectangle 19"/>
          <p:cNvSpPr>
            <a:spLocks noGrp="1"/>
          </p:cNvSpPr>
          <p:nvPr>
            <p:ph type="body" sz="half"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just">
              <a:buClrTx/>
              <a:buSzTx/>
              <a:buFont typeface="Arial" panose="020B0604020202020204" pitchFamily="34" charset="0"/>
            </a:pPr>
            <a:r>
              <a:rPr sz="2000" dirty="0"/>
              <a:t>A solubilidade de um determinado composto depende, também, da sua capacidade para formar íons complexos.</a:t>
            </a:r>
            <a:endParaRPr sz="2000" dirty="0"/>
          </a:p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Por exemplo, se considerarmos o hidróxido de zinco (Zn(OH)</a:t>
            </a:r>
            <a:r>
              <a:rPr sz="2000" baseline="-25000" dirty="0"/>
              <a:t>2</a:t>
            </a:r>
            <a:r>
              <a:rPr sz="2000" dirty="0"/>
              <a:t>), este, em água pura, apresenta um produto de solubilidade baixo (Kps= 1,9 x 10</a:t>
            </a:r>
            <a:r>
              <a:rPr sz="2000" baseline="30000" dirty="0"/>
              <a:t>-17</a:t>
            </a:r>
            <a:r>
              <a:rPr sz="2000" dirty="0"/>
              <a:t>, a 25°C).</a:t>
            </a:r>
            <a:endParaRPr sz="2000" dirty="0"/>
          </a:p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No entanto, se houver um excesso de hidróxido, a solubilidade é bastante maior, uma vez que há a formação de um íon complexo.</a:t>
            </a:r>
            <a:endParaRPr sz="2000" dirty="0"/>
          </a:p>
        </p:txBody>
      </p:sp>
      <p:sp>
        <p:nvSpPr>
          <p:cNvPr id="108565" name="Rectangle 21"/>
          <p:cNvSpPr>
            <a:spLocks noGrp="1"/>
          </p:cNvSpPr>
          <p:nvPr>
            <p:ph sz="quarter" idx="2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hlink"/>
                </a:solidFill>
              </a:rPr>
              <a:t>Zn(OH)</a:t>
            </a:r>
            <a:r>
              <a:rPr sz="2400" b="1" baseline="-25000" dirty="0">
                <a:solidFill>
                  <a:schemeClr val="hlink"/>
                </a:solidFill>
              </a:rPr>
              <a:t>2(s)</a:t>
            </a:r>
            <a:r>
              <a:rPr sz="2400" b="1" dirty="0">
                <a:solidFill>
                  <a:schemeClr val="hlink"/>
                </a:solidFill>
              </a:rPr>
              <a:t> = Zn</a:t>
            </a:r>
            <a:r>
              <a:rPr sz="2400" b="1" baseline="30000" dirty="0">
                <a:solidFill>
                  <a:schemeClr val="hlink"/>
                </a:solidFill>
              </a:rPr>
              <a:t>2+</a:t>
            </a:r>
            <a:r>
              <a:rPr sz="2400" b="1" baseline="-25000" dirty="0">
                <a:solidFill>
                  <a:schemeClr val="hlink"/>
                </a:solidFill>
              </a:rPr>
              <a:t>(aq)</a:t>
            </a:r>
            <a:r>
              <a:rPr sz="2400" b="1" dirty="0">
                <a:solidFill>
                  <a:schemeClr val="hlink"/>
                </a:solidFill>
              </a:rPr>
              <a:t> + 2 OH</a:t>
            </a:r>
            <a:r>
              <a:rPr sz="2400" b="1" baseline="30000" dirty="0">
                <a:solidFill>
                  <a:schemeClr val="hlink"/>
                </a:solidFill>
              </a:rPr>
              <a:t>-</a:t>
            </a:r>
            <a:r>
              <a:rPr sz="2400" b="1" baseline="-25000" dirty="0">
                <a:solidFill>
                  <a:schemeClr val="hlink"/>
                </a:solidFill>
              </a:rPr>
              <a:t>(aq)</a:t>
            </a:r>
            <a:endParaRPr sz="2400" b="1" dirty="0">
              <a:solidFill>
                <a:schemeClr val="hlink"/>
              </a:solidFill>
            </a:endParaRPr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hlink"/>
                </a:solidFill>
              </a:rPr>
              <a:t>+</a:t>
            </a:r>
            <a:endParaRPr sz="2400" b="1" dirty="0">
              <a:solidFill>
                <a:schemeClr val="hlink"/>
              </a:solidFill>
            </a:endParaRPr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hlink"/>
                </a:solidFill>
              </a:rPr>
              <a:t>2 OH</a:t>
            </a:r>
            <a:r>
              <a:rPr sz="2400" b="1" baseline="30000" dirty="0">
                <a:solidFill>
                  <a:schemeClr val="hlink"/>
                </a:solidFill>
              </a:rPr>
              <a:t>-</a:t>
            </a:r>
            <a:r>
              <a:rPr sz="2400" b="1" baseline="-25000" dirty="0">
                <a:solidFill>
                  <a:schemeClr val="hlink"/>
                </a:solidFill>
              </a:rPr>
              <a:t>(aq)</a:t>
            </a:r>
            <a:endParaRPr sz="2400" b="1" baseline="-25000" dirty="0">
              <a:solidFill>
                <a:schemeClr val="hlink"/>
              </a:solidFill>
            </a:endParaRPr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hlink"/>
                </a:solidFill>
              </a:rPr>
              <a:t>||</a:t>
            </a:r>
            <a:endParaRPr sz="2400" b="1" dirty="0">
              <a:solidFill>
                <a:schemeClr val="hlink"/>
              </a:solidFill>
            </a:endParaRPr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2400" b="1" dirty="0">
                <a:solidFill>
                  <a:schemeClr val="hlink"/>
                </a:solidFill>
              </a:rPr>
              <a:t>[Zn(OH)</a:t>
            </a:r>
            <a:r>
              <a:rPr sz="2400" b="1" baseline="-25000" dirty="0">
                <a:solidFill>
                  <a:schemeClr val="hlink"/>
                </a:solidFill>
              </a:rPr>
              <a:t>4</a:t>
            </a:r>
            <a:r>
              <a:rPr sz="2400" b="1" dirty="0">
                <a:solidFill>
                  <a:schemeClr val="hlink"/>
                </a:solidFill>
              </a:rPr>
              <a:t>]</a:t>
            </a:r>
            <a:r>
              <a:rPr sz="2400" b="1" baseline="30000" dirty="0">
                <a:solidFill>
                  <a:schemeClr val="hlink"/>
                </a:solidFill>
              </a:rPr>
              <a:t>2-</a:t>
            </a:r>
            <a:r>
              <a:rPr sz="2400" b="1" baseline="-25000" dirty="0">
                <a:solidFill>
                  <a:schemeClr val="hlink"/>
                </a:solidFill>
              </a:rPr>
              <a:t>(aq)</a:t>
            </a:r>
            <a:endParaRPr sz="2400" b="1" baseline="-25000" dirty="0">
              <a:solidFill>
                <a:schemeClr val="hlink"/>
              </a:solidFill>
            </a:endParaRPr>
          </a:p>
        </p:txBody>
      </p:sp>
      <p:sp>
        <p:nvSpPr>
          <p:cNvPr id="25605" name="Retângulo 7"/>
          <p:cNvSpPr/>
          <p:nvPr/>
        </p:nvSpPr>
        <p:spPr>
          <a:xfrm>
            <a:off x="6011863" y="6413500"/>
            <a:ext cx="29527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000" dirty="0">
                <a:latin typeface="Arial" panose="020B0604020202020204" pitchFamily="34" charset="0"/>
              </a:rPr>
              <a:t>Imagens: SEE-PE redesenhado a partir de ilustração de Autor Desconhecido.</a:t>
            </a:r>
            <a:endParaRPr sz="1000" dirty="0">
              <a:latin typeface="Arial" panose="020B0604020202020204" pitchFamily="34" charset="0"/>
            </a:endParaRPr>
          </a:p>
        </p:txBody>
      </p:sp>
      <p:pic>
        <p:nvPicPr>
          <p:cNvPr id="25606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4888" y="4379913"/>
            <a:ext cx="2232025" cy="2033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>
                                            <p:txEl>
                                              <p:char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63">
                                            <p:txEl>
                                              <p:charRg st="0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>
                                            <p:txEl>
                                              <p:charRg st="105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63">
                                            <p:txEl>
                                              <p:charRg st="105" end="2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>
                                            <p:txEl>
                                              <p:charRg st="258" end="3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563">
                                            <p:txEl>
                                              <p:charRg st="258" end="3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63" grpId="0" build="p"/>
      <p:bldP spid="1085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Exercício</a:t>
            </a:r>
            <a:endParaRPr sz="3200" dirty="0"/>
          </a:p>
        </p:txBody>
      </p:sp>
      <p:sp>
        <p:nvSpPr>
          <p:cNvPr id="110603" name="Rectangle 11"/>
          <p:cNvSpPr>
            <a:spLocks noGrp="1"/>
          </p:cNvSpPr>
          <p:nvPr>
            <p:ph sz="half" idx="1" hasCustomPrompt="1"/>
          </p:nvPr>
        </p:nvSpPr>
        <p:spPr>
          <a:xfrm>
            <a:off x="468313" y="1773238"/>
            <a:ext cx="4038600" cy="4608512"/>
          </a:xfrm>
          <a:ln/>
        </p:spPr>
        <p:txBody>
          <a:bodyPr vert="horz" wrap="square" lIns="91440" tIns="45720" rIns="91440" bIns="45720" anchor="t" anchorCtr="0"/>
          <a:p>
            <a:pPr marL="457200" indent="-457200" algn="just">
              <a:buClrTx/>
              <a:buSzTx/>
              <a:buFont typeface="Arial" panose="020B0604020202020204" pitchFamily="34" charset="0"/>
              <a:buAutoNum type="arabicPeriod" startAt="4"/>
            </a:pPr>
            <a:r>
              <a:rPr sz="2000" kern="1200" dirty="0">
                <a:latin typeface="+mn-lt"/>
                <a:ea typeface="+mn-ea"/>
                <a:cs typeface="+mn-cs"/>
              </a:rPr>
              <a:t>Determine a solubilidade do hidróxido de cálcio, Ca(OH)</a:t>
            </a:r>
            <a:r>
              <a:rPr sz="2000" kern="1200" baseline="-25000" dirty="0">
                <a:latin typeface="+mn-lt"/>
                <a:ea typeface="+mn-ea"/>
                <a:cs typeface="+mn-cs"/>
              </a:rPr>
              <a:t>2</a:t>
            </a:r>
            <a:r>
              <a:rPr sz="2000" kern="1200" dirty="0">
                <a:latin typeface="+mn-lt"/>
                <a:ea typeface="+mn-ea"/>
                <a:cs typeface="+mn-cs"/>
              </a:rPr>
              <a:t>, em água pura e em um meio tampão cujo pH é 13.</a:t>
            </a:r>
            <a:br>
              <a:rPr sz="2000" kern="1200" dirty="0">
                <a:latin typeface="+mn-lt"/>
                <a:ea typeface="+mn-ea"/>
                <a:cs typeface="+mn-cs"/>
              </a:rPr>
            </a:br>
            <a:r>
              <a:rPr sz="2000" kern="1200" dirty="0">
                <a:latin typeface="+mn-lt"/>
                <a:ea typeface="+mn-ea"/>
                <a:cs typeface="+mn-cs"/>
              </a:rPr>
              <a:t>Kps (Ca(OH)</a:t>
            </a:r>
            <a:r>
              <a:rPr sz="2000" kern="1200" baseline="-25000" dirty="0">
                <a:latin typeface="+mn-lt"/>
                <a:ea typeface="+mn-ea"/>
                <a:cs typeface="+mn-cs"/>
              </a:rPr>
              <a:t>2</a:t>
            </a:r>
            <a:r>
              <a:rPr sz="2000" kern="1200" dirty="0">
                <a:latin typeface="+mn-lt"/>
                <a:ea typeface="+mn-ea"/>
                <a:cs typeface="+mn-cs"/>
              </a:rPr>
              <a:t>) = 8 x 10</a:t>
            </a:r>
            <a:r>
              <a:rPr sz="2000" kern="1200" baseline="30000" dirty="0">
                <a:latin typeface="+mn-lt"/>
                <a:ea typeface="+mn-ea"/>
                <a:cs typeface="+mn-cs"/>
              </a:rPr>
              <a:t>-6</a:t>
            </a:r>
            <a:endParaRPr sz="2000" kern="1200" baseline="30000" dirty="0">
              <a:latin typeface="+mn-lt"/>
              <a:ea typeface="+mn-ea"/>
              <a:cs typeface="+mn-cs"/>
            </a:endParaRPr>
          </a:p>
          <a:p>
            <a:pPr marL="457200" indent="-457200">
              <a:buClrTx/>
              <a:buSzTx/>
              <a:buFont typeface="Arial" panose="020B0604020202020204" pitchFamily="34" charset="0"/>
              <a:buAutoNum type="arabicPeriod" startAt="4"/>
            </a:pPr>
            <a:endParaRPr sz="2000" kern="1200" dirty="0">
              <a:latin typeface="+mn-lt"/>
              <a:ea typeface="+mn-ea"/>
              <a:cs typeface="+mn-cs"/>
            </a:endParaRPr>
          </a:p>
          <a:p>
            <a:pPr marL="457200" indent="-457200">
              <a:buClrTx/>
              <a:buSzTx/>
              <a:buFont typeface="Arial" panose="020B0604020202020204" pitchFamily="34" charset="0"/>
              <a:buNone/>
            </a:pP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	O equilíbrio de dissociação é:</a:t>
            </a:r>
            <a:endParaRPr sz="2000" i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r>
              <a:rPr sz="2000" b="1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Ca(OH)</a:t>
            </a:r>
            <a:r>
              <a:rPr sz="2000" b="1" i="1" kern="1200" baseline="-25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2(s)</a:t>
            </a:r>
            <a:r>
              <a:rPr sz="2000" b="1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→ Ca</a:t>
            </a:r>
            <a:r>
              <a:rPr sz="2000" b="1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2+</a:t>
            </a:r>
            <a:r>
              <a:rPr sz="2000" b="1" i="1" kern="1200" baseline="-25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(aq)</a:t>
            </a:r>
            <a:r>
              <a:rPr sz="2000" b="1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+ 2 OH</a:t>
            </a:r>
            <a:r>
              <a:rPr sz="2000" b="1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</a:t>
            </a:r>
            <a:r>
              <a:rPr sz="2000" b="1" i="1" kern="1200" baseline="-25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(aq)</a:t>
            </a:r>
            <a:endParaRPr sz="2000" b="1" i="1" kern="1200" baseline="-250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ClrTx/>
              <a:buSzTx/>
              <a:buFont typeface="Arial" panose="020B0604020202020204" pitchFamily="34" charset="0"/>
              <a:buNone/>
            </a:pP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	Para água pura, temos:</a:t>
            </a:r>
            <a:endParaRPr sz="2000" i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[Ca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2+</a:t>
            </a: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].[OH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</a:t>
            </a: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]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</a:t>
            </a: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= S x 2S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</a:t>
            </a: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= 4S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3</a:t>
            </a: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= 8 x 10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-6</a:t>
            </a:r>
            <a:endParaRPr sz="2000" i="1" kern="1200" baseline="300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 = (8 x 10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-6</a:t>
            </a: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/4)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1/3</a:t>
            </a:r>
            <a:endParaRPr sz="2000" i="1" kern="1200" baseline="300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457200" indent="-457200" algn="ctr">
              <a:buClrTx/>
              <a:buSzTx/>
              <a:buFont typeface="Arial" panose="020B0604020202020204" pitchFamily="34" charset="0"/>
              <a:buNone/>
            </a:pPr>
            <a:r>
              <a:rPr sz="2000" b="1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 = 1,26 x 10</a:t>
            </a:r>
            <a:r>
              <a:rPr sz="2000" b="1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-2</a:t>
            </a:r>
            <a:r>
              <a:rPr sz="2000" b="1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mol/L (água pura)</a:t>
            </a:r>
            <a:endParaRPr sz="2000" b="1" i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0604" name="Rectangle 12"/>
          <p:cNvSpPr>
            <a:spLocks noGrp="1"/>
          </p:cNvSpPr>
          <p:nvPr>
            <p:ph sz="half" idx="2" hasCustomPrompt="1"/>
          </p:nvPr>
        </p:nvSpPr>
        <p:spPr>
          <a:xfrm>
            <a:off x="4659313" y="1773238"/>
            <a:ext cx="4038600" cy="4608512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  <a:buNone/>
            </a:pP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	Para um pH = 13, temos:</a:t>
            </a:r>
            <a:endParaRPr sz="2000" i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pOH = - log[OH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</a:t>
            </a: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] = 14 - pH = 1</a:t>
            </a:r>
            <a:endParaRPr sz="2000" i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[OH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</a:t>
            </a: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] = 0,1 mol/L</a:t>
            </a:r>
            <a:endParaRPr sz="2000" i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  <a:buNone/>
            </a:pP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	Com o valor do Kps, pode-se calcular a concentração de Ca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2+</a:t>
            </a: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</a:t>
            </a:r>
            <a:endParaRPr sz="2000" i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Kps = [Ca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2+</a:t>
            </a: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].[OH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</a:t>
            </a: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]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</a:t>
            </a: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= 8 x 10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-6</a:t>
            </a:r>
            <a:endParaRPr sz="2000" i="1" kern="1200" baseline="300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[Ca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2+</a:t>
            </a: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] = S = 8 x 10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-6</a:t>
            </a: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/(0,1)</a:t>
            </a:r>
            <a:r>
              <a:rPr sz="2000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</a:t>
            </a:r>
            <a:endParaRPr sz="2000" i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2000" b="1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 = 8 x 10</a:t>
            </a:r>
            <a:r>
              <a:rPr sz="2000" b="1" i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-4</a:t>
            </a:r>
            <a:r>
              <a:rPr sz="2000" b="1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mol/L (pH 13)</a:t>
            </a:r>
            <a:endParaRPr sz="2000" b="1" i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 typeface="Arial" panose="020B0604020202020204" pitchFamily="34" charset="0"/>
              <a:buNone/>
            </a:pPr>
            <a:r>
              <a:rPr sz="20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	Confirmando que quanto maior o pH menor a solubilidade, uma vez que o equilíbrio é deslocado para a esquerda (formação do sólido).</a:t>
            </a:r>
            <a:endParaRPr sz="2000" i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charRg st="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603">
                                            <p:txEl>
                                              <p:charRg st="0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charRg st="131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603">
                                            <p:txEl>
                                              <p:charRg st="131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charRg st="163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10603">
                                            <p:txEl>
                                              <p:charRg st="163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charRg st="197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0603">
                                            <p:txEl>
                                              <p:charRg st="197" end="2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charRg st="221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10603">
                                            <p:txEl>
                                              <p:charRg st="221" end="2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charRg st="262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10603">
                                            <p:txEl>
                                              <p:charRg st="262" end="2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charRg st="282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0603">
                                            <p:txEl>
                                              <p:charRg st="282" end="3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0604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charRg st="2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10604">
                                            <p:txEl>
                                              <p:charRg st="25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charRg st="5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10604">
                                            <p:txEl>
                                              <p:charRg st="56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charRg st="74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0604">
                                            <p:txEl>
                                              <p:charRg st="74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charRg st="136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110604">
                                            <p:txEl>
                                              <p:charRg st="136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charRg st="167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110604">
                                            <p:txEl>
                                              <p:charRg st="167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charRg st="196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0"/>
                                        <p:tgtEl>
                                          <p:spTgt spid="110604">
                                            <p:txEl>
                                              <p:charRg st="196" end="2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charRg st="223" end="3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10604">
                                            <p:txEl>
                                              <p:charRg st="223" end="3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Exercício</a:t>
            </a:r>
            <a:endParaRPr sz="3200" dirty="0"/>
          </a:p>
        </p:txBody>
      </p:sp>
      <p:sp>
        <p:nvSpPr>
          <p:cNvPr id="55301" name="Rectangle 5"/>
          <p:cNvSpPr>
            <a:spLocks noGrp="1"/>
          </p:cNvSpPr>
          <p:nvPr>
            <p:ph type="body" sz="half" idx="1" hasCustomPrompt="1"/>
          </p:nvPr>
        </p:nvSpPr>
        <p:spPr>
          <a:xfrm>
            <a:off x="179388" y="1770063"/>
            <a:ext cx="4327525" cy="4608512"/>
          </a:xfrm>
          <a:ln/>
        </p:spPr>
        <p:txBody>
          <a:bodyPr vert="horz" wrap="square" lIns="91440" tIns="45720" rIns="91440" bIns="45720" anchor="t" anchorCtr="0"/>
          <a:p>
            <a:pPr marL="457200" indent="-457200">
              <a:lnSpc>
                <a:spcPct val="90000"/>
              </a:lnSpc>
              <a:buClrTx/>
              <a:buSzTx/>
              <a:buFont typeface="Arial" panose="020B0604020202020204" pitchFamily="34" charset="0"/>
              <a:buAutoNum type="arabicPeriod" startAt="5"/>
            </a:pPr>
            <a:r>
              <a:rPr sz="1800" dirty="0"/>
              <a:t>Foram misturadas soluções aquosas de KCl, Na</a:t>
            </a:r>
            <a:r>
              <a:rPr sz="1800" baseline="-25000" dirty="0"/>
              <a:t>2</a:t>
            </a:r>
            <a:r>
              <a:rPr sz="1800" dirty="0"/>
              <a:t>SO</a:t>
            </a:r>
            <a:r>
              <a:rPr sz="1800" baseline="-25000" dirty="0"/>
              <a:t>4</a:t>
            </a:r>
            <a:r>
              <a:rPr sz="1800" dirty="0"/>
              <a:t> e AgNO</a:t>
            </a:r>
            <a:r>
              <a:rPr sz="1800" baseline="-25000" dirty="0"/>
              <a:t>3</a:t>
            </a:r>
            <a:r>
              <a:rPr sz="1800" dirty="0"/>
              <a:t>, ocorrendo a formação de um precipitado branco no fundo de um béquer.</a:t>
            </a:r>
            <a:endParaRPr sz="1800" dirty="0"/>
          </a:p>
          <a:p>
            <a:pPr marL="457200" indent="-457200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sz="1800" dirty="0"/>
              <a:t>	A análise da solução sobrenadante revelou as seguintes concentrações:</a:t>
            </a:r>
            <a:br>
              <a:rPr sz="1800" dirty="0"/>
            </a:br>
            <a:r>
              <a:rPr sz="1800" dirty="0"/>
              <a:t>[Ag</a:t>
            </a:r>
            <a:r>
              <a:rPr sz="1800" baseline="30000" dirty="0"/>
              <a:t>+</a:t>
            </a:r>
            <a:r>
              <a:rPr sz="1800" dirty="0"/>
              <a:t>] = 1,0 x 10</a:t>
            </a:r>
            <a:r>
              <a:rPr sz="1800" baseline="30000" dirty="0"/>
              <a:t>-3</a:t>
            </a:r>
            <a:r>
              <a:rPr sz="1800" dirty="0"/>
              <a:t>M; </a:t>
            </a:r>
            <a:br>
              <a:rPr sz="1800" dirty="0"/>
            </a:br>
            <a:r>
              <a:rPr sz="1800" dirty="0"/>
              <a:t>[SO</a:t>
            </a:r>
            <a:r>
              <a:rPr sz="1800" baseline="-25000" dirty="0"/>
              <a:t>4</a:t>
            </a:r>
            <a:r>
              <a:rPr sz="1800" baseline="30000" dirty="0"/>
              <a:t>-2</a:t>
            </a:r>
            <a:r>
              <a:rPr sz="1800" dirty="0"/>
              <a:t>] = 1,0 x 10</a:t>
            </a:r>
            <a:r>
              <a:rPr sz="1800" baseline="30000" dirty="0"/>
              <a:t>-1</a:t>
            </a:r>
            <a:r>
              <a:rPr sz="1800" dirty="0"/>
              <a:t>M e </a:t>
            </a:r>
            <a:br>
              <a:rPr sz="1800" dirty="0"/>
            </a:br>
            <a:r>
              <a:rPr sz="1800" dirty="0"/>
              <a:t>[Cl</a:t>
            </a:r>
            <a:r>
              <a:rPr sz="1800" baseline="30000" dirty="0"/>
              <a:t>-</a:t>
            </a:r>
            <a:r>
              <a:rPr sz="1800" dirty="0"/>
              <a:t>] = 1,6 x 10</a:t>
            </a:r>
            <a:r>
              <a:rPr sz="1800" baseline="30000" dirty="0"/>
              <a:t>-7</a:t>
            </a:r>
            <a:r>
              <a:rPr sz="1800" dirty="0"/>
              <a:t>M.</a:t>
            </a:r>
            <a:endParaRPr sz="1800" dirty="0"/>
          </a:p>
          <a:p>
            <a:pPr marL="457200" indent="-457200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sz="1800" dirty="0"/>
              <a:t>	De que é constituído o sólido formado? Justifique com cálculos.</a:t>
            </a:r>
            <a:endParaRPr sz="1800" dirty="0"/>
          </a:p>
          <a:p>
            <a:pPr marL="457200" indent="-457200">
              <a:lnSpc>
                <a:spcPct val="90000"/>
              </a:lnSpc>
              <a:buClrTx/>
              <a:buSzTx/>
              <a:buFont typeface="Arial" panose="020B0604020202020204" pitchFamily="34" charset="0"/>
              <a:buAutoNum type="arabicPeriod" startAt="5"/>
            </a:pPr>
            <a:endParaRPr sz="1800" dirty="0"/>
          </a:p>
          <a:p>
            <a:pPr marL="457200" indent="-457200" algn="ctr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sz="1800" i="1" dirty="0">
                <a:solidFill>
                  <a:srgbClr val="FF0000"/>
                </a:solidFill>
              </a:rPr>
              <a:t>AgCl 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 Ag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 + Cl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endParaRPr sz="1800" i="1" baseline="30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indent="-457200" algn="ctr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[Ag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].[Cl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] = (1,0 x 10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-3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) . (1,6 x 10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-7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sz="1800" i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indent="-457200" algn="ctr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[Ag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].[Cl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] = </a:t>
            </a:r>
            <a:r>
              <a:rPr sz="1800" b="1" i="1" dirty="0">
                <a:solidFill>
                  <a:srgbClr val="FF0000"/>
                </a:solidFill>
                <a:sym typeface="Wingdings" panose="05000000000000000000" pitchFamily="2" charset="2"/>
              </a:rPr>
              <a:t>1,6 x 10</a:t>
            </a:r>
            <a:r>
              <a:rPr sz="1800" b="1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-10</a:t>
            </a:r>
            <a:r>
              <a:rPr sz="1800" b="1" i="1" dirty="0">
                <a:solidFill>
                  <a:srgbClr val="FF0000"/>
                </a:solidFill>
                <a:sym typeface="Wingdings" panose="05000000000000000000" pitchFamily="2" charset="2"/>
              </a:rPr>
              <a:t> = Kps (AgCl)</a:t>
            </a:r>
            <a:endParaRPr sz="18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55436" name="Group 140"/>
          <p:cNvGraphicFramePr>
            <a:graphicFrameLocks noGrp="1"/>
          </p:cNvGraphicFramePr>
          <p:nvPr>
            <p:ph sz="quarter" idx="1"/>
          </p:nvPr>
        </p:nvGraphicFramePr>
        <p:xfrm>
          <a:off x="4859338" y="1773238"/>
          <a:ext cx="3673475" cy="1743075"/>
        </p:xfrm>
        <a:graphic>
          <a:graphicData uri="http://schemas.openxmlformats.org/drawingml/2006/table">
            <a:tbl>
              <a:tblPr/>
              <a:tblGrid>
                <a:gridCol w="1577975"/>
                <a:gridCol w="1346200"/>
                <a:gridCol w="7493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Composto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46736" marB="4673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Produto de solubilidade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Cloreto de prata </a:t>
                      </a:r>
                      <a:b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(AgCl)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46736" marB="4673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1,6 x 10</a:t>
                      </a:r>
                      <a:r>
                        <a:rPr kumimoji="0" lang="pt-B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  <a:endParaRPr kumimoji="0" lang="pt-BR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Branca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Sulfato de prata </a:t>
                      </a:r>
                      <a:b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(Ag</a:t>
                      </a:r>
                      <a:r>
                        <a:rPr kumimoji="0" lang="pt-B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</a:t>
                      </a:r>
                      <a:r>
                        <a:rPr kumimoji="0" lang="pt-B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46736" marB="4673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 x 10</a:t>
                      </a:r>
                      <a:r>
                        <a:rPr kumimoji="0" lang="pt-B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  <a:endParaRPr kumimoji="0" lang="pt-BR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Branca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46736" marB="467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422" name="Rectangle 126"/>
          <p:cNvSpPr>
            <a:spLocks noGrp="1"/>
          </p:cNvSpPr>
          <p:nvPr>
            <p:ph sz="quarter" idx="3" hasCustomPrompt="1"/>
          </p:nvPr>
        </p:nvSpPr>
        <p:spPr>
          <a:xfrm>
            <a:off x="4659313" y="3716338"/>
            <a:ext cx="4038600" cy="2665412"/>
          </a:xfrm>
          <a:ln/>
        </p:spPr>
        <p:txBody>
          <a:bodyPr vert="horz" wrap="square" lIns="91440" tIns="45720" rIns="91440" bIns="45720" anchor="t" anchorCtr="0"/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Ag</a:t>
            </a:r>
            <a:r>
              <a:rPr sz="1800" i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SO</a:t>
            </a:r>
            <a:r>
              <a:rPr sz="1800" i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  2 Ag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 + SO</a:t>
            </a:r>
            <a:r>
              <a:rPr sz="1800" i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2-</a:t>
            </a:r>
            <a:endParaRPr sz="1800" i="1" baseline="30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[Ag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]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.[SO</a:t>
            </a:r>
            <a:r>
              <a:rPr sz="1800" i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2-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] = (1,0 x 10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-3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 . (1,0 x 10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-1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sz="1800" i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[Ag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]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.[SO</a:t>
            </a:r>
            <a:r>
              <a:rPr sz="1800" i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sz="1800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2-</a:t>
            </a:r>
            <a:r>
              <a:rPr sz="1800" i="1" dirty="0">
                <a:solidFill>
                  <a:srgbClr val="FF0000"/>
                </a:solidFill>
                <a:sym typeface="Wingdings" panose="05000000000000000000" pitchFamily="2" charset="2"/>
              </a:rPr>
              <a:t>] = </a:t>
            </a:r>
            <a:r>
              <a:rPr sz="1800" b="1" i="1" dirty="0">
                <a:solidFill>
                  <a:srgbClr val="FF0000"/>
                </a:solidFill>
                <a:sym typeface="Wingdings" panose="05000000000000000000" pitchFamily="2" charset="2"/>
              </a:rPr>
              <a:t>1,0 x 10</a:t>
            </a:r>
            <a:r>
              <a:rPr sz="1800" b="1" i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-7</a:t>
            </a:r>
            <a:r>
              <a:rPr sz="1800" b="1" i="1" dirty="0">
                <a:solidFill>
                  <a:srgbClr val="FF0000"/>
                </a:solidFill>
                <a:sym typeface="Wingdings" panose="05000000000000000000" pitchFamily="2" charset="2"/>
              </a:rPr>
              <a:t> &lt; Kps (Ag</a:t>
            </a:r>
            <a:r>
              <a:rPr sz="1800" b="1" i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sz="1800" b="1" i="1" dirty="0">
                <a:solidFill>
                  <a:srgbClr val="FF0000"/>
                </a:solidFill>
                <a:sym typeface="Wingdings" panose="05000000000000000000" pitchFamily="2" charset="2"/>
              </a:rPr>
              <a:t>SO</a:t>
            </a:r>
            <a:r>
              <a:rPr sz="1800" b="1" i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sz="1800" b="1" i="1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sz="18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ClrTx/>
              <a:buSzTx/>
              <a:buFont typeface="Arial" panose="020B0604020202020204" pitchFamily="34" charset="0"/>
              <a:buNone/>
            </a:pPr>
            <a:endParaRPr sz="1800" i="1" dirty="0">
              <a:solidFill>
                <a:srgbClr val="FF0000"/>
              </a:solidFill>
            </a:endParaRPr>
          </a:p>
          <a:p>
            <a:pPr>
              <a:buClrTx/>
              <a:buSzTx/>
              <a:buFont typeface="Arial" panose="020B0604020202020204" pitchFamily="34" charset="0"/>
              <a:buNone/>
            </a:pPr>
            <a:r>
              <a:rPr sz="1800" i="1" dirty="0">
                <a:solidFill>
                  <a:srgbClr val="FF0000"/>
                </a:solidFill>
              </a:rPr>
              <a:t>	Para o sulfato de prata (Ag</a:t>
            </a:r>
            <a:r>
              <a:rPr sz="1800" i="1" baseline="-25000" dirty="0">
                <a:solidFill>
                  <a:srgbClr val="FF0000"/>
                </a:solidFill>
              </a:rPr>
              <a:t>2</a:t>
            </a:r>
            <a:r>
              <a:rPr sz="1800" i="1" dirty="0">
                <a:solidFill>
                  <a:srgbClr val="FF0000"/>
                </a:solidFill>
              </a:rPr>
              <a:t>SO</a:t>
            </a:r>
            <a:r>
              <a:rPr sz="1800" i="1" baseline="-25000" dirty="0">
                <a:solidFill>
                  <a:srgbClr val="FF0000"/>
                </a:solidFill>
              </a:rPr>
              <a:t>4</a:t>
            </a:r>
            <a:r>
              <a:rPr sz="1800" i="1" dirty="0">
                <a:solidFill>
                  <a:srgbClr val="FF0000"/>
                </a:solidFill>
              </a:rPr>
              <a:t>), o Kps não é alcançado (1,4x10</a:t>
            </a:r>
            <a:r>
              <a:rPr sz="1800" i="1" baseline="30000" dirty="0">
                <a:solidFill>
                  <a:srgbClr val="FF0000"/>
                </a:solidFill>
              </a:rPr>
              <a:t>-5</a:t>
            </a:r>
            <a:r>
              <a:rPr sz="1800" i="1" dirty="0">
                <a:solidFill>
                  <a:srgbClr val="FF0000"/>
                </a:solidFill>
              </a:rPr>
              <a:t>), indicando que a presença de íons Ag</a:t>
            </a:r>
            <a:r>
              <a:rPr sz="1800" i="1" baseline="30000" dirty="0">
                <a:solidFill>
                  <a:srgbClr val="FF0000"/>
                </a:solidFill>
              </a:rPr>
              <a:t>+</a:t>
            </a:r>
            <a:r>
              <a:rPr sz="1800" i="1" dirty="0">
                <a:solidFill>
                  <a:srgbClr val="FF0000"/>
                </a:solidFill>
              </a:rPr>
              <a:t> e Cl</a:t>
            </a:r>
            <a:r>
              <a:rPr sz="1800" i="1" baseline="30000" dirty="0">
                <a:solidFill>
                  <a:srgbClr val="FF0000"/>
                </a:solidFill>
              </a:rPr>
              <a:t>-</a:t>
            </a:r>
            <a:r>
              <a:rPr sz="1800" i="1" dirty="0">
                <a:solidFill>
                  <a:srgbClr val="FF0000"/>
                </a:solidFill>
              </a:rPr>
              <a:t> é a máxima possível na solução. Então o </a:t>
            </a:r>
            <a:r>
              <a:rPr sz="1800" b="1" i="1" dirty="0">
                <a:solidFill>
                  <a:srgbClr val="FF0000"/>
                </a:solidFill>
              </a:rPr>
              <a:t>precipitado formado é de cloreto de prata (AgCl)</a:t>
            </a:r>
            <a:r>
              <a:rPr sz="1800" i="1" dirty="0">
                <a:solidFill>
                  <a:srgbClr val="FF0000"/>
                </a:solidFill>
              </a:rPr>
              <a:t>.</a:t>
            </a:r>
            <a:endParaRPr sz="1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charRg st="0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1">
                                            <p:txEl>
                                              <p:charRg st="0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charRg st="127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1">
                                            <p:txEl>
                                              <p:charRg st="127" end="2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charRg st="266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01">
                                            <p:txEl>
                                              <p:charRg st="266" end="3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5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5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charRg st="332" end="3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5301">
                                            <p:txEl>
                                              <p:charRg st="332" end="3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charRg st="349" end="3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55301">
                                            <p:txEl>
                                              <p:charRg st="349" end="3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charRg st="391" end="4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55301">
                                            <p:txEl>
                                              <p:charRg st="391" end="4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2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5422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2">
                                            <p:txEl>
                                              <p:charRg st="23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55422">
                                            <p:txEl>
                                              <p:charRg st="23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2">
                                            <p:txEl>
                                              <p:charRg st="69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55422">
                                            <p:txEl>
                                              <p:charRg st="69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2">
                                            <p:txEl>
                                              <p:charRg st="113" end="3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5422">
                                            <p:txEl>
                                              <p:charRg st="113" end="3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4868" name="Rectangle 4"/>
          <p:cNvSpPr>
            <a:spLocks noGrp="1"/>
          </p:cNvSpPr>
          <p:nvPr>
            <p:ph type="title"/>
          </p:nvPr>
        </p:nvSpPr>
        <p:spPr>
          <a:xfrm>
            <a:off x="323850" y="3429000"/>
            <a:ext cx="8229600" cy="566738"/>
          </a:xfrm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Até a próxima aula!</a:t>
            </a:r>
            <a:endParaRPr sz="3200" dirty="0"/>
          </a:p>
        </p:txBody>
      </p:sp>
      <p:pic>
        <p:nvPicPr>
          <p:cNvPr id="28675" name="Picture 7" descr="File:Tube2portailchimi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5600" y="4260850"/>
            <a:ext cx="2892425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CaixaDeTexto 2"/>
          <p:cNvSpPr txBox="1"/>
          <p:nvPr/>
        </p:nvSpPr>
        <p:spPr>
          <a:xfrm>
            <a:off x="5435600" y="6423025"/>
            <a:ext cx="1909763" cy="246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BZiL / Public Domain</a:t>
            </a:r>
            <a:endParaRPr sz="1000" dirty="0">
              <a:latin typeface="Arial" panose="020B0604020202020204" pitchFamily="34" charset="0"/>
            </a:endParaRPr>
          </a:p>
        </p:txBody>
      </p:sp>
      <p:pic>
        <p:nvPicPr>
          <p:cNvPr id="28677" name="Picture 7" descr="File:Salze Natriumchloridgitter Loesen.s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4260850"/>
            <a:ext cx="3240088" cy="218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CaixaDeTexto 2"/>
          <p:cNvSpPr txBox="1"/>
          <p:nvPr/>
        </p:nvSpPr>
        <p:spPr>
          <a:xfrm>
            <a:off x="901700" y="6442075"/>
            <a:ext cx="3524250" cy="246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Roland.chem / GNU Free Documentation License</a:t>
            </a:r>
            <a:endParaRPr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/>
      <p:bldP spid="16486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3850" y="1125538"/>
          <a:ext cx="8640763" cy="5399088"/>
        </p:xfrm>
        <a:graphic>
          <a:graphicData uri="http://schemas.openxmlformats.org/drawingml/2006/table">
            <a:tbl>
              <a:tblPr/>
              <a:tblGrid>
                <a:gridCol w="479334"/>
                <a:gridCol w="3588525"/>
                <a:gridCol w="3588525"/>
                <a:gridCol w="984577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Slide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Autoria / Licença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Link da Fonte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Data do Acesso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Chris 73  / GNU Free Documentation License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http://commons.wikimedia.org/wiki/File:SaltInWaterSolutionLiquid.jpg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19/03/2012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SEE-PE, redesenhado a partir de imagem de autor desconhecido.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Acervo SEE-PE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55" marR="4955" marT="4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23/03/2012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3b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BZiL / Public Domain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http://commons.wikimedia.org/wiki/File:Tube2portailchimie.jpg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19/03/2012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SEE-PE, redesenhado a partir de imagem de autor desconhecido.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Acervo SEE-PE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55" marR="4955" marT="4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23/03/2012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SEE-PE, redesenhado a partir de imagem de autor desconhecido.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Acervo SEE-PE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55" marR="4955" marT="4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23/03/2012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SEE-PE, redesenhado a partir de imagem de autor desconhecido.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Acervo SEE-PE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955" marR="4955" marT="4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23/03/2012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ZooFari / Public Domain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http://commons.wikimedia.org/wiki/File:Chemical_precipitation_diagram.svg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20/03/2012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Roland.chem / GNU Free Documentation License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http://commons.wikimedia.org/wiki/File:Salze_Natriumchloridgitter_Loesen.svg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20/03/2012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Dave Bunnell / Creative Commons Attribution-Share Alike 2.5 Generic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http://commons.wikimedia.org/wiki/File:Lechuguilla_Cave_Pearlsian_Gulf.jpg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19/03/2012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12.b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Andrepiazza / Creative Commons Attribution-Share Alike 3.0 Unported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http://commons.wikimedia.org/wiki/File:11-EastTimor-Dive_K-57_18_(Corals)-APiazza.JPG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19/03/2012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6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Dave Bunnell / Creative Commons Attribution-Share Alike 2.5 Generic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http://commons.wikimedia.org/wiki/File:Lechuguilla_Cave_Pearlsian_Gulf.jpg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20/03/2010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955" marR="4955" marT="4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0" y="0"/>
            <a:ext cx="5580063" cy="83661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ítulo 1"/>
          <p:cNvSpPr txBox="1"/>
          <p:nvPr/>
        </p:nvSpPr>
        <p:spPr>
          <a:xfrm>
            <a:off x="385763" y="130175"/>
            <a:ext cx="5481638" cy="561975"/>
          </a:xfrm>
          <a:prstGeom prst="rect">
            <a:avLst/>
          </a:prstGeom>
        </p:spPr>
        <p:txBody>
          <a:bodyPr/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pt-BR" sz="4400" kern="120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  <a:endParaRPr kumimoji="0" lang="pt-BR" sz="4400" kern="1200" cap="none" spc="0" normalizeH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0722" name="Tabela 30721"/>
          <p:cNvGraphicFramePr/>
          <p:nvPr/>
        </p:nvGraphicFramePr>
        <p:xfrm>
          <a:off x="323850" y="1125538"/>
          <a:ext cx="8640763" cy="5611812"/>
        </p:xfrm>
        <a:graphic>
          <a:graphicData uri="http://schemas.openxmlformats.org/drawingml/2006/table">
            <a:tbl>
              <a:tblPr/>
              <a:tblGrid>
                <a:gridCol w="479425"/>
                <a:gridCol w="3587750"/>
                <a:gridCol w="3589338"/>
                <a:gridCol w="984250"/>
              </a:tblGrid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Slide</a:t>
                      </a:r>
                      <a:endParaRPr lang="pt-BR" alt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Autoria / Licença</a:t>
                      </a:r>
                      <a:endParaRPr lang="pt-BR" alt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Link da Fonte</a:t>
                      </a:r>
                      <a:endParaRPr lang="pt-BR" alt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Data do Acesso</a:t>
                      </a:r>
                      <a:endParaRPr lang="pt-BR" alt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14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Andrepiazza / Creative Commons Attribution-Share Alike 3.0 Unported</a:t>
                      </a:r>
                      <a:endParaRPr lang="en-US" altLang="x-none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http://commons.wikimedia.org/wiki/File:11-EastTimor-Dive_K-57_18_(Corals)-APiazza.JPG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b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20/03/2012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15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Jaeger5432 / Creative Commons Attribution- Share Alike 2.5 Generic</a:t>
                      </a:r>
                      <a:endParaRPr lang="en-US" altLang="x-none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http://commons.wikimedia.org/wiki/File:Beakers.jpg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b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20/03/2012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17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fr-FR" altLang="x-none"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Dr.T / GNU Free Documentation License</a:t>
                      </a:r>
                      <a:endParaRPr lang="fr-FR" altLang="x-none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http://commons.wikimedia.org/wiki/File:AgCl-neerslag.jpg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b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20/03/2012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18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Ondřej Mangl / Public Domain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http://commons.wikimedia.org/wiki/File:Fosfore%C4%8Dnan_st%C5%99%C3%ADbrn%C3%BD.PNG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b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20/03/2012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19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Solid State / Public Domain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http://commons.wikimedia.org/wiki/File:CaF2_polyhedra.png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b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20/03/2012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Autor desconhecido / GNU Free Documentation License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http://commons.wikimedia.org/wiki/File:NaCl-zoutkristallen_op_Schott_Duran_100_ml.JPG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b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20/03/2012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21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SEE-PE, redesenhado a partir de imagem de autor desconhecido.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Acervo SEE-PE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b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23/03/2012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23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So Leblanc / GNU Free Documentation License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http://commons.wikimedia.org/wiki/File:Chaux_hydraulique_naturelle_et_eau.JPG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b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21/03/2012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24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SEE-PE, redesenhado a partir de imagem de autor desconhecido.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Acervo SEE-PE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b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23/03/2012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27.a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Roland.chem / GNU Free Documentation License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http://commons.wikimedia.org/wiki/File:Salze_Natriumchloridgitter_Loesen.svg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b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21/03/2012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27.b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BZiL / Public Domain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http://commons.wikimedia.org/wiki/File:Tube2portailchimie.jpg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 anchor="b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21/03/2012</a:t>
                      </a:r>
                      <a:endParaRPr lang="pt-BR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55" marR="4955" marT="4955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0" y="0"/>
            <a:ext cx="5580063" cy="83661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ítulo 1"/>
          <p:cNvSpPr txBox="1"/>
          <p:nvPr/>
        </p:nvSpPr>
        <p:spPr>
          <a:xfrm>
            <a:off x="385763" y="130175"/>
            <a:ext cx="5481638" cy="561975"/>
          </a:xfrm>
          <a:prstGeom prst="rect">
            <a:avLst/>
          </a:prstGeom>
        </p:spPr>
        <p:txBody>
          <a:bodyPr/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pt-BR" sz="4400" kern="1200" cap="none" spc="0" normalizeH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  <a:endParaRPr kumimoji="0" lang="pt-BR" sz="4400" kern="1200" cap="none" spc="0" normalizeH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Conceitos iniciais</a:t>
            </a:r>
            <a:endParaRPr sz="3200" dirty="0"/>
          </a:p>
        </p:txBody>
      </p:sp>
      <p:sp>
        <p:nvSpPr>
          <p:cNvPr id="62477" name="Rectangle 13"/>
          <p:cNvSpPr>
            <a:spLocks noGrp="1"/>
          </p:cNvSpPr>
          <p:nvPr>
            <p:ph type="body" sz="half" idx="3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200" dirty="0"/>
              <a:t>O </a:t>
            </a:r>
            <a:r>
              <a:rPr sz="2200" b="1" i="1" dirty="0"/>
              <a:t>solvente</a:t>
            </a:r>
            <a:r>
              <a:rPr sz="2200" dirty="0"/>
              <a:t> é o componente cujo estado físico se preserva, quando a mistura é preparada ou quando está presente em maior quantidade.</a:t>
            </a:r>
            <a:endParaRPr sz="22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200" dirty="0"/>
              <a:t>Os demais componentes da mistura são denominados </a:t>
            </a:r>
            <a:r>
              <a:rPr sz="2200" b="1" i="1" dirty="0"/>
              <a:t>solutos</a:t>
            </a:r>
            <a:r>
              <a:rPr sz="2200" dirty="0"/>
              <a:t>.</a:t>
            </a:r>
            <a:endParaRPr sz="22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200" dirty="0"/>
              <a:t>Uma vez misturados, soluto e solvente formam uma mistura homogênea, também chamada de solução.</a:t>
            </a:r>
            <a:endParaRPr sz="2200" dirty="0"/>
          </a:p>
        </p:txBody>
      </p:sp>
      <p:pic>
        <p:nvPicPr>
          <p:cNvPr id="6148" name="Picture 7" descr="File:Tube2portailchimi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4005263"/>
            <a:ext cx="3600450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CaixaDeTexto 2"/>
          <p:cNvSpPr txBox="1"/>
          <p:nvPr/>
        </p:nvSpPr>
        <p:spPr>
          <a:xfrm rot="-5400000">
            <a:off x="-538162" y="5700713"/>
            <a:ext cx="1909762" cy="2460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BZiL / Public Domain</a:t>
            </a:r>
            <a:endParaRPr sz="1000" dirty="0">
              <a:latin typeface="Arial" panose="020B0604020202020204" pitchFamily="34" charset="0"/>
            </a:endParaRPr>
          </a:p>
        </p:txBody>
      </p:sp>
      <p:pic>
        <p:nvPicPr>
          <p:cNvPr id="615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628775"/>
            <a:ext cx="3743325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Retângulo 6"/>
          <p:cNvSpPr/>
          <p:nvPr/>
        </p:nvSpPr>
        <p:spPr>
          <a:xfrm>
            <a:off x="468313" y="3530600"/>
            <a:ext cx="29511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000" dirty="0">
                <a:latin typeface="Arial" panose="020B0604020202020204" pitchFamily="34" charset="0"/>
              </a:rPr>
              <a:t>Imagem: SEE-PE redesenhado a partir de ilustração de Autor Desconhecido.</a:t>
            </a:r>
            <a:endParaRPr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0" name="Rectangle 4"/>
          <p:cNvSpPr>
            <a:spLocks noGrp="1"/>
          </p:cNvSpPr>
          <p:nvPr>
            <p:ph type="title"/>
          </p:nvPr>
        </p:nvSpPr>
        <p:spPr>
          <a:xfrm>
            <a:off x="446088" y="990600"/>
            <a:ext cx="8229600" cy="566738"/>
          </a:xfrm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Conceitos iniciais</a:t>
            </a:r>
            <a:endParaRPr sz="3200" dirty="0"/>
          </a:p>
        </p:txBody>
      </p:sp>
      <p:sp>
        <p:nvSpPr>
          <p:cNvPr id="4116" name="Rectangle 20"/>
          <p:cNvSpPr>
            <a:spLocks noGrp="1"/>
          </p:cNvSpPr>
          <p:nvPr>
            <p:ph sz="quarter" idx="1"/>
          </p:nvPr>
        </p:nvSpPr>
        <p:spPr>
          <a:xfrm>
            <a:off x="468313" y="1773238"/>
            <a:ext cx="4038600" cy="2227262"/>
          </a:xfrm>
          <a:ln/>
        </p:spPr>
        <p:txBody>
          <a:bodyPr vert="horz" wrap="square" lIns="91440" tIns="45720" rIns="91440" bIns="45720" anchor="t" anchorCtr="0"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Devido à sua capacidade de dissolver um grande número de substâncias, a água é considerada um “solvente universal”.</a:t>
            </a:r>
            <a:endParaRPr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Então, com relação a um dado solvente, as substâncias podem ser classificadas como: insolúveis, parcialmente solúveis ou solúveis.</a:t>
            </a:r>
            <a:endParaRPr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14" name="Rectangle 18"/>
          <p:cNvSpPr>
            <a:spLocks noGrp="1"/>
          </p:cNvSpPr>
          <p:nvPr>
            <p:ph type="body" sz="half" idx="4294967295"/>
          </p:nvPr>
        </p:nvSpPr>
        <p:spPr>
          <a:xfrm>
            <a:off x="4500563" y="1773238"/>
            <a:ext cx="4392612" cy="4608512"/>
          </a:xfrm>
          <a:ln/>
        </p:spPr>
        <p:txBody>
          <a:bodyPr vert="horz" wrap="square" lIns="91440" tIns="45720" rIns="91440" bIns="45720" anchor="t" anchorCtr="0"/>
          <a:lstStyle>
            <a:lvl1pPr lvl="0">
              <a:buClrTx/>
              <a:buSzTx/>
              <a:buFont typeface="Arial" panose="020B0604020202020204" pitchFamily="34" charset="0"/>
              <a:defRPr sz="2400"/>
            </a:lvl1pPr>
            <a:lvl2pPr lvl="1">
              <a:buClrTx/>
              <a:buSzTx/>
              <a:buFont typeface="Arial" panose="020B0604020202020204" pitchFamily="34" charset="0"/>
              <a:defRPr sz="2000"/>
            </a:lvl2pPr>
            <a:lvl3pPr lvl="2">
              <a:buClrTx/>
              <a:buSzTx/>
              <a:buFont typeface="Arial" panose="020B0604020202020204" pitchFamily="34" charset="0"/>
              <a:defRPr sz="1800"/>
            </a:lvl3pPr>
            <a:lvl4pPr lvl="3">
              <a:buClrTx/>
              <a:buSzTx/>
              <a:buFont typeface="Arial" panose="020B0604020202020204" pitchFamily="34" charset="0"/>
              <a:defRPr sz="1600"/>
            </a:lvl4pPr>
            <a:lvl5pPr lvl="4">
              <a:buClrTx/>
              <a:buSzTx/>
              <a:buFont typeface="Arial" panose="020B0604020202020204" pitchFamily="34" charset="0"/>
              <a:defRPr sz="1600"/>
            </a:lvl5pPr>
          </a:lstStyle>
          <a:p>
            <a:pPr lvl="0"/>
            <a:r>
              <a:rPr sz="2000" dirty="0"/>
              <a:t>Em termos de concentração em quantidade de matéria, uma substância será considerada:</a:t>
            </a:r>
            <a:endParaRPr sz="2000" dirty="0"/>
          </a:p>
          <a:p>
            <a:pPr lvl="1"/>
            <a:r>
              <a:rPr b="1" i="1" dirty="0"/>
              <a:t>Insolúvel</a:t>
            </a:r>
            <a:r>
              <a:rPr dirty="0"/>
              <a:t>: </a:t>
            </a:r>
            <a:br>
              <a:rPr dirty="0"/>
            </a:br>
            <a:r>
              <a:rPr b="1" dirty="0"/>
              <a:t>S</a:t>
            </a:r>
            <a:r>
              <a:rPr dirty="0"/>
              <a:t> &lt; 0,01 mol/L</a:t>
            </a:r>
            <a:endParaRPr dirty="0"/>
          </a:p>
          <a:p>
            <a:pPr lvl="1"/>
            <a:r>
              <a:rPr b="1" i="1" dirty="0"/>
              <a:t>Moderadamente solúvel</a:t>
            </a:r>
            <a:r>
              <a:rPr dirty="0"/>
              <a:t>: </a:t>
            </a:r>
            <a:br>
              <a:rPr dirty="0"/>
            </a:br>
            <a:r>
              <a:rPr dirty="0"/>
              <a:t>0,01 &lt; </a:t>
            </a:r>
            <a:r>
              <a:rPr b="1" dirty="0"/>
              <a:t>S</a:t>
            </a:r>
            <a:r>
              <a:rPr dirty="0"/>
              <a:t> &lt;  0,1 mol/L </a:t>
            </a:r>
            <a:endParaRPr dirty="0"/>
          </a:p>
          <a:p>
            <a:pPr lvl="1"/>
            <a:r>
              <a:rPr b="1" i="1" dirty="0"/>
              <a:t>Solúvel</a:t>
            </a:r>
            <a:r>
              <a:rPr dirty="0"/>
              <a:t>: </a:t>
            </a:r>
            <a:br>
              <a:rPr dirty="0"/>
            </a:br>
            <a:r>
              <a:rPr b="1" dirty="0"/>
              <a:t>S</a:t>
            </a:r>
            <a:r>
              <a:rPr dirty="0"/>
              <a:t> &gt; 0,1 mol/L</a:t>
            </a:r>
            <a:endParaRPr dirty="0"/>
          </a:p>
          <a:p>
            <a:pPr lvl="0"/>
            <a:r>
              <a:rPr sz="2000" dirty="0"/>
              <a:t>A solubilidade em água é mais comumente apresentada em termos de massa de soluto por 100 g de água (relação massa/massa).</a:t>
            </a:r>
            <a:endParaRPr sz="20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charRg st="0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6">
                                            <p:txEl>
                                              <p:charRg st="0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charRg st="116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16">
                                            <p:txEl>
                                              <p:charRg st="116" end="2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14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85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4114">
                                            <p:txEl>
                                              <p:charRg st="85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112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4114">
                                            <p:txEl>
                                              <p:charRg st="112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159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4114">
                                            <p:txEl>
                                              <p:charRg st="159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183" end="3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14">
                                            <p:txEl>
                                              <p:charRg st="183" end="3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16" grpId="0" build="allAtOnce"/>
      <p:bldP spid="41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/>
          </p:cNvSpPr>
          <p:nvPr>
            <p:ph type="title" sz="quarter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Conceitos iniciais</a:t>
            </a:r>
            <a:endParaRPr sz="3200" dirty="0"/>
          </a:p>
        </p:txBody>
      </p:sp>
      <p:sp>
        <p:nvSpPr>
          <p:cNvPr id="51268" name="Rectangle 68"/>
          <p:cNvSpPr>
            <a:spLocks noGrp="1"/>
          </p:cNvSpPr>
          <p:nvPr>
            <p:ph sz="quarter"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Veja alguns exemplos no quadro abaixo.</a:t>
            </a:r>
            <a:endParaRPr sz="2000" dirty="0"/>
          </a:p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De acordo com nossa definição, o cloreto de ferroso (FeCl</a:t>
            </a:r>
            <a:r>
              <a:rPr sz="2000" baseline="-25000" dirty="0"/>
              <a:t>2</a:t>
            </a:r>
            <a:r>
              <a:rPr sz="2000" dirty="0"/>
              <a:t>) e o cloreto de sódio (sal de cozinha, NaCl) são solúveis em água.</a:t>
            </a:r>
            <a:endParaRPr sz="2000" dirty="0"/>
          </a:p>
        </p:txBody>
      </p:sp>
      <p:sp>
        <p:nvSpPr>
          <p:cNvPr id="51269" name="Rectangle 69"/>
          <p:cNvSpPr>
            <a:spLocks noGrp="1"/>
          </p:cNvSpPr>
          <p:nvPr>
            <p:ph sz="quarter" idx="2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Já o sulfato de cálcio (CaSO</a:t>
            </a:r>
            <a:r>
              <a:rPr sz="2000" baseline="-25000" dirty="0"/>
              <a:t>4</a:t>
            </a:r>
            <a:r>
              <a:rPr sz="2000" dirty="0"/>
              <a:t>) é moderadamente solúvel e o cloreto de prata (AgCl), insolúvel.</a:t>
            </a:r>
            <a:endParaRPr sz="2000" dirty="0"/>
          </a:p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Bem, mas isso só é verdade na temperatura especificada, ou seja, a 20</a:t>
            </a:r>
            <a:r>
              <a:rPr lang="en-US" altLang="x-none" sz="2000" dirty="0"/>
              <a:t>°</a:t>
            </a:r>
            <a:r>
              <a:rPr sz="2000" dirty="0"/>
              <a:t>C. Em outras temperaturas esses valores se modificam.</a:t>
            </a:r>
            <a:endParaRPr sz="2000" dirty="0"/>
          </a:p>
        </p:txBody>
      </p:sp>
      <p:graphicFrame>
        <p:nvGraphicFramePr>
          <p:cNvPr id="8197" name="Espaço Reservado para Conteúdo 8196"/>
          <p:cNvGraphicFramePr/>
          <p:nvPr>
            <p:ph sz="quarter" idx="3" hasCustomPrompt="1"/>
          </p:nvPr>
        </p:nvGraphicFramePr>
        <p:xfrm>
          <a:off x="395288" y="4508500"/>
          <a:ext cx="8278812" cy="2286000"/>
        </p:xfrm>
        <a:graphic>
          <a:graphicData uri="http://schemas.openxmlformats.org/drawingml/2006/table">
            <a:tbl>
              <a:tblPr/>
              <a:tblGrid>
                <a:gridCol w="1323975"/>
                <a:gridCol w="3022600"/>
                <a:gridCol w="3932238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Calibri" panose="020F0502020204030204" pitchFamily="34" charset="0"/>
                        </a:rPr>
                        <a:t>Substância</a:t>
                      </a:r>
                      <a:endParaRPr lang="pt-BR" altLang="en-US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Calibri" panose="020F0502020204030204" pitchFamily="34" charset="0"/>
                        </a:rPr>
                        <a:t>Solubilidade (mol/L) (20</a:t>
                      </a:r>
                      <a:r>
                        <a:rPr lang="en-US" altLang="x-none" sz="2000" b="1" dirty="0">
                          <a:latin typeface="Calibri" panose="020F0502020204030204" pitchFamily="34" charset="0"/>
                        </a:rPr>
                        <a:t>°C)</a:t>
                      </a:r>
                      <a:endParaRPr lang="en-US" altLang="x-none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Calibri" panose="020F0502020204030204" pitchFamily="34" charset="0"/>
                        </a:rPr>
                        <a:t>Solubilidade (g/100g de H</a:t>
                      </a:r>
                      <a:r>
                        <a:rPr sz="2000" b="1" baseline="-25000" dirty="0">
                          <a:latin typeface="Calibri" panose="020F0502020204030204" pitchFamily="34" charset="0"/>
                        </a:rPr>
                        <a:t>2</a:t>
                      </a:r>
                      <a:r>
                        <a:rPr sz="2000" b="1" dirty="0">
                          <a:latin typeface="Calibri" panose="020F0502020204030204" pitchFamily="34" charset="0"/>
                        </a:rPr>
                        <a:t>O) (20</a:t>
                      </a:r>
                      <a:r>
                        <a:rPr lang="en-US" altLang="x-none" sz="2000" b="1" dirty="0">
                          <a:latin typeface="Calibri" panose="020F0502020204030204" pitchFamily="34" charset="0"/>
                        </a:rPr>
                        <a:t>°C)</a:t>
                      </a:r>
                      <a:endParaRPr lang="pt-BR" altLang="en-US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Calibri" panose="020F0502020204030204" pitchFamily="34" charset="0"/>
                        </a:rPr>
                        <a:t>FeCl</a:t>
                      </a:r>
                      <a:r>
                        <a:rPr sz="2000" b="1" baseline="-25000" dirty="0">
                          <a:latin typeface="Calibri" panose="020F0502020204030204" pitchFamily="34" charset="0"/>
                        </a:rPr>
                        <a:t>2</a:t>
                      </a:r>
                      <a:endParaRPr lang="pt-BR" altLang="en-US" sz="2000" b="1" baseline="-25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latin typeface="Calibri" panose="020F0502020204030204" pitchFamily="34" charset="0"/>
                        </a:rPr>
                        <a:t>5,05</a:t>
                      </a:r>
                      <a:endParaRPr lang="pt-BR" altLang="en-U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latin typeface="Calibri" panose="020F0502020204030204" pitchFamily="34" charset="0"/>
                        </a:rPr>
                        <a:t>64</a:t>
                      </a:r>
                      <a:endParaRPr lang="pt-BR" altLang="en-U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Calibri" panose="020F0502020204030204" pitchFamily="34" charset="0"/>
                        </a:rPr>
                        <a:t>NaCl</a:t>
                      </a:r>
                      <a:endParaRPr lang="pt-BR" altLang="en-US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latin typeface="Calibri" panose="020F0502020204030204" pitchFamily="34" charset="0"/>
                        </a:rPr>
                        <a:t>6,15</a:t>
                      </a:r>
                      <a:endParaRPr lang="pt-BR" altLang="en-U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latin typeface="Calibri" panose="020F0502020204030204" pitchFamily="34" charset="0"/>
                        </a:rPr>
                        <a:t>36</a:t>
                      </a:r>
                      <a:endParaRPr lang="pt-BR" altLang="en-U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Calibri" panose="020F0502020204030204" pitchFamily="34" charset="0"/>
                        </a:rPr>
                        <a:t>CaSO</a:t>
                      </a:r>
                      <a:r>
                        <a:rPr sz="2000" b="1" baseline="-25000" dirty="0">
                          <a:latin typeface="Calibri" panose="020F0502020204030204" pitchFamily="34" charset="0"/>
                        </a:rPr>
                        <a:t>4</a:t>
                      </a:r>
                      <a:endParaRPr lang="pt-BR" altLang="en-US" sz="2000" b="1" baseline="-25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latin typeface="Calibri" panose="020F0502020204030204" pitchFamily="34" charset="0"/>
                        </a:rPr>
                        <a:t>0,047</a:t>
                      </a:r>
                      <a:endParaRPr lang="pt-BR" altLang="en-U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latin typeface="Calibri" panose="020F0502020204030204" pitchFamily="34" charset="0"/>
                        </a:rPr>
                        <a:t>0,2</a:t>
                      </a:r>
                      <a:endParaRPr lang="pt-BR" altLang="en-U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latin typeface="Calibri" panose="020F0502020204030204" pitchFamily="34" charset="0"/>
                        </a:rPr>
                        <a:t>AgCl</a:t>
                      </a:r>
                      <a:endParaRPr lang="pt-BR" altLang="en-US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latin typeface="Calibri" panose="020F0502020204030204" pitchFamily="34" charset="0"/>
                        </a:rPr>
                        <a:t>0,0000976</a:t>
                      </a:r>
                      <a:endParaRPr lang="pt-BR" altLang="en-U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latin typeface="Calibri" panose="020F0502020204030204" pitchFamily="34" charset="0"/>
                        </a:rPr>
                        <a:t>0,0014</a:t>
                      </a:r>
                      <a:endParaRPr lang="pt-BR" altLang="en-U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68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>
                                            <p:txEl>
                                              <p:charRg st="39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68">
                                            <p:txEl>
                                              <p:charRg st="39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69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>
                                            <p:txEl>
                                              <p:charRg st="95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269">
                                            <p:txEl>
                                              <p:charRg st="95" end="2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Curva de solubilidade</a:t>
            </a:r>
            <a:endParaRPr sz="3200" dirty="0"/>
          </a:p>
        </p:txBody>
      </p:sp>
      <p:sp>
        <p:nvSpPr>
          <p:cNvPr id="72724" name="Rectangle 20"/>
          <p:cNvSpPr>
            <a:spLocks noGrp="1"/>
          </p:cNvSpPr>
          <p:nvPr>
            <p:ph type="body" sz="half"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Na figura ao lado estão as </a:t>
            </a:r>
            <a:r>
              <a:rPr sz="2000" b="1" i="1" dirty="0"/>
              <a:t>curvas de solubilidade</a:t>
            </a:r>
            <a:r>
              <a:rPr sz="2000" dirty="0"/>
              <a:t> do nitrato de potássio (KNO</a:t>
            </a:r>
            <a:r>
              <a:rPr sz="2000" baseline="-25000" dirty="0"/>
              <a:t>3</a:t>
            </a:r>
            <a:r>
              <a:rPr sz="2000" dirty="0"/>
              <a:t>), do cromato de potássio (K</a:t>
            </a:r>
            <a:r>
              <a:rPr sz="2000" baseline="-25000" dirty="0"/>
              <a:t>2</a:t>
            </a:r>
            <a:r>
              <a:rPr sz="2000" dirty="0"/>
              <a:t>CrO</a:t>
            </a:r>
            <a:r>
              <a:rPr sz="2000" baseline="-25000" dirty="0"/>
              <a:t>4</a:t>
            </a:r>
            <a:r>
              <a:rPr sz="2000" dirty="0"/>
              <a:t>), do cloreto de sódio (NaCl) e do sulfato de cério (Ce</a:t>
            </a:r>
            <a:r>
              <a:rPr sz="2000" baseline="-25000" dirty="0"/>
              <a:t>2</a:t>
            </a:r>
            <a:r>
              <a:rPr sz="2000" dirty="0"/>
              <a:t>(SO</a:t>
            </a:r>
            <a:r>
              <a:rPr sz="2000" baseline="-25000" dirty="0"/>
              <a:t>4</a:t>
            </a:r>
            <a:r>
              <a:rPr sz="2000" dirty="0"/>
              <a:t>)</a:t>
            </a:r>
            <a:r>
              <a:rPr sz="2000" baseline="-25000" dirty="0"/>
              <a:t>3</a:t>
            </a:r>
            <a:r>
              <a:rPr sz="2000" dirty="0"/>
              <a:t>).</a:t>
            </a:r>
            <a:endParaRPr sz="2000" dirty="0"/>
          </a:p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A primeira diferença que observamos é que três são ascendentes e uma é descendente.</a:t>
            </a:r>
            <a:endParaRPr sz="2000" dirty="0"/>
          </a:p>
          <a:p>
            <a:pPr>
              <a:buClrTx/>
              <a:buSzTx/>
              <a:buFont typeface="Arial" panose="020B0604020202020204" pitchFamily="34" charset="0"/>
            </a:pPr>
            <a:r>
              <a:rPr sz="2000" dirty="0"/>
              <a:t>Curvas ascendentes representam as substâncias cuja dissolução é </a:t>
            </a:r>
            <a:r>
              <a:rPr sz="2000" b="1" i="1" dirty="0"/>
              <a:t>endotérmica</a:t>
            </a:r>
            <a:r>
              <a:rPr sz="2000" dirty="0"/>
              <a:t>. Já as descendentes representam as substâncias cuja dissolução é </a:t>
            </a:r>
            <a:r>
              <a:rPr sz="2000" b="1" i="1" dirty="0"/>
              <a:t>exotérmica</a:t>
            </a:r>
            <a:r>
              <a:rPr sz="2000" dirty="0"/>
              <a:t>.</a:t>
            </a:r>
            <a:endParaRPr sz="2000" dirty="0"/>
          </a:p>
        </p:txBody>
      </p:sp>
      <p:sp>
        <p:nvSpPr>
          <p:cNvPr id="9220" name="Retângulo 7"/>
          <p:cNvSpPr/>
          <p:nvPr/>
        </p:nvSpPr>
        <p:spPr>
          <a:xfrm>
            <a:off x="4500563" y="5775325"/>
            <a:ext cx="4643437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000" dirty="0">
                <a:latin typeface="Arial" panose="020B0604020202020204" pitchFamily="34" charset="0"/>
              </a:rPr>
              <a:t>Imagens: SEE-PE redesenhado a partir de ilustração de Autor Desconhecido.</a:t>
            </a:r>
            <a:endParaRPr sz="1000" dirty="0">
              <a:latin typeface="Arial" panose="020B0604020202020204" pitchFamily="34" charset="0"/>
            </a:endParaRPr>
          </a:p>
        </p:txBody>
      </p:sp>
      <p:pic>
        <p:nvPicPr>
          <p:cNvPr id="9221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4050" y="2133600"/>
            <a:ext cx="4679950" cy="3598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>
                                            <p:txEl>
                                              <p:charRg st="0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24">
                                            <p:txEl>
                                              <p:charRg st="0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>
                                            <p:txEl>
                                              <p:charRg st="176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24">
                                            <p:txEl>
                                              <p:charRg st="176" end="2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>
                                            <p:txEl>
                                              <p:charRg st="260" end="4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724">
                                            <p:txEl>
                                              <p:charRg st="260" end="4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Curva de solubilidade</a:t>
            </a:r>
            <a:endParaRPr sz="3200" dirty="0"/>
          </a:p>
        </p:txBody>
      </p:sp>
      <p:sp>
        <p:nvSpPr>
          <p:cNvPr id="50198" name="Rectangle 22"/>
          <p:cNvSpPr>
            <a:spLocks noGrp="1"/>
          </p:cNvSpPr>
          <p:nvPr>
            <p:ph type="body" sz="half" idx="2" hasCustomPrompt="1"/>
          </p:nvPr>
        </p:nvSpPr>
        <p:spPr>
          <a:xfrm>
            <a:off x="4140200" y="1773238"/>
            <a:ext cx="4557713" cy="4608512"/>
          </a:xfrm>
          <a:ln/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Em alguns casos, as curvas podem apresentar inflexões, que representam as substâncias que sofrem modificações em sua estrutura com a variação da temperatura.</a:t>
            </a:r>
            <a:endParaRPr sz="20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O sulfato de sódio (Na</a:t>
            </a:r>
            <a:r>
              <a:rPr sz="2000" baseline="-25000" dirty="0"/>
              <a:t>2</a:t>
            </a:r>
            <a:r>
              <a:rPr sz="2000" dirty="0"/>
              <a:t>SO</a:t>
            </a:r>
            <a:r>
              <a:rPr sz="2000" baseline="-25000" dirty="0"/>
              <a:t>4</a:t>
            </a:r>
            <a:r>
              <a:rPr sz="2000" dirty="0"/>
              <a:t>), ao lado, até a temperatura de 32,4</a:t>
            </a:r>
            <a:r>
              <a:rPr lang="en-US" altLang="x-none" sz="2000" dirty="0"/>
              <a:t>°</a:t>
            </a:r>
            <a:r>
              <a:rPr sz="2000" dirty="0"/>
              <a:t>C apresenta em sua estrutura dez moléculas de água (Na</a:t>
            </a:r>
            <a:r>
              <a:rPr sz="2000" baseline="-25000" dirty="0"/>
              <a:t>2</a:t>
            </a:r>
            <a:r>
              <a:rPr sz="2000" dirty="0"/>
              <a:t>SO</a:t>
            </a:r>
            <a:r>
              <a:rPr sz="2000" baseline="-25000" dirty="0"/>
              <a:t>4</a:t>
            </a:r>
            <a:r>
              <a:rPr sz="2000" dirty="0"/>
              <a:t>.10H</a:t>
            </a:r>
            <a:r>
              <a:rPr sz="2000" baseline="-25000" dirty="0"/>
              <a:t>2</a:t>
            </a:r>
            <a:r>
              <a:rPr sz="2000" dirty="0"/>
              <a:t>O).</a:t>
            </a:r>
            <a:endParaRPr sz="2000" dirty="0"/>
          </a:p>
          <a:p>
            <a:pPr>
              <a:lnSpc>
                <a:spcPct val="9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Em temperatura acima de 32,4</a:t>
            </a:r>
            <a:r>
              <a:rPr lang="en-US" altLang="x-none" sz="2000" dirty="0"/>
              <a:t>°</a:t>
            </a:r>
            <a:r>
              <a:rPr sz="2000" dirty="0"/>
              <a:t>C, o sulfato de sódio perde sua "água de cristalização“, e a curva de solubilidade sofre uma inflexão, indicando um comportamento diferente, em termos de solubilidade, em função da temperatura.</a:t>
            </a:r>
            <a:endParaRPr sz="2000" dirty="0"/>
          </a:p>
        </p:txBody>
      </p:sp>
      <p:sp>
        <p:nvSpPr>
          <p:cNvPr id="10244" name="Retângulo 7"/>
          <p:cNvSpPr/>
          <p:nvPr/>
        </p:nvSpPr>
        <p:spPr>
          <a:xfrm>
            <a:off x="395288" y="5661025"/>
            <a:ext cx="31686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000" dirty="0">
                <a:latin typeface="Arial" panose="020B0604020202020204" pitchFamily="34" charset="0"/>
              </a:rPr>
              <a:t>Imagens: SEE-PE redesenhado a partir de ilustração de Autor Desconhecido.</a:t>
            </a:r>
            <a:endParaRPr sz="1000" dirty="0">
              <a:latin typeface="Arial" panose="020B0604020202020204" pitchFamily="34" charset="0"/>
            </a:endParaRPr>
          </a:p>
        </p:txBody>
      </p:sp>
      <p:pic>
        <p:nvPicPr>
          <p:cNvPr id="10245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1916113"/>
            <a:ext cx="3524250" cy="3722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>
                                            <p:txEl>
                                              <p:charRg st="0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98">
                                            <p:txEl>
                                              <p:charRg st="0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>
                                            <p:txEl>
                                              <p:charRg st="158" end="2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98">
                                            <p:txEl>
                                              <p:charRg st="158" end="2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>
                                            <p:txEl>
                                              <p:charRg st="289" end="5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98">
                                            <p:txEl>
                                              <p:charRg st="289" end="5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Rectangle 2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Curva de solubilidade</a:t>
            </a:r>
            <a:endParaRPr sz="3200" dirty="0"/>
          </a:p>
        </p:txBody>
      </p:sp>
      <p:sp>
        <p:nvSpPr>
          <p:cNvPr id="77847" name="Rectangle 23"/>
          <p:cNvSpPr>
            <a:spLocks noGrp="1"/>
          </p:cNvSpPr>
          <p:nvPr>
            <p:ph type="body" sz="half" idx="1" hasCustomPrompt="1"/>
          </p:nvPr>
        </p:nvSpPr>
        <p:spPr>
          <a:xfrm>
            <a:off x="468313" y="1773238"/>
            <a:ext cx="4535487" cy="4608512"/>
          </a:xfrm>
          <a:ln/>
        </p:spPr>
        <p:txBody>
          <a:bodyPr vert="horz" wrap="square" lIns="91440" tIns="45720" rIns="91440" bIns="45720" anchor="t" anchorCtr="0"/>
          <a:p>
            <a:pPr>
              <a:lnSpc>
                <a:spcPct val="8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Vamos observar agora a curva de dissolução do KNO</a:t>
            </a:r>
            <a:r>
              <a:rPr sz="2000" baseline="-25000" dirty="0"/>
              <a:t>3</a:t>
            </a:r>
            <a:r>
              <a:rPr sz="2000" dirty="0"/>
              <a:t> separadamente.</a:t>
            </a:r>
            <a:endParaRPr sz="2000" dirty="0"/>
          </a:p>
          <a:p>
            <a:pPr>
              <a:lnSpc>
                <a:spcPct val="8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Podemos destacar três regiões distintas no gráfico:</a:t>
            </a:r>
            <a:endParaRPr sz="20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</a:pPr>
            <a:r>
              <a:rPr sz="1800" dirty="0"/>
              <a:t>A região abaixo da curva corresponde às </a:t>
            </a:r>
            <a:r>
              <a:rPr sz="1800" b="1" dirty="0"/>
              <a:t>soluções insaturadas</a:t>
            </a:r>
            <a:r>
              <a:rPr sz="1800" dirty="0"/>
              <a:t>.</a:t>
            </a:r>
            <a:endParaRPr sz="18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</a:pPr>
            <a:r>
              <a:rPr sz="1800" dirty="0"/>
              <a:t>Nos pontos da curva, a solução está </a:t>
            </a:r>
            <a:r>
              <a:rPr sz="1800" b="1" dirty="0"/>
              <a:t>saturada</a:t>
            </a:r>
            <a:r>
              <a:rPr sz="1800" dirty="0"/>
              <a:t>.</a:t>
            </a:r>
            <a:endParaRPr sz="18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</a:pPr>
            <a:r>
              <a:rPr sz="1800" dirty="0"/>
              <a:t>A região acima da curva corresponde às </a:t>
            </a:r>
            <a:r>
              <a:rPr sz="1800" b="1" dirty="0"/>
              <a:t>soluções supersaturadas</a:t>
            </a:r>
            <a:r>
              <a:rPr sz="1800" dirty="0"/>
              <a:t>.</a:t>
            </a:r>
            <a:endParaRPr sz="1800" dirty="0"/>
          </a:p>
          <a:p>
            <a:pPr>
              <a:lnSpc>
                <a:spcPct val="8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Abaixo da curva, ainda é possível dissolver mais soluto.</a:t>
            </a:r>
            <a:endParaRPr sz="2000" dirty="0"/>
          </a:p>
          <a:p>
            <a:pPr>
              <a:lnSpc>
                <a:spcPct val="80000"/>
              </a:lnSpc>
              <a:buClrTx/>
              <a:buSzTx/>
              <a:buFont typeface="Arial" panose="020B0604020202020204" pitchFamily="34" charset="0"/>
            </a:pPr>
            <a:r>
              <a:rPr sz="2000" dirty="0"/>
              <a:t>Acima da curva, a quantidade máxima de soluto que, a princípio, poderia ser dissolvida na temperatura dada, foi ultrapassada, e a solução está supersaturada.</a:t>
            </a:r>
            <a:endParaRPr sz="2000" dirty="0"/>
          </a:p>
        </p:txBody>
      </p:sp>
      <p:pic>
        <p:nvPicPr>
          <p:cNvPr id="11268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7775" y="1557338"/>
            <a:ext cx="3924300" cy="4922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tângulo 7"/>
          <p:cNvSpPr/>
          <p:nvPr/>
        </p:nvSpPr>
        <p:spPr>
          <a:xfrm>
            <a:off x="5076825" y="6457950"/>
            <a:ext cx="324008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000" dirty="0">
                <a:latin typeface="Arial" panose="020B0604020202020204" pitchFamily="34" charset="0"/>
              </a:rPr>
              <a:t>Imagens: SEE-PE redesenhado a partir de ilustração de Autor Desconhecido.</a:t>
            </a:r>
            <a:endParaRPr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47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charRg st="66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847">
                                            <p:txEl>
                                              <p:charRg st="66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charRg st="118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77847">
                                            <p:txEl>
                                              <p:charRg st="118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charRg st="180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77847">
                                            <p:txEl>
                                              <p:charRg st="180" end="2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charRg st="226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77847">
                                            <p:txEl>
                                              <p:charRg st="226" end="2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charRg st="290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7847">
                                            <p:txEl>
                                              <p:charRg st="290" end="3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charRg st="347" end="5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7847">
                                            <p:txEl>
                                              <p:charRg st="347" end="5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sz="3200" dirty="0"/>
              <a:t>Regras gerais de solubilidade para sais</a:t>
            </a:r>
            <a:endParaRPr sz="3200" dirty="0"/>
          </a:p>
        </p:txBody>
      </p:sp>
      <p:graphicFrame>
        <p:nvGraphicFramePr>
          <p:cNvPr id="52328" name="Group 104"/>
          <p:cNvGraphicFramePr>
            <a:graphicFrameLocks noGrp="1"/>
          </p:cNvGraphicFramePr>
          <p:nvPr>
            <p:ph idx="1"/>
          </p:nvPr>
        </p:nvGraphicFramePr>
        <p:xfrm>
          <a:off x="844550" y="2006600"/>
          <a:ext cx="7688263" cy="4425950"/>
        </p:xfrm>
        <a:graphic>
          <a:graphicData uri="http://schemas.openxmlformats.org/drawingml/2006/table">
            <a:tbl>
              <a:tblPr/>
              <a:tblGrid>
                <a:gridCol w="1136650"/>
                <a:gridCol w="3636963"/>
                <a:gridCol w="2914650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Tipo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Compostos solúveis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Exceção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Solúvel</a:t>
                      </a:r>
                      <a:endParaRPr kumimoji="0" lang="pt-BR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Metais alcalinos</a:t>
                      </a:r>
                      <a:b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(Grupo IA)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Solúvel</a:t>
                      </a:r>
                      <a:endParaRPr kumimoji="0" lang="pt-BR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NH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, NO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, ClO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, ClO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 e CH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COO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pt-BR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Solúvel</a:t>
                      </a:r>
                      <a:endParaRPr kumimoji="0" lang="pt-BR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Cl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, Br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 e I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pt-BR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Ag</a:t>
                      </a:r>
                      <a:r>
                        <a:rPr kumimoji="0" 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, Pb</a:t>
                      </a:r>
                      <a:r>
                        <a:rPr kumimoji="0" 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2+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e Hg</a:t>
                      </a:r>
                      <a:r>
                        <a:rPr kumimoji="0" lang="de-DE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de-DE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2+</a:t>
                      </a:r>
                      <a:endParaRPr kumimoji="0" lang="pt-BR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Solúvel</a:t>
                      </a:r>
                      <a:endParaRPr kumimoji="0" lang="pt-BR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SO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2-</a:t>
                      </a:r>
                      <a:endParaRPr kumimoji="0" lang="pt-BR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2+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, Ca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2+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, Sr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2+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, Hg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2+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e Ba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2+</a:t>
                      </a:r>
                      <a:endParaRPr kumimoji="0" lang="pt-BR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Insolúvel</a:t>
                      </a:r>
                      <a:endParaRPr kumimoji="0" lang="pt-BR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OH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pt-BR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Metais alcalinos,</a:t>
                      </a:r>
                      <a:b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Ca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2+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, Sr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2+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 e Ba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2+</a:t>
                      </a:r>
                      <a:endParaRPr kumimoji="0" lang="pt-BR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Insolúvel</a:t>
                      </a:r>
                      <a:endParaRPr kumimoji="0" lang="pt-BR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3-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, CO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2-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, SO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2-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e S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2-</a:t>
                      </a:r>
                      <a:endParaRPr kumimoji="0" lang="pt-BR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Grupo IA</a:t>
                      </a:r>
                      <a:b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NH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pt-BR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15213</Words>
  <Application>WPS Presentation</Application>
  <PresentationFormat>Apresentação na tela (4:3)</PresentationFormat>
  <Paragraphs>612</Paragraphs>
  <Slides>29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Microsoft YaHei</vt:lpstr>
      <vt:lpstr>Arial Unicode MS</vt:lpstr>
      <vt:lpstr>Calibri</vt:lpstr>
      <vt:lpstr>Tema do Office</vt:lpstr>
      <vt:lpstr>Package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Auxiliadora</dc:creator>
  <cp:lastModifiedBy>Cibele</cp:lastModifiedBy>
  <cp:revision>181</cp:revision>
  <dcterms:created xsi:type="dcterms:W3CDTF">2011-07-13T12:53:46Z</dcterms:created>
  <dcterms:modified xsi:type="dcterms:W3CDTF">2022-10-31T15:52:25Z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6023FE0F988542D2A5BA5783127AF723</vt:lpwstr>
  </property>
  <property fmtid="{D5CDD505-2E9C-101B-9397-08002B2CF9AE}" pid="3" name="KSOProductBuildVer">
    <vt:lpwstr>1046-11.2.0.11341</vt:lpwstr>
  </property>
</Properties>
</file>