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18288000" cy="10287000"/>
  <p:notesSz cx="6858000" cy="9144000"/>
  <p:embeddedFontLst>
    <p:embeddedFont>
      <p:font typeface="Stolen Love Heavy Italics" charset="1" panose="00000000000000000000"/>
      <p:regular r:id="rId22"/>
    </p:embeddedFont>
    <p:embeddedFont>
      <p:font typeface="TT Commons Pro Italics" charset="1" panose="020B0103030102020204"/>
      <p:regular r:id="rId23"/>
    </p:embeddedFont>
    <p:embeddedFont>
      <p:font typeface="Times New Roman Condensed Italics" charset="1" panose="02030506070405090303"/>
      <p:regular r:id="rId24"/>
    </p:embeddedFont>
    <p:embeddedFont>
      <p:font typeface="Times New Roman" charset="1" panose="02030502070405020303"/>
      <p:regular r:id="rId25"/>
    </p:embeddedFont>
    <p:embeddedFont>
      <p:font typeface="Times New Roman Condensed" charset="1" panose="02030506070405020303"/>
      <p:regular r:id="rId26"/>
    </p:embeddedFont>
    <p:embeddedFont>
      <p:font typeface="Times New Roman Condensed Bold" charset="1" panose="02030806070405020303"/>
      <p:regular r:id="rId27"/>
    </p:embeddedFont>
    <p:embeddedFont>
      <p:font typeface="Times New Roman Bold" charset="1" panose="02030802070405020303"/>
      <p:regular r:id="rId2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slides/slide15.xml" Type="http://schemas.openxmlformats.org/officeDocument/2006/relationships/slide"/><Relationship Id="rId21" Target="slides/slide16.xml" Type="http://schemas.openxmlformats.org/officeDocument/2006/relationships/slide"/><Relationship Id="rId22" Target="fonts/font22.fntdata" Type="http://schemas.openxmlformats.org/officeDocument/2006/relationships/font"/><Relationship Id="rId23" Target="fonts/font23.fntdata" Type="http://schemas.openxmlformats.org/officeDocument/2006/relationships/font"/><Relationship Id="rId24" Target="fonts/font24.fntdata" Type="http://schemas.openxmlformats.org/officeDocument/2006/relationships/font"/><Relationship Id="rId25" Target="fonts/font25.fntdata" Type="http://schemas.openxmlformats.org/officeDocument/2006/relationships/font"/><Relationship Id="rId26" Target="fonts/font26.fntdata" Type="http://schemas.openxmlformats.org/officeDocument/2006/relationships/font"/><Relationship Id="rId27" Target="fonts/font27.fntdata" Type="http://schemas.openxmlformats.org/officeDocument/2006/relationships/font"/><Relationship Id="rId28" Target="fonts/font28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53022" y="272768"/>
            <a:ext cx="17781956" cy="9741465"/>
            <a:chOff x="0" y="0"/>
            <a:chExt cx="4683313" cy="256565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683313" cy="2565653"/>
            </a:xfrm>
            <a:custGeom>
              <a:avLst/>
              <a:gdLst/>
              <a:ahLst/>
              <a:cxnLst/>
              <a:rect r="r" b="b" t="t" l="l"/>
              <a:pathLst>
                <a:path h="2565653" w="4683313">
                  <a:moveTo>
                    <a:pt x="16109" y="0"/>
                  </a:moveTo>
                  <a:lnTo>
                    <a:pt x="4667204" y="0"/>
                  </a:lnTo>
                  <a:cubicBezTo>
                    <a:pt x="4676101" y="0"/>
                    <a:pt x="4683313" y="7212"/>
                    <a:pt x="4683313" y="16109"/>
                  </a:cubicBezTo>
                  <a:lnTo>
                    <a:pt x="4683313" y="2549544"/>
                  </a:lnTo>
                  <a:cubicBezTo>
                    <a:pt x="4683313" y="2553817"/>
                    <a:pt x="4681616" y="2557914"/>
                    <a:pt x="4678595" y="2560935"/>
                  </a:cubicBezTo>
                  <a:cubicBezTo>
                    <a:pt x="4675574" y="2563956"/>
                    <a:pt x="4671476" y="2565653"/>
                    <a:pt x="4667204" y="2565653"/>
                  </a:cubicBezTo>
                  <a:lnTo>
                    <a:pt x="16109" y="2565653"/>
                  </a:lnTo>
                  <a:cubicBezTo>
                    <a:pt x="7212" y="2565653"/>
                    <a:pt x="0" y="2558441"/>
                    <a:pt x="0" y="2549544"/>
                  </a:cubicBezTo>
                  <a:lnTo>
                    <a:pt x="0" y="16109"/>
                  </a:lnTo>
                  <a:cubicBezTo>
                    <a:pt x="0" y="7212"/>
                    <a:pt x="7212" y="0"/>
                    <a:pt x="16109" y="0"/>
                  </a:cubicBezTo>
                  <a:close/>
                </a:path>
              </a:pathLst>
            </a:custGeom>
            <a:solidFill>
              <a:srgbClr val="E6E6E1"/>
            </a:solidFill>
            <a:ln w="9525" cap="rnd">
              <a:solidFill>
                <a:srgbClr val="243649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683313" cy="260375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5143890" y="123641"/>
            <a:ext cx="9236010" cy="9236010"/>
          </a:xfrm>
          <a:custGeom>
            <a:avLst/>
            <a:gdLst/>
            <a:ahLst/>
            <a:cxnLst/>
            <a:rect r="r" b="b" t="t" l="l"/>
            <a:pathLst>
              <a:path h="9236010" w="9236010">
                <a:moveTo>
                  <a:pt x="0" y="0"/>
                </a:moveTo>
                <a:lnTo>
                  <a:pt x="9236010" y="0"/>
                </a:lnTo>
                <a:lnTo>
                  <a:pt x="9236010" y="9236010"/>
                </a:lnTo>
                <a:lnTo>
                  <a:pt x="0" y="923601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1818546" y="6009249"/>
            <a:ext cx="4143135" cy="4143135"/>
          </a:xfrm>
          <a:custGeom>
            <a:avLst/>
            <a:gdLst/>
            <a:ahLst/>
            <a:cxnLst/>
            <a:rect r="r" b="b" t="t" l="l"/>
            <a:pathLst>
              <a:path h="4143135" w="4143135">
                <a:moveTo>
                  <a:pt x="0" y="0"/>
                </a:moveTo>
                <a:lnTo>
                  <a:pt x="4143136" y="0"/>
                </a:lnTo>
                <a:lnTo>
                  <a:pt x="4143136" y="4143136"/>
                </a:lnTo>
                <a:lnTo>
                  <a:pt x="0" y="41431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5963410" y="272768"/>
            <a:ext cx="4143135" cy="4143135"/>
          </a:xfrm>
          <a:custGeom>
            <a:avLst/>
            <a:gdLst/>
            <a:ahLst/>
            <a:cxnLst/>
            <a:rect r="r" b="b" t="t" l="l"/>
            <a:pathLst>
              <a:path h="4143135" w="4143135">
                <a:moveTo>
                  <a:pt x="0" y="0"/>
                </a:moveTo>
                <a:lnTo>
                  <a:pt x="4143136" y="0"/>
                </a:lnTo>
                <a:lnTo>
                  <a:pt x="4143136" y="4143135"/>
                </a:lnTo>
                <a:lnTo>
                  <a:pt x="0" y="41431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2324590" y="2896656"/>
            <a:ext cx="14515223" cy="34872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891"/>
              </a:lnSpc>
            </a:pPr>
            <a:r>
              <a:rPr lang="en-US" sz="10104" i="true" spc="767">
                <a:solidFill>
                  <a:srgbClr val="243649"/>
                </a:solidFill>
                <a:latin typeface="Stolen Love Heavy Italics"/>
                <a:ea typeface="Stolen Love Heavy Italics"/>
                <a:cs typeface="Stolen Love Heavy Italics"/>
                <a:sym typeface="Stolen Love Heavy Italics"/>
              </a:rPr>
              <a:t>ANÁLISE REFLEXIVA DE AULA A PARTIR DO CICLO DE SMYTH (1991)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14436474" y="4741646"/>
            <a:ext cx="3598504" cy="1642226"/>
          </a:xfrm>
          <a:custGeom>
            <a:avLst/>
            <a:gdLst/>
            <a:ahLst/>
            <a:cxnLst/>
            <a:rect r="r" b="b" t="t" l="l"/>
            <a:pathLst>
              <a:path h="1642226" w="3598504">
                <a:moveTo>
                  <a:pt x="0" y="0"/>
                </a:moveTo>
                <a:lnTo>
                  <a:pt x="3598504" y="0"/>
                </a:lnTo>
                <a:lnTo>
                  <a:pt x="3598504" y="1642226"/>
                </a:lnTo>
                <a:lnTo>
                  <a:pt x="0" y="164222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true" flipV="false" rot="0">
            <a:off x="1755859" y="4741646"/>
            <a:ext cx="3598504" cy="1642226"/>
          </a:xfrm>
          <a:custGeom>
            <a:avLst/>
            <a:gdLst/>
            <a:ahLst/>
            <a:cxnLst/>
            <a:rect r="r" b="b" t="t" l="l"/>
            <a:pathLst>
              <a:path h="1642226" w="3598504">
                <a:moveTo>
                  <a:pt x="3598504" y="0"/>
                </a:moveTo>
                <a:lnTo>
                  <a:pt x="0" y="0"/>
                </a:lnTo>
                <a:lnTo>
                  <a:pt x="0" y="1642226"/>
                </a:lnTo>
                <a:lnTo>
                  <a:pt x="3598504" y="1642226"/>
                </a:lnTo>
                <a:lnTo>
                  <a:pt x="359850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7069829" y="2000801"/>
            <a:ext cx="4148341" cy="343535"/>
          </a:xfrm>
          <a:custGeom>
            <a:avLst/>
            <a:gdLst/>
            <a:ahLst/>
            <a:cxnLst/>
            <a:rect r="r" b="b" t="t" l="l"/>
            <a:pathLst>
              <a:path h="343535" w="4148341">
                <a:moveTo>
                  <a:pt x="0" y="0"/>
                </a:moveTo>
                <a:lnTo>
                  <a:pt x="4148342" y="0"/>
                </a:lnTo>
                <a:lnTo>
                  <a:pt x="4148342" y="343534"/>
                </a:lnTo>
                <a:lnTo>
                  <a:pt x="0" y="34353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11516327" y="8807794"/>
            <a:ext cx="5727147" cy="4505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639"/>
              </a:lnSpc>
              <a:spcBef>
                <a:spcPct val="0"/>
              </a:spcBef>
            </a:pPr>
            <a:r>
              <a:rPr lang="en-US" sz="2599" i="true">
                <a:solidFill>
                  <a:srgbClr val="243649"/>
                </a:solidFill>
                <a:latin typeface="TT Commons Pro Italics"/>
                <a:ea typeface="TT Commons Pro Italics"/>
                <a:cs typeface="TT Commons Pro Italics"/>
                <a:sym typeface="TT Commons Pro Italics"/>
              </a:rPr>
              <a:t>14 de julho de 2025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972873" y="8809990"/>
            <a:ext cx="5727147" cy="4483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39"/>
              </a:lnSpc>
              <a:spcBef>
                <a:spcPct val="0"/>
              </a:spcBef>
            </a:pPr>
            <a:r>
              <a:rPr lang="en-US" sz="2599" i="true">
                <a:solidFill>
                  <a:srgbClr val="243649"/>
                </a:solidFill>
                <a:latin typeface="TT Commons Pro Italics"/>
                <a:ea typeface="TT Commons Pro Italics"/>
                <a:cs typeface="TT Commons Pro Italics"/>
                <a:sym typeface="TT Commons Pro Italics"/>
              </a:rPr>
              <a:t>Campos dos Goytacazes -RJ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354363" y="6888189"/>
            <a:ext cx="7886946" cy="19767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 i="true">
                <a:solidFill>
                  <a:srgbClr val="243649"/>
                </a:solidFill>
                <a:latin typeface="TT Commons Pro Italics"/>
                <a:ea typeface="TT Commons Pro Italics"/>
                <a:cs typeface="TT Commons Pro Italics"/>
                <a:sym typeface="TT Commons Pro Italics"/>
              </a:rPr>
              <a:t>Aluna: Micaele Cabral </a:t>
            </a:r>
          </a:p>
          <a:p>
            <a:pPr algn="ctr">
              <a:lnSpc>
                <a:spcPts val="3919"/>
              </a:lnSpc>
            </a:pPr>
            <a:r>
              <a:rPr lang="en-US" sz="2799" i="true">
                <a:solidFill>
                  <a:srgbClr val="243649"/>
                </a:solidFill>
                <a:latin typeface="TT Commons Pro Italics"/>
                <a:ea typeface="TT Commons Pro Italics"/>
                <a:cs typeface="TT Commons Pro Italics"/>
                <a:sym typeface="TT Commons Pro Italics"/>
              </a:rPr>
              <a:t>Instituição: Universidade Estadual do Norte Fluminense </a:t>
            </a:r>
          </a:p>
          <a:p>
            <a:pPr algn="ctr">
              <a:lnSpc>
                <a:spcPts val="3919"/>
              </a:lnSpc>
              <a:spcBef>
                <a:spcPct val="0"/>
              </a:spcBef>
            </a:pPr>
            <a:r>
              <a:rPr lang="en-US" sz="2799" i="true">
                <a:solidFill>
                  <a:srgbClr val="243649"/>
                </a:solidFill>
                <a:latin typeface="TT Commons Pro Italics"/>
                <a:ea typeface="TT Commons Pro Italics"/>
                <a:cs typeface="TT Commons Pro Italics"/>
                <a:sym typeface="TT Commons Pro Italics"/>
              </a:rPr>
              <a:t>Curso: Licenciatura em Química 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6E6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18288000" cy="9741465"/>
            <a:chOff x="0" y="0"/>
            <a:chExt cx="4816593" cy="256565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2565653"/>
            </a:xfrm>
            <a:custGeom>
              <a:avLst/>
              <a:gdLst/>
              <a:ahLst/>
              <a:cxnLst/>
              <a:rect r="r" b="b" t="t" l="l"/>
              <a:pathLst>
                <a:path h="2565653" w="4816592">
                  <a:moveTo>
                    <a:pt x="15663" y="0"/>
                  </a:moveTo>
                  <a:lnTo>
                    <a:pt x="4800929" y="0"/>
                  </a:lnTo>
                  <a:cubicBezTo>
                    <a:pt x="4805083" y="0"/>
                    <a:pt x="4809067" y="1650"/>
                    <a:pt x="4812005" y="4588"/>
                  </a:cubicBezTo>
                  <a:cubicBezTo>
                    <a:pt x="4814942" y="7525"/>
                    <a:pt x="4816592" y="11509"/>
                    <a:pt x="4816592" y="15663"/>
                  </a:cubicBezTo>
                  <a:lnTo>
                    <a:pt x="4816592" y="2549990"/>
                  </a:lnTo>
                  <a:cubicBezTo>
                    <a:pt x="4816592" y="2554144"/>
                    <a:pt x="4814942" y="2558128"/>
                    <a:pt x="4812005" y="2561066"/>
                  </a:cubicBezTo>
                  <a:cubicBezTo>
                    <a:pt x="4809067" y="2564003"/>
                    <a:pt x="4805083" y="2565653"/>
                    <a:pt x="4800929" y="2565653"/>
                  </a:cubicBezTo>
                  <a:lnTo>
                    <a:pt x="15663" y="2565653"/>
                  </a:lnTo>
                  <a:cubicBezTo>
                    <a:pt x="11509" y="2565653"/>
                    <a:pt x="7525" y="2564003"/>
                    <a:pt x="4588" y="2561066"/>
                  </a:cubicBezTo>
                  <a:cubicBezTo>
                    <a:pt x="1650" y="2558128"/>
                    <a:pt x="0" y="2554144"/>
                    <a:pt x="0" y="2549990"/>
                  </a:cubicBezTo>
                  <a:lnTo>
                    <a:pt x="0" y="15663"/>
                  </a:lnTo>
                  <a:cubicBezTo>
                    <a:pt x="0" y="11509"/>
                    <a:pt x="1650" y="7525"/>
                    <a:pt x="4588" y="4588"/>
                  </a:cubicBezTo>
                  <a:cubicBezTo>
                    <a:pt x="7525" y="1650"/>
                    <a:pt x="11509" y="0"/>
                    <a:pt x="1566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rnd">
              <a:solidFill>
                <a:srgbClr val="243649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76200"/>
              <a:ext cx="4816593" cy="264185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559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0330024" y="-3931033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5940864" y="3522972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750587" y="698500"/>
            <a:ext cx="17537413" cy="708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00"/>
              </a:lnSpc>
            </a:pPr>
            <a:r>
              <a:rPr lang="en-US" sz="5000" i="true" spc="380">
                <a:solidFill>
                  <a:srgbClr val="000000"/>
                </a:solidFill>
                <a:latin typeface="Times New Roman Condensed Italics"/>
                <a:ea typeface="Times New Roman Condensed Italics"/>
                <a:cs typeface="Times New Roman Condensed Italics"/>
                <a:sym typeface="Times New Roman Condensed Italics"/>
              </a:rPr>
              <a:t>CONFRONTAR – O QUE PODERIA SER DIFERENTE?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68931" y="1500508"/>
            <a:ext cx="17488177" cy="71431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 acordo com Tardif(2002)a reflexão crítica ressignifica o saber‑fazer docente.</a:t>
            </a:r>
          </a:p>
          <a:p>
            <a:pPr algn="just" marL="755651" indent="-377825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Participação dos alunos foi limitada a respostas pontuais.</a:t>
            </a:r>
          </a:p>
          <a:p>
            <a:pPr algn="just" marL="755651" indent="-377825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exemplo da mesa, embora concreto, pode não ter sido suficiente para todos os alunos visualizarem as camadas atômicas e as ligações de forma clara. </a:t>
            </a:r>
          </a:p>
          <a:p>
            <a:pPr algn="just" marL="755651" indent="-377825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Sequência de conteúdos ficou densa para uma única aula.</a:t>
            </a:r>
          </a:p>
          <a:p>
            <a:pPr algn="just" marL="755651" indent="-377825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altaram recursos visuais e atividades práticas em grupo.</a:t>
            </a:r>
          </a:p>
          <a:p>
            <a:pPr algn="just" marL="755651" indent="-377825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explicação das propriedades periódicas, por exemplo, poderia ter sido feita com o auxílio de tabelas interativas ou vídeos curtos, tornando o conteúdo mais dinâmico.</a:t>
            </a:r>
          </a:p>
          <a:p>
            <a:pPr algn="just">
              <a:lnSpc>
                <a:spcPts val="5670"/>
              </a:lnSpc>
            </a:pPr>
          </a:p>
          <a:p>
            <a:pPr algn="just">
              <a:lnSpc>
                <a:spcPts val="5670"/>
              </a:lnSpc>
            </a:pPr>
          </a:p>
          <a:p>
            <a:pPr algn="just">
              <a:lnSpc>
                <a:spcPts val="5670"/>
              </a:lnSpc>
            </a:pP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6E6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18288000" cy="9741465"/>
            <a:chOff x="0" y="0"/>
            <a:chExt cx="4816593" cy="256565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2565653"/>
            </a:xfrm>
            <a:custGeom>
              <a:avLst/>
              <a:gdLst/>
              <a:ahLst/>
              <a:cxnLst/>
              <a:rect r="r" b="b" t="t" l="l"/>
              <a:pathLst>
                <a:path h="2565653" w="4816592">
                  <a:moveTo>
                    <a:pt x="15663" y="0"/>
                  </a:moveTo>
                  <a:lnTo>
                    <a:pt x="4800929" y="0"/>
                  </a:lnTo>
                  <a:cubicBezTo>
                    <a:pt x="4805083" y="0"/>
                    <a:pt x="4809067" y="1650"/>
                    <a:pt x="4812005" y="4588"/>
                  </a:cubicBezTo>
                  <a:cubicBezTo>
                    <a:pt x="4814942" y="7525"/>
                    <a:pt x="4816592" y="11509"/>
                    <a:pt x="4816592" y="15663"/>
                  </a:cubicBezTo>
                  <a:lnTo>
                    <a:pt x="4816592" y="2549990"/>
                  </a:lnTo>
                  <a:cubicBezTo>
                    <a:pt x="4816592" y="2554144"/>
                    <a:pt x="4814942" y="2558128"/>
                    <a:pt x="4812005" y="2561066"/>
                  </a:cubicBezTo>
                  <a:cubicBezTo>
                    <a:pt x="4809067" y="2564003"/>
                    <a:pt x="4805083" y="2565653"/>
                    <a:pt x="4800929" y="2565653"/>
                  </a:cubicBezTo>
                  <a:lnTo>
                    <a:pt x="15663" y="2565653"/>
                  </a:lnTo>
                  <a:cubicBezTo>
                    <a:pt x="11509" y="2565653"/>
                    <a:pt x="7525" y="2564003"/>
                    <a:pt x="4588" y="2561066"/>
                  </a:cubicBezTo>
                  <a:cubicBezTo>
                    <a:pt x="1650" y="2558128"/>
                    <a:pt x="0" y="2554144"/>
                    <a:pt x="0" y="2549990"/>
                  </a:cubicBezTo>
                  <a:lnTo>
                    <a:pt x="0" y="15663"/>
                  </a:lnTo>
                  <a:cubicBezTo>
                    <a:pt x="0" y="11509"/>
                    <a:pt x="1650" y="7525"/>
                    <a:pt x="4588" y="4588"/>
                  </a:cubicBezTo>
                  <a:cubicBezTo>
                    <a:pt x="7525" y="1650"/>
                    <a:pt x="11509" y="0"/>
                    <a:pt x="1566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rnd">
              <a:solidFill>
                <a:srgbClr val="243649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76200"/>
              <a:ext cx="4816593" cy="264185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559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0330024" y="-3931033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5940864" y="3522972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560937" y="698500"/>
            <a:ext cx="17537413" cy="708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00"/>
              </a:lnSpc>
            </a:pPr>
            <a:r>
              <a:rPr lang="en-US" sz="5000" i="true" spc="380">
                <a:solidFill>
                  <a:srgbClr val="000000"/>
                </a:solidFill>
                <a:latin typeface="Times New Roman Condensed Italics"/>
                <a:ea typeface="Times New Roman Condensed Italics"/>
                <a:cs typeface="Times New Roman Condensed Italics"/>
                <a:sym typeface="Times New Roman Condensed Italics"/>
              </a:rPr>
              <a:t>CONFRONTAR – O QUE PODERIA SER DIFERENTE?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286796" y="947433"/>
            <a:ext cx="17714407" cy="93395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446"/>
              </a:lnSpc>
            </a:pPr>
          </a:p>
          <a:p>
            <a:pPr algn="just" marL="725802" indent="-362901" lvl="1">
              <a:lnSpc>
                <a:spcPts val="4706"/>
              </a:lnSpc>
              <a:buFont typeface="Arial"/>
              <a:buChar char="•"/>
            </a:pPr>
            <a:r>
              <a:rPr lang="en-US" sz="336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explicação das propriedades periódicas, por meio de </a:t>
            </a:r>
            <a:r>
              <a:rPr lang="en-US" b="true" sz="3361">
                <a:solidFill>
                  <a:srgbClr val="000000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tabelas interativas</a:t>
            </a:r>
            <a:r>
              <a:rPr lang="en-US" sz="336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ou vídeos curtos, tornando o conteúdo mais dinâmico.</a:t>
            </a:r>
          </a:p>
          <a:p>
            <a:pPr algn="just" marL="725802" indent="-362901" lvl="1">
              <a:lnSpc>
                <a:spcPts val="4706"/>
              </a:lnSpc>
              <a:buFont typeface="Arial"/>
              <a:buChar char="•"/>
            </a:pPr>
          </a:p>
          <a:p>
            <a:pPr algn="just" marL="725802" indent="-362901" lvl="1">
              <a:lnSpc>
                <a:spcPts val="4706"/>
              </a:lnSpc>
              <a:buFont typeface="Arial"/>
              <a:buChar char="•"/>
            </a:pPr>
            <a:r>
              <a:rPr lang="en-US" sz="336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Além disso, os conceitos de íons e representações de Lewis poderiam ter sido explorados em </a:t>
            </a:r>
            <a:r>
              <a:rPr lang="en-US" b="true" sz="3361">
                <a:solidFill>
                  <a:srgbClr val="000000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atividades práticas simples,</a:t>
            </a:r>
            <a:r>
              <a:rPr lang="en-US" sz="336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como a montagem de modelos com bolinhas de isopor ou materiais manipulativos. Isso poderia facilitar o entendimento, especialmente para alunos com dificuldades de abstração.</a:t>
            </a:r>
          </a:p>
          <a:p>
            <a:pPr algn="just">
              <a:lnSpc>
                <a:spcPts val="4706"/>
              </a:lnSpc>
            </a:pPr>
          </a:p>
          <a:p>
            <a:pPr algn="just" marL="725802" indent="-362901" lvl="1">
              <a:lnSpc>
                <a:spcPts val="4706"/>
              </a:lnSpc>
              <a:buFont typeface="Arial"/>
              <a:buChar char="•"/>
            </a:pPr>
            <a:r>
              <a:rPr lang="en-US" sz="336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Também seria interessante ter aplicado uma atividade final de consolidação, como um exercício em grupo ou um jogo didático, para verificar o nível de compreensão antes de avançar para outros tipos de ligação.</a:t>
            </a:r>
          </a:p>
          <a:p>
            <a:pPr algn="just">
              <a:lnSpc>
                <a:spcPts val="5446"/>
              </a:lnSpc>
            </a:pPr>
          </a:p>
          <a:p>
            <a:pPr algn="just">
              <a:lnSpc>
                <a:spcPts val="5446"/>
              </a:lnSpc>
            </a:pPr>
          </a:p>
          <a:p>
            <a:pPr algn="just">
              <a:lnSpc>
                <a:spcPts val="5446"/>
              </a:lnSpc>
            </a:pP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6E6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18288000" cy="9741465"/>
            <a:chOff x="0" y="0"/>
            <a:chExt cx="4816593" cy="256565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2565653"/>
            </a:xfrm>
            <a:custGeom>
              <a:avLst/>
              <a:gdLst/>
              <a:ahLst/>
              <a:cxnLst/>
              <a:rect r="r" b="b" t="t" l="l"/>
              <a:pathLst>
                <a:path h="2565653" w="4816592">
                  <a:moveTo>
                    <a:pt x="15663" y="0"/>
                  </a:moveTo>
                  <a:lnTo>
                    <a:pt x="4800929" y="0"/>
                  </a:lnTo>
                  <a:cubicBezTo>
                    <a:pt x="4805083" y="0"/>
                    <a:pt x="4809067" y="1650"/>
                    <a:pt x="4812005" y="4588"/>
                  </a:cubicBezTo>
                  <a:cubicBezTo>
                    <a:pt x="4814942" y="7525"/>
                    <a:pt x="4816592" y="11509"/>
                    <a:pt x="4816592" y="15663"/>
                  </a:cubicBezTo>
                  <a:lnTo>
                    <a:pt x="4816592" y="2549990"/>
                  </a:lnTo>
                  <a:cubicBezTo>
                    <a:pt x="4816592" y="2554144"/>
                    <a:pt x="4814942" y="2558128"/>
                    <a:pt x="4812005" y="2561066"/>
                  </a:cubicBezTo>
                  <a:cubicBezTo>
                    <a:pt x="4809067" y="2564003"/>
                    <a:pt x="4805083" y="2565653"/>
                    <a:pt x="4800929" y="2565653"/>
                  </a:cubicBezTo>
                  <a:lnTo>
                    <a:pt x="15663" y="2565653"/>
                  </a:lnTo>
                  <a:cubicBezTo>
                    <a:pt x="11509" y="2565653"/>
                    <a:pt x="7525" y="2564003"/>
                    <a:pt x="4588" y="2561066"/>
                  </a:cubicBezTo>
                  <a:cubicBezTo>
                    <a:pt x="1650" y="2558128"/>
                    <a:pt x="0" y="2554144"/>
                    <a:pt x="0" y="2549990"/>
                  </a:cubicBezTo>
                  <a:lnTo>
                    <a:pt x="0" y="15663"/>
                  </a:lnTo>
                  <a:cubicBezTo>
                    <a:pt x="0" y="11509"/>
                    <a:pt x="1650" y="7525"/>
                    <a:pt x="4588" y="4588"/>
                  </a:cubicBezTo>
                  <a:cubicBezTo>
                    <a:pt x="7525" y="1650"/>
                    <a:pt x="11509" y="0"/>
                    <a:pt x="1566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rnd">
              <a:solidFill>
                <a:srgbClr val="243649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76200"/>
              <a:ext cx="4816593" cy="264185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559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0330024" y="-3931033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5940864" y="3522972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52578" y="1076325"/>
            <a:ext cx="17537413" cy="708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00"/>
              </a:lnSpc>
            </a:pPr>
            <a:r>
              <a:rPr lang="en-US" sz="5000" i="true" spc="380">
                <a:solidFill>
                  <a:srgbClr val="000000"/>
                </a:solidFill>
                <a:latin typeface="Times New Roman Condensed Italics"/>
                <a:ea typeface="Times New Roman Condensed Italics"/>
                <a:cs typeface="Times New Roman Condensed Italics"/>
                <a:sym typeface="Times New Roman Condensed Italics"/>
              </a:rPr>
              <a:t>RECONSTRUIR – PRÓXIMAS AÇÕES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386651" y="1496066"/>
            <a:ext cx="17901349" cy="85528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4900"/>
              </a:lnSpc>
            </a:pPr>
          </a:p>
          <a:p>
            <a:pPr algn="just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Segundo Libâneo(2013) a ação docente deve ser constantemente reelaborada.</a:t>
            </a:r>
          </a:p>
          <a:p>
            <a:pPr algn="just">
              <a:lnSpc>
                <a:spcPts val="5599"/>
              </a:lnSpc>
            </a:pPr>
          </a:p>
          <a:p>
            <a:pPr algn="just" marL="755651" indent="-377825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Dividir conteúdos em dois momentos distintos;</a:t>
            </a:r>
          </a:p>
          <a:p>
            <a:pPr algn="just" marL="755651" indent="-377825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Utilizar modelos físicos e incorporar recursos digitais interativos (como simuladores de átomos e moléculas) ;</a:t>
            </a:r>
          </a:p>
          <a:p>
            <a:pPr algn="just" marL="755651" indent="-377825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Adotar metodologias ativas como construir os mapas mentais em grupo, Uso de situações-problema para que os alunos construam o conceito de ligações químicas a partir de desafios reais.</a:t>
            </a:r>
          </a:p>
          <a:p>
            <a:pPr algn="just" marL="755651" indent="-377825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Inserir avaliação diagnóstica rápida no início da aula.</a:t>
            </a:r>
          </a:p>
          <a:p>
            <a:pPr algn="just">
              <a:lnSpc>
                <a:spcPts val="5670"/>
              </a:lnSpc>
            </a:pPr>
          </a:p>
          <a:p>
            <a:pPr algn="just">
              <a:lnSpc>
                <a:spcPts val="5670"/>
              </a:lnSpc>
            </a:pPr>
          </a:p>
          <a:p>
            <a:pPr algn="just">
              <a:lnSpc>
                <a:spcPts val="5670"/>
              </a:lnSpc>
            </a:pP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6E6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18288000" cy="9741465"/>
            <a:chOff x="0" y="0"/>
            <a:chExt cx="4816593" cy="256565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2565653"/>
            </a:xfrm>
            <a:custGeom>
              <a:avLst/>
              <a:gdLst/>
              <a:ahLst/>
              <a:cxnLst/>
              <a:rect r="r" b="b" t="t" l="l"/>
              <a:pathLst>
                <a:path h="2565653" w="4816592">
                  <a:moveTo>
                    <a:pt x="15663" y="0"/>
                  </a:moveTo>
                  <a:lnTo>
                    <a:pt x="4800929" y="0"/>
                  </a:lnTo>
                  <a:cubicBezTo>
                    <a:pt x="4805083" y="0"/>
                    <a:pt x="4809067" y="1650"/>
                    <a:pt x="4812005" y="4588"/>
                  </a:cubicBezTo>
                  <a:cubicBezTo>
                    <a:pt x="4814942" y="7525"/>
                    <a:pt x="4816592" y="11509"/>
                    <a:pt x="4816592" y="15663"/>
                  </a:cubicBezTo>
                  <a:lnTo>
                    <a:pt x="4816592" y="2549990"/>
                  </a:lnTo>
                  <a:cubicBezTo>
                    <a:pt x="4816592" y="2554144"/>
                    <a:pt x="4814942" y="2558128"/>
                    <a:pt x="4812005" y="2561066"/>
                  </a:cubicBezTo>
                  <a:cubicBezTo>
                    <a:pt x="4809067" y="2564003"/>
                    <a:pt x="4805083" y="2565653"/>
                    <a:pt x="4800929" y="2565653"/>
                  </a:cubicBezTo>
                  <a:lnTo>
                    <a:pt x="15663" y="2565653"/>
                  </a:lnTo>
                  <a:cubicBezTo>
                    <a:pt x="11509" y="2565653"/>
                    <a:pt x="7525" y="2564003"/>
                    <a:pt x="4588" y="2561066"/>
                  </a:cubicBezTo>
                  <a:cubicBezTo>
                    <a:pt x="1650" y="2558128"/>
                    <a:pt x="0" y="2554144"/>
                    <a:pt x="0" y="2549990"/>
                  </a:cubicBezTo>
                  <a:lnTo>
                    <a:pt x="0" y="15663"/>
                  </a:lnTo>
                  <a:cubicBezTo>
                    <a:pt x="0" y="11509"/>
                    <a:pt x="1650" y="7525"/>
                    <a:pt x="4588" y="4588"/>
                  </a:cubicBezTo>
                  <a:cubicBezTo>
                    <a:pt x="7525" y="1650"/>
                    <a:pt x="11509" y="0"/>
                    <a:pt x="1566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rnd">
              <a:solidFill>
                <a:srgbClr val="243649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76200"/>
              <a:ext cx="4816593" cy="264185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559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0330024" y="-3931033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5940864" y="3522972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75293" y="698500"/>
            <a:ext cx="17537413" cy="708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00"/>
              </a:lnSpc>
            </a:pPr>
            <a:r>
              <a:rPr lang="en-US" sz="5000" i="true" spc="380">
                <a:solidFill>
                  <a:srgbClr val="000000"/>
                </a:solidFill>
                <a:latin typeface="Times New Roman Condensed Italics"/>
                <a:ea typeface="Times New Roman Condensed Italics"/>
                <a:cs typeface="Times New Roman Condensed Italics"/>
                <a:sym typeface="Times New Roman Condensed Italics"/>
              </a:rPr>
              <a:t>RECONSTRUIR – PRÓXIMAS AÇÕES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375293" y="1254125"/>
            <a:ext cx="17090369" cy="51047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670"/>
              </a:lnSpc>
            </a:pPr>
          </a:p>
          <a:p>
            <a:pPr algn="just" marL="755651" indent="-377825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Utilizar materiais visuais e manipuláveis para representar íons e ligações químicas, facilitando a abstração;</a:t>
            </a:r>
          </a:p>
          <a:p>
            <a:pPr algn="just" marL="755651" indent="-377825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Inserir avaliação diagnóstica rápida no início da aula (oral ou escrita)  para ajustar a abordagem conforme os conhecimentos prévios dos alunos.</a:t>
            </a:r>
          </a:p>
          <a:p>
            <a:pPr algn="just">
              <a:lnSpc>
                <a:spcPts val="4900"/>
              </a:lnSpc>
            </a:pPr>
          </a:p>
          <a:p>
            <a:pPr algn="just">
              <a:lnSpc>
                <a:spcPts val="4900"/>
              </a:lnSpc>
            </a:pPr>
          </a:p>
          <a:p>
            <a:pPr algn="just">
              <a:lnSpc>
                <a:spcPts val="4900"/>
              </a:lnSpc>
            </a:pP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6E6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53022" y="272768"/>
            <a:ext cx="17781956" cy="9741465"/>
            <a:chOff x="0" y="0"/>
            <a:chExt cx="4683313" cy="256565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683313" cy="2565653"/>
            </a:xfrm>
            <a:custGeom>
              <a:avLst/>
              <a:gdLst/>
              <a:ahLst/>
              <a:cxnLst/>
              <a:rect r="r" b="b" t="t" l="l"/>
              <a:pathLst>
                <a:path h="2565653" w="4683313">
                  <a:moveTo>
                    <a:pt x="16109" y="0"/>
                  </a:moveTo>
                  <a:lnTo>
                    <a:pt x="4667204" y="0"/>
                  </a:lnTo>
                  <a:cubicBezTo>
                    <a:pt x="4676101" y="0"/>
                    <a:pt x="4683313" y="7212"/>
                    <a:pt x="4683313" y="16109"/>
                  </a:cubicBezTo>
                  <a:lnTo>
                    <a:pt x="4683313" y="2549544"/>
                  </a:lnTo>
                  <a:cubicBezTo>
                    <a:pt x="4683313" y="2553817"/>
                    <a:pt x="4681616" y="2557914"/>
                    <a:pt x="4678595" y="2560935"/>
                  </a:cubicBezTo>
                  <a:cubicBezTo>
                    <a:pt x="4675574" y="2563956"/>
                    <a:pt x="4671476" y="2565653"/>
                    <a:pt x="4667204" y="2565653"/>
                  </a:cubicBezTo>
                  <a:lnTo>
                    <a:pt x="16109" y="2565653"/>
                  </a:lnTo>
                  <a:cubicBezTo>
                    <a:pt x="7212" y="2565653"/>
                    <a:pt x="0" y="2558441"/>
                    <a:pt x="0" y="2549544"/>
                  </a:cubicBezTo>
                  <a:lnTo>
                    <a:pt x="0" y="16109"/>
                  </a:lnTo>
                  <a:cubicBezTo>
                    <a:pt x="0" y="7212"/>
                    <a:pt x="7212" y="0"/>
                    <a:pt x="1610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rnd">
              <a:solidFill>
                <a:srgbClr val="243649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683313" cy="260375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6602985" y="-91781"/>
            <a:ext cx="5082029" cy="5082029"/>
          </a:xfrm>
          <a:custGeom>
            <a:avLst/>
            <a:gdLst/>
            <a:ahLst/>
            <a:cxnLst/>
            <a:rect r="r" b="b" t="t" l="l"/>
            <a:pathLst>
              <a:path h="5082029" w="5082029">
                <a:moveTo>
                  <a:pt x="0" y="0"/>
                </a:moveTo>
                <a:lnTo>
                  <a:pt x="5082030" y="0"/>
                </a:lnTo>
                <a:lnTo>
                  <a:pt x="5082030" y="5082029"/>
                </a:lnTo>
                <a:lnTo>
                  <a:pt x="0" y="50820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028700" y="1741208"/>
            <a:ext cx="15391626" cy="708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00"/>
              </a:lnSpc>
            </a:pPr>
            <a:r>
              <a:rPr lang="en-US" sz="5000" i="true" spc="380">
                <a:solidFill>
                  <a:srgbClr val="000000"/>
                </a:solidFill>
                <a:latin typeface="Times New Roman Condensed Italics"/>
                <a:ea typeface="Times New Roman Condensed Italics"/>
                <a:cs typeface="Times New Roman Condensed Italics"/>
                <a:sym typeface="Times New Roman Condensed Italics"/>
              </a:rPr>
              <a:t>CONCLUSÃO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684388" y="3611707"/>
            <a:ext cx="16230600" cy="26046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 ciclo de Smyth me orientou uma análise crítica e propositiva da aula a reflexão evidenciou limites e possibilidades da prática.O Planejamento intencional e escuta ativa são essenciais ao aprendizado significativo.</a:t>
            </a:r>
          </a:p>
          <a:p>
            <a:pPr algn="ctr">
              <a:lnSpc>
                <a:spcPts val="3369"/>
              </a:lnSpc>
              <a:spcBef>
                <a:spcPct val="0"/>
              </a:spcBef>
            </a:pPr>
          </a:p>
        </p:txBody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6E6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53022" y="272768"/>
            <a:ext cx="17781956" cy="9741465"/>
            <a:chOff x="0" y="0"/>
            <a:chExt cx="4683313" cy="256565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683313" cy="2565653"/>
            </a:xfrm>
            <a:custGeom>
              <a:avLst/>
              <a:gdLst/>
              <a:ahLst/>
              <a:cxnLst/>
              <a:rect r="r" b="b" t="t" l="l"/>
              <a:pathLst>
                <a:path h="2565653" w="4683313">
                  <a:moveTo>
                    <a:pt x="16109" y="0"/>
                  </a:moveTo>
                  <a:lnTo>
                    <a:pt x="4667204" y="0"/>
                  </a:lnTo>
                  <a:cubicBezTo>
                    <a:pt x="4676101" y="0"/>
                    <a:pt x="4683313" y="7212"/>
                    <a:pt x="4683313" y="16109"/>
                  </a:cubicBezTo>
                  <a:lnTo>
                    <a:pt x="4683313" y="2549544"/>
                  </a:lnTo>
                  <a:cubicBezTo>
                    <a:pt x="4683313" y="2553817"/>
                    <a:pt x="4681616" y="2557914"/>
                    <a:pt x="4678595" y="2560935"/>
                  </a:cubicBezTo>
                  <a:cubicBezTo>
                    <a:pt x="4675574" y="2563956"/>
                    <a:pt x="4671476" y="2565653"/>
                    <a:pt x="4667204" y="2565653"/>
                  </a:cubicBezTo>
                  <a:lnTo>
                    <a:pt x="16109" y="2565653"/>
                  </a:lnTo>
                  <a:cubicBezTo>
                    <a:pt x="7212" y="2565653"/>
                    <a:pt x="0" y="2558441"/>
                    <a:pt x="0" y="2549544"/>
                  </a:cubicBezTo>
                  <a:lnTo>
                    <a:pt x="0" y="16109"/>
                  </a:lnTo>
                  <a:cubicBezTo>
                    <a:pt x="0" y="7212"/>
                    <a:pt x="7212" y="0"/>
                    <a:pt x="1610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rnd">
              <a:solidFill>
                <a:srgbClr val="243649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683313" cy="260375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253022" y="-1170516"/>
            <a:ext cx="5082029" cy="5082029"/>
          </a:xfrm>
          <a:custGeom>
            <a:avLst/>
            <a:gdLst/>
            <a:ahLst/>
            <a:cxnLst/>
            <a:rect r="r" b="b" t="t" l="l"/>
            <a:pathLst>
              <a:path h="5082029" w="5082029">
                <a:moveTo>
                  <a:pt x="0" y="0"/>
                </a:moveTo>
                <a:lnTo>
                  <a:pt x="5082029" y="0"/>
                </a:lnTo>
                <a:lnTo>
                  <a:pt x="5082029" y="5082029"/>
                </a:lnTo>
                <a:lnTo>
                  <a:pt x="0" y="50820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4310491" y="1076325"/>
            <a:ext cx="7729688" cy="708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400"/>
              </a:lnSpc>
            </a:pPr>
            <a:r>
              <a:rPr lang="en-US" sz="5000" i="true" spc="380">
                <a:solidFill>
                  <a:srgbClr val="243649"/>
                </a:solidFill>
                <a:latin typeface="Times New Roman Condensed Italics"/>
                <a:ea typeface="Times New Roman Condensed Italics"/>
                <a:cs typeface="Times New Roman Condensed Italics"/>
                <a:sym typeface="Times New Roman Condensed Italics"/>
              </a:rPr>
              <a:t>REFERÊNCIAS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00" y="2186452"/>
            <a:ext cx="16569979" cy="52568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26"/>
              </a:lnSpc>
            </a:pP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LIBÂNEO, J. C. Didática. Cortez, 2013.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PERRENOUD, P. Dez novas competências para ensinar. Artmed, 2002.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SCHÖN, D. A. Educando o profissional reflexivo. Artmed, 1992.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SMYTH, J. Developing and sustaining critical reflection in teacher education. 1991.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TARDIF, M. Saberes docentes e formação profissional. Vozes, 2002.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ZEICHNER, K. A formação reflexiva de professores. 1993.</a:t>
            </a:r>
          </a:p>
          <a:p>
            <a:pPr algn="l">
              <a:lnSpc>
                <a:spcPts val="3726"/>
              </a:lnSpc>
            </a:pPr>
          </a:p>
        </p:txBody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6E6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07888" y="-244060"/>
            <a:ext cx="17781956" cy="9741465"/>
            <a:chOff x="0" y="0"/>
            <a:chExt cx="4683313" cy="256565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683313" cy="2565653"/>
            </a:xfrm>
            <a:custGeom>
              <a:avLst/>
              <a:gdLst/>
              <a:ahLst/>
              <a:cxnLst/>
              <a:rect r="r" b="b" t="t" l="l"/>
              <a:pathLst>
                <a:path h="2565653" w="4683313">
                  <a:moveTo>
                    <a:pt x="16109" y="0"/>
                  </a:moveTo>
                  <a:lnTo>
                    <a:pt x="4667204" y="0"/>
                  </a:lnTo>
                  <a:cubicBezTo>
                    <a:pt x="4676101" y="0"/>
                    <a:pt x="4683313" y="7212"/>
                    <a:pt x="4683313" y="16109"/>
                  </a:cubicBezTo>
                  <a:lnTo>
                    <a:pt x="4683313" y="2549544"/>
                  </a:lnTo>
                  <a:cubicBezTo>
                    <a:pt x="4683313" y="2553817"/>
                    <a:pt x="4681616" y="2557914"/>
                    <a:pt x="4678595" y="2560935"/>
                  </a:cubicBezTo>
                  <a:cubicBezTo>
                    <a:pt x="4675574" y="2563956"/>
                    <a:pt x="4671476" y="2565653"/>
                    <a:pt x="4667204" y="2565653"/>
                  </a:cubicBezTo>
                  <a:lnTo>
                    <a:pt x="16109" y="2565653"/>
                  </a:lnTo>
                  <a:cubicBezTo>
                    <a:pt x="7212" y="2565653"/>
                    <a:pt x="0" y="2558441"/>
                    <a:pt x="0" y="2549544"/>
                  </a:cubicBezTo>
                  <a:lnTo>
                    <a:pt x="0" y="16109"/>
                  </a:lnTo>
                  <a:cubicBezTo>
                    <a:pt x="0" y="7212"/>
                    <a:pt x="7212" y="0"/>
                    <a:pt x="1610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rnd">
              <a:solidFill>
                <a:srgbClr val="243649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683313" cy="260375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4525995" y="123641"/>
            <a:ext cx="9236010" cy="9236010"/>
          </a:xfrm>
          <a:custGeom>
            <a:avLst/>
            <a:gdLst/>
            <a:ahLst/>
            <a:cxnLst/>
            <a:rect r="r" b="b" t="t" l="l"/>
            <a:pathLst>
              <a:path h="9236010" w="9236010">
                <a:moveTo>
                  <a:pt x="0" y="0"/>
                </a:moveTo>
                <a:lnTo>
                  <a:pt x="9236010" y="0"/>
                </a:lnTo>
                <a:lnTo>
                  <a:pt x="9236010" y="9236010"/>
                </a:lnTo>
                <a:lnTo>
                  <a:pt x="0" y="923601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1818546" y="6009249"/>
            <a:ext cx="4143135" cy="4143135"/>
          </a:xfrm>
          <a:custGeom>
            <a:avLst/>
            <a:gdLst/>
            <a:ahLst/>
            <a:cxnLst/>
            <a:rect r="r" b="b" t="t" l="l"/>
            <a:pathLst>
              <a:path h="4143135" w="4143135">
                <a:moveTo>
                  <a:pt x="0" y="0"/>
                </a:moveTo>
                <a:lnTo>
                  <a:pt x="4143136" y="0"/>
                </a:lnTo>
                <a:lnTo>
                  <a:pt x="4143136" y="4143136"/>
                </a:lnTo>
                <a:lnTo>
                  <a:pt x="0" y="41431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5963410" y="272768"/>
            <a:ext cx="4143135" cy="4143135"/>
          </a:xfrm>
          <a:custGeom>
            <a:avLst/>
            <a:gdLst/>
            <a:ahLst/>
            <a:cxnLst/>
            <a:rect r="r" b="b" t="t" l="l"/>
            <a:pathLst>
              <a:path h="4143135" w="4143135">
                <a:moveTo>
                  <a:pt x="0" y="0"/>
                </a:moveTo>
                <a:lnTo>
                  <a:pt x="4143136" y="0"/>
                </a:lnTo>
                <a:lnTo>
                  <a:pt x="4143136" y="4143135"/>
                </a:lnTo>
                <a:lnTo>
                  <a:pt x="0" y="41431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448187" y="3615297"/>
            <a:ext cx="15391626" cy="31391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883"/>
              </a:lnSpc>
            </a:pPr>
            <a:r>
              <a:rPr lang="en-US" sz="13503" i="true" spc="1026">
                <a:solidFill>
                  <a:srgbClr val="243649"/>
                </a:solidFill>
                <a:latin typeface="Stolen Love Heavy Italics"/>
                <a:ea typeface="Stolen Love Heavy Italics"/>
                <a:cs typeface="Stolen Love Heavy Italics"/>
                <a:sym typeface="Stolen Love Heavy Italics"/>
              </a:rPr>
              <a:t>OBRIGADA</a:t>
            </a:r>
          </a:p>
          <a:p>
            <a:pPr algn="ctr">
              <a:lnSpc>
                <a:spcPts val="11883"/>
              </a:lnSpc>
            </a:pPr>
            <a:r>
              <a:rPr lang="en-US" sz="13503" i="true" spc="1026">
                <a:solidFill>
                  <a:srgbClr val="243649"/>
                </a:solidFill>
                <a:latin typeface="Stolen Love Heavy Italics"/>
                <a:ea typeface="Stolen Love Heavy Italics"/>
                <a:cs typeface="Stolen Love Heavy Italics"/>
                <a:sym typeface="Stolen Love Heavy Italics"/>
              </a:rPr>
              <a:t>PELA ATENÇÃO!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12019903" y="2984446"/>
            <a:ext cx="3598504" cy="1642226"/>
          </a:xfrm>
          <a:custGeom>
            <a:avLst/>
            <a:gdLst/>
            <a:ahLst/>
            <a:cxnLst/>
            <a:rect r="r" b="b" t="t" l="l"/>
            <a:pathLst>
              <a:path h="1642226" w="3598504">
                <a:moveTo>
                  <a:pt x="0" y="0"/>
                </a:moveTo>
                <a:lnTo>
                  <a:pt x="3598504" y="0"/>
                </a:lnTo>
                <a:lnTo>
                  <a:pt x="3598504" y="1642226"/>
                </a:lnTo>
                <a:lnTo>
                  <a:pt x="0" y="164222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true" flipV="false" rot="0">
            <a:off x="1695375" y="4980075"/>
            <a:ext cx="3598504" cy="1642226"/>
          </a:xfrm>
          <a:custGeom>
            <a:avLst/>
            <a:gdLst/>
            <a:ahLst/>
            <a:cxnLst/>
            <a:rect r="r" b="b" t="t" l="l"/>
            <a:pathLst>
              <a:path h="1642226" w="3598504">
                <a:moveTo>
                  <a:pt x="3598504" y="0"/>
                </a:moveTo>
                <a:lnTo>
                  <a:pt x="0" y="0"/>
                </a:lnTo>
                <a:lnTo>
                  <a:pt x="0" y="1642227"/>
                </a:lnTo>
                <a:lnTo>
                  <a:pt x="3598504" y="1642227"/>
                </a:lnTo>
                <a:lnTo>
                  <a:pt x="359850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7069829" y="2640911"/>
            <a:ext cx="4148341" cy="343535"/>
          </a:xfrm>
          <a:custGeom>
            <a:avLst/>
            <a:gdLst/>
            <a:ahLst/>
            <a:cxnLst/>
            <a:rect r="r" b="b" t="t" l="l"/>
            <a:pathLst>
              <a:path h="343535" w="4148341">
                <a:moveTo>
                  <a:pt x="0" y="0"/>
                </a:moveTo>
                <a:lnTo>
                  <a:pt x="4148342" y="0"/>
                </a:lnTo>
                <a:lnTo>
                  <a:pt x="4148342" y="343535"/>
                </a:lnTo>
                <a:lnTo>
                  <a:pt x="0" y="34353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11218171" y="8807794"/>
            <a:ext cx="6771673" cy="4505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639"/>
              </a:lnSpc>
              <a:spcBef>
                <a:spcPct val="0"/>
              </a:spcBef>
            </a:pPr>
            <a:r>
              <a:rPr lang="en-US" sz="2599" i="true">
                <a:solidFill>
                  <a:srgbClr val="243649"/>
                </a:solidFill>
                <a:latin typeface="TT Commons Pro Italics"/>
                <a:ea typeface="TT Commons Pro Italics"/>
                <a:cs typeface="TT Commons Pro Italics"/>
                <a:sym typeface="TT Commons Pro Italics"/>
              </a:rPr>
              <a:t>14 de julho de 2025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5354363" y="6888189"/>
            <a:ext cx="7886946" cy="19767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 i="true">
                <a:solidFill>
                  <a:srgbClr val="243649"/>
                </a:solidFill>
                <a:latin typeface="TT Commons Pro Italics"/>
                <a:ea typeface="TT Commons Pro Italics"/>
                <a:cs typeface="TT Commons Pro Italics"/>
                <a:sym typeface="TT Commons Pro Italics"/>
              </a:rPr>
              <a:t>Aluna: Micaele Cabral </a:t>
            </a:r>
          </a:p>
          <a:p>
            <a:pPr algn="ctr">
              <a:lnSpc>
                <a:spcPts val="3919"/>
              </a:lnSpc>
            </a:pPr>
            <a:r>
              <a:rPr lang="en-US" sz="2799" i="true">
                <a:solidFill>
                  <a:srgbClr val="243649"/>
                </a:solidFill>
                <a:latin typeface="TT Commons Pro Italics"/>
                <a:ea typeface="TT Commons Pro Italics"/>
                <a:cs typeface="TT Commons Pro Italics"/>
                <a:sym typeface="TT Commons Pro Italics"/>
              </a:rPr>
              <a:t>Instituição: Universidade Estadual do Norte Fluminense </a:t>
            </a:r>
          </a:p>
          <a:p>
            <a:pPr algn="ctr">
              <a:lnSpc>
                <a:spcPts val="3919"/>
              </a:lnSpc>
              <a:spcBef>
                <a:spcPct val="0"/>
              </a:spcBef>
            </a:pPr>
            <a:r>
              <a:rPr lang="en-US" sz="2799" i="true">
                <a:solidFill>
                  <a:srgbClr val="243649"/>
                </a:solidFill>
                <a:latin typeface="TT Commons Pro Italics"/>
                <a:ea typeface="TT Commons Pro Italics"/>
                <a:cs typeface="TT Commons Pro Italics"/>
                <a:sym typeface="TT Commons Pro Italics"/>
              </a:rPr>
              <a:t>Curso: Licenciatura em Química 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972873" y="8809990"/>
            <a:ext cx="5727147" cy="4483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39"/>
              </a:lnSpc>
              <a:spcBef>
                <a:spcPct val="0"/>
              </a:spcBef>
            </a:pPr>
            <a:r>
              <a:rPr lang="en-US" sz="2599" i="true">
                <a:solidFill>
                  <a:srgbClr val="243649"/>
                </a:solidFill>
                <a:latin typeface="TT Commons Pro Italics"/>
                <a:ea typeface="TT Commons Pro Italics"/>
                <a:cs typeface="TT Commons Pro Italics"/>
                <a:sym typeface="TT Commons Pro Italics"/>
              </a:rPr>
              <a:t>Campos dos Goytacazes -RJ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6E6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55998" y="389290"/>
            <a:ext cx="16508713" cy="8482244"/>
            <a:chOff x="0" y="0"/>
            <a:chExt cx="4347974" cy="223400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47974" cy="2234007"/>
            </a:xfrm>
            <a:custGeom>
              <a:avLst/>
              <a:gdLst/>
              <a:ahLst/>
              <a:cxnLst/>
              <a:rect r="r" b="b" t="t" l="l"/>
              <a:pathLst>
                <a:path h="2234007" w="4347974">
                  <a:moveTo>
                    <a:pt x="17352" y="0"/>
                  </a:moveTo>
                  <a:lnTo>
                    <a:pt x="4330622" y="0"/>
                  </a:lnTo>
                  <a:cubicBezTo>
                    <a:pt x="4335224" y="0"/>
                    <a:pt x="4339637" y="1828"/>
                    <a:pt x="4342892" y="5082"/>
                  </a:cubicBezTo>
                  <a:cubicBezTo>
                    <a:pt x="4346146" y="8336"/>
                    <a:pt x="4347974" y="12750"/>
                    <a:pt x="4347974" y="17352"/>
                  </a:cubicBezTo>
                  <a:lnTo>
                    <a:pt x="4347974" y="2216655"/>
                  </a:lnTo>
                  <a:cubicBezTo>
                    <a:pt x="4347974" y="2221257"/>
                    <a:pt x="4346146" y="2225671"/>
                    <a:pt x="4342892" y="2228925"/>
                  </a:cubicBezTo>
                  <a:cubicBezTo>
                    <a:pt x="4339637" y="2232178"/>
                    <a:pt x="4335224" y="2234007"/>
                    <a:pt x="4330622" y="2234007"/>
                  </a:cubicBezTo>
                  <a:lnTo>
                    <a:pt x="17352" y="2234007"/>
                  </a:lnTo>
                  <a:cubicBezTo>
                    <a:pt x="7769" y="2234007"/>
                    <a:pt x="0" y="2226238"/>
                    <a:pt x="0" y="2216655"/>
                  </a:cubicBezTo>
                  <a:lnTo>
                    <a:pt x="0" y="17352"/>
                  </a:lnTo>
                  <a:cubicBezTo>
                    <a:pt x="0" y="7769"/>
                    <a:pt x="7769" y="0"/>
                    <a:pt x="17352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rnd">
              <a:solidFill>
                <a:srgbClr val="243649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47974" cy="227210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519677" indent="-259839" lvl="1">
                <a:lnSpc>
                  <a:spcPts val="3369"/>
                </a:lnSpc>
                <a:buFont typeface="Arial"/>
                <a:buChar char="•"/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0923848" y="-4515946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7" y="0"/>
                </a:lnTo>
                <a:lnTo>
                  <a:pt x="11881727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5940864" y="3522972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750587" y="818493"/>
            <a:ext cx="17537413" cy="1260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00"/>
              </a:lnSpc>
            </a:pPr>
            <a:r>
              <a:rPr lang="en-US" sz="5000" i="true" spc="380">
                <a:solidFill>
                  <a:srgbClr val="000000"/>
                </a:solidFill>
                <a:latin typeface="Times New Roman Condensed Italics"/>
                <a:ea typeface="Times New Roman Condensed Italics"/>
                <a:cs typeface="Times New Roman Condensed Italics"/>
                <a:sym typeface="Times New Roman Condensed Italics"/>
              </a:rPr>
              <a:t>ANÁLISE REFLEXIVA DE AULA A PARTIR DO CICLO DE SMYTH (1991)</a:t>
            </a:r>
            <a:r>
              <a:rPr lang="en-US" sz="5000" i="true" spc="380">
                <a:solidFill>
                  <a:srgbClr val="000000"/>
                </a:solidFill>
                <a:latin typeface="Times New Roman Condensed Italics"/>
                <a:ea typeface="Times New Roman Condensed Italics"/>
                <a:cs typeface="Times New Roman Condensed Italics"/>
                <a:sym typeface="Times New Roman Condensed Italics"/>
              </a:rPr>
              <a:t>  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60776" y="3037309"/>
            <a:ext cx="10123116" cy="1911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755651" indent="-377825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Colégio Estadual Quinze de Novembro</a:t>
            </a:r>
          </a:p>
          <a:p>
            <a:pPr algn="just" marL="755651" indent="-377825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igações químicas : Ligações Iônicas</a:t>
            </a:r>
          </a:p>
          <a:p>
            <a:pPr algn="just" marL="755651" indent="-377825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Tu</a:t>
            </a: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rma de de realização da regência 1001 normal 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6E6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78113" y="272768"/>
            <a:ext cx="18288000" cy="9741465"/>
            <a:chOff x="0" y="0"/>
            <a:chExt cx="4816593" cy="256565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2565653"/>
            </a:xfrm>
            <a:custGeom>
              <a:avLst/>
              <a:gdLst/>
              <a:ahLst/>
              <a:cxnLst/>
              <a:rect r="r" b="b" t="t" l="l"/>
              <a:pathLst>
                <a:path h="2565653" w="4816592">
                  <a:moveTo>
                    <a:pt x="15663" y="0"/>
                  </a:moveTo>
                  <a:lnTo>
                    <a:pt x="4800929" y="0"/>
                  </a:lnTo>
                  <a:cubicBezTo>
                    <a:pt x="4805083" y="0"/>
                    <a:pt x="4809067" y="1650"/>
                    <a:pt x="4812005" y="4588"/>
                  </a:cubicBezTo>
                  <a:cubicBezTo>
                    <a:pt x="4814942" y="7525"/>
                    <a:pt x="4816592" y="11509"/>
                    <a:pt x="4816592" y="15663"/>
                  </a:cubicBezTo>
                  <a:lnTo>
                    <a:pt x="4816592" y="2549990"/>
                  </a:lnTo>
                  <a:cubicBezTo>
                    <a:pt x="4816592" y="2554144"/>
                    <a:pt x="4814942" y="2558128"/>
                    <a:pt x="4812005" y="2561066"/>
                  </a:cubicBezTo>
                  <a:cubicBezTo>
                    <a:pt x="4809067" y="2564003"/>
                    <a:pt x="4805083" y="2565653"/>
                    <a:pt x="4800929" y="2565653"/>
                  </a:cubicBezTo>
                  <a:lnTo>
                    <a:pt x="15663" y="2565653"/>
                  </a:lnTo>
                  <a:cubicBezTo>
                    <a:pt x="11509" y="2565653"/>
                    <a:pt x="7525" y="2564003"/>
                    <a:pt x="4588" y="2561066"/>
                  </a:cubicBezTo>
                  <a:cubicBezTo>
                    <a:pt x="1650" y="2558128"/>
                    <a:pt x="0" y="2554144"/>
                    <a:pt x="0" y="2549990"/>
                  </a:cubicBezTo>
                  <a:lnTo>
                    <a:pt x="0" y="15663"/>
                  </a:lnTo>
                  <a:cubicBezTo>
                    <a:pt x="0" y="11509"/>
                    <a:pt x="1650" y="7525"/>
                    <a:pt x="4588" y="4588"/>
                  </a:cubicBezTo>
                  <a:cubicBezTo>
                    <a:pt x="7525" y="1650"/>
                    <a:pt x="11509" y="0"/>
                    <a:pt x="1566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rnd">
              <a:solidFill>
                <a:srgbClr val="243649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76200"/>
              <a:ext cx="4816593" cy="264185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559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0330024" y="-3931033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5940864" y="3317436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75293" y="1679631"/>
            <a:ext cx="17537413" cy="708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00"/>
              </a:lnSpc>
            </a:pPr>
            <a:r>
              <a:rPr lang="en-US" sz="5000" i="true" spc="380">
                <a:solidFill>
                  <a:srgbClr val="000000"/>
                </a:solidFill>
                <a:latin typeface="Times New Roman Condensed Italics"/>
                <a:ea typeface="Times New Roman Condensed Italics"/>
                <a:cs typeface="Times New Roman Condensed Italics"/>
                <a:sym typeface="Times New Roman Condensed Italics"/>
              </a:rPr>
              <a:t>INTRODUÇÃO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375293" y="2709227"/>
            <a:ext cx="17912707" cy="48018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59"/>
              </a:lnSpc>
            </a:pPr>
          </a:p>
          <a:p>
            <a:pPr algn="l" marL="863601" indent="-431801" lvl="1">
              <a:lnSpc>
                <a:spcPts val="5600"/>
              </a:lnSpc>
              <a:buFont typeface="Arial"/>
              <a:buChar char="•"/>
            </a:pPr>
            <a:r>
              <a:rPr lang="en-US" sz="4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reflexão crítica é essencial ao desenvolvimento profissional docente.</a:t>
            </a:r>
          </a:p>
          <a:p>
            <a:pPr algn="l" marL="863601" indent="-431801" lvl="1">
              <a:lnSpc>
                <a:spcPts val="5600"/>
              </a:lnSpc>
              <a:buFont typeface="Arial"/>
              <a:buChar char="•"/>
            </a:pPr>
            <a:r>
              <a:rPr lang="en-US" sz="4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"O professor reflexivo pensa sobre sua ação, em ação e após a ação." (Schön, 1992)</a:t>
            </a:r>
          </a:p>
          <a:p>
            <a:pPr algn="l" marL="863601" indent="-431801" lvl="1">
              <a:lnSpc>
                <a:spcPts val="5600"/>
              </a:lnSpc>
              <a:buFont typeface="Arial"/>
              <a:buChar char="•"/>
            </a:pPr>
            <a:r>
              <a:rPr lang="en-US" sz="4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Esta análise utiliza o ciclo de Smyth (1991) como base para compreender e aprimorar a prática.</a:t>
            </a:r>
          </a:p>
          <a:p>
            <a:pPr algn="ctr">
              <a:lnSpc>
                <a:spcPts val="5599"/>
              </a:lnSpc>
            </a:pP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6E6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78113" y="272768"/>
            <a:ext cx="18288000" cy="9741465"/>
            <a:chOff x="0" y="0"/>
            <a:chExt cx="4816593" cy="256565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2565653"/>
            </a:xfrm>
            <a:custGeom>
              <a:avLst/>
              <a:gdLst/>
              <a:ahLst/>
              <a:cxnLst/>
              <a:rect r="r" b="b" t="t" l="l"/>
              <a:pathLst>
                <a:path h="2565653" w="4816592">
                  <a:moveTo>
                    <a:pt x="15663" y="0"/>
                  </a:moveTo>
                  <a:lnTo>
                    <a:pt x="4800929" y="0"/>
                  </a:lnTo>
                  <a:cubicBezTo>
                    <a:pt x="4805083" y="0"/>
                    <a:pt x="4809067" y="1650"/>
                    <a:pt x="4812005" y="4588"/>
                  </a:cubicBezTo>
                  <a:cubicBezTo>
                    <a:pt x="4814942" y="7525"/>
                    <a:pt x="4816592" y="11509"/>
                    <a:pt x="4816592" y="15663"/>
                  </a:cubicBezTo>
                  <a:lnTo>
                    <a:pt x="4816592" y="2549990"/>
                  </a:lnTo>
                  <a:cubicBezTo>
                    <a:pt x="4816592" y="2554144"/>
                    <a:pt x="4814942" y="2558128"/>
                    <a:pt x="4812005" y="2561066"/>
                  </a:cubicBezTo>
                  <a:cubicBezTo>
                    <a:pt x="4809067" y="2564003"/>
                    <a:pt x="4805083" y="2565653"/>
                    <a:pt x="4800929" y="2565653"/>
                  </a:cubicBezTo>
                  <a:lnTo>
                    <a:pt x="15663" y="2565653"/>
                  </a:lnTo>
                  <a:cubicBezTo>
                    <a:pt x="11509" y="2565653"/>
                    <a:pt x="7525" y="2564003"/>
                    <a:pt x="4588" y="2561066"/>
                  </a:cubicBezTo>
                  <a:cubicBezTo>
                    <a:pt x="1650" y="2558128"/>
                    <a:pt x="0" y="2554144"/>
                    <a:pt x="0" y="2549990"/>
                  </a:cubicBezTo>
                  <a:lnTo>
                    <a:pt x="0" y="15663"/>
                  </a:lnTo>
                  <a:cubicBezTo>
                    <a:pt x="0" y="11509"/>
                    <a:pt x="1650" y="7525"/>
                    <a:pt x="4588" y="4588"/>
                  </a:cubicBezTo>
                  <a:cubicBezTo>
                    <a:pt x="7525" y="1650"/>
                    <a:pt x="11509" y="0"/>
                    <a:pt x="1566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rnd">
              <a:solidFill>
                <a:srgbClr val="243649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76200"/>
              <a:ext cx="4816593" cy="264185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559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0330024" y="-3931033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5940864" y="3522972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75293" y="1679631"/>
            <a:ext cx="17537413" cy="708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00"/>
              </a:lnSpc>
            </a:pPr>
            <a:r>
              <a:rPr lang="en-US" sz="5000" i="true" spc="380">
                <a:solidFill>
                  <a:srgbClr val="000000"/>
                </a:solidFill>
                <a:latin typeface="Times New Roman Condensed Italics"/>
                <a:ea typeface="Times New Roman Condensed Italics"/>
                <a:cs typeface="Times New Roman Condensed Italics"/>
                <a:sym typeface="Times New Roman Condensed Italics"/>
              </a:rPr>
              <a:t>O CICLO DE SMYTH (1991)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509192" y="2690364"/>
            <a:ext cx="15269617" cy="40970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9"/>
              </a:lnSpc>
            </a:pPr>
          </a:p>
          <a:p>
            <a:pPr algn="l" marL="863596" indent="-431798" lvl="1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Descrever – Relatar o que ocorreu na aula.</a:t>
            </a:r>
          </a:p>
          <a:p>
            <a:pPr algn="l" marL="863596" indent="-431798" lvl="1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Informar – Examinar os fatores que influenciaram a prática.</a:t>
            </a:r>
          </a:p>
          <a:p>
            <a:pPr algn="l" marL="863596" indent="-431798" lvl="1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999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Confrontar – Relacionar a prática com teorias, crenças e objetivos.</a:t>
            </a:r>
          </a:p>
          <a:p>
            <a:pPr algn="l" marL="863596" indent="-431798" lvl="1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Reconstruir – Planejar alternativas para melhorar futuras ações.</a:t>
            </a:r>
          </a:p>
          <a:p>
            <a:pPr algn="ctr">
              <a:lnSpc>
                <a:spcPts val="5599"/>
              </a:lnSpc>
            </a:pP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6E6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78113" y="272768"/>
            <a:ext cx="18288000" cy="9741465"/>
            <a:chOff x="0" y="0"/>
            <a:chExt cx="4816593" cy="256565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2565653"/>
            </a:xfrm>
            <a:custGeom>
              <a:avLst/>
              <a:gdLst/>
              <a:ahLst/>
              <a:cxnLst/>
              <a:rect r="r" b="b" t="t" l="l"/>
              <a:pathLst>
                <a:path h="2565653" w="4816592">
                  <a:moveTo>
                    <a:pt x="15663" y="0"/>
                  </a:moveTo>
                  <a:lnTo>
                    <a:pt x="4800929" y="0"/>
                  </a:lnTo>
                  <a:cubicBezTo>
                    <a:pt x="4805083" y="0"/>
                    <a:pt x="4809067" y="1650"/>
                    <a:pt x="4812005" y="4588"/>
                  </a:cubicBezTo>
                  <a:cubicBezTo>
                    <a:pt x="4814942" y="7525"/>
                    <a:pt x="4816592" y="11509"/>
                    <a:pt x="4816592" y="15663"/>
                  </a:cubicBezTo>
                  <a:lnTo>
                    <a:pt x="4816592" y="2549990"/>
                  </a:lnTo>
                  <a:cubicBezTo>
                    <a:pt x="4816592" y="2554144"/>
                    <a:pt x="4814942" y="2558128"/>
                    <a:pt x="4812005" y="2561066"/>
                  </a:cubicBezTo>
                  <a:cubicBezTo>
                    <a:pt x="4809067" y="2564003"/>
                    <a:pt x="4805083" y="2565653"/>
                    <a:pt x="4800929" y="2565653"/>
                  </a:cubicBezTo>
                  <a:lnTo>
                    <a:pt x="15663" y="2565653"/>
                  </a:lnTo>
                  <a:cubicBezTo>
                    <a:pt x="11509" y="2565653"/>
                    <a:pt x="7525" y="2564003"/>
                    <a:pt x="4588" y="2561066"/>
                  </a:cubicBezTo>
                  <a:cubicBezTo>
                    <a:pt x="1650" y="2558128"/>
                    <a:pt x="0" y="2554144"/>
                    <a:pt x="0" y="2549990"/>
                  </a:cubicBezTo>
                  <a:lnTo>
                    <a:pt x="0" y="15663"/>
                  </a:lnTo>
                  <a:cubicBezTo>
                    <a:pt x="0" y="11509"/>
                    <a:pt x="1650" y="7525"/>
                    <a:pt x="4588" y="4588"/>
                  </a:cubicBezTo>
                  <a:cubicBezTo>
                    <a:pt x="7525" y="1650"/>
                    <a:pt x="11509" y="0"/>
                    <a:pt x="1566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rnd">
              <a:solidFill>
                <a:srgbClr val="243649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76200"/>
              <a:ext cx="4816593" cy="264185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559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0330024" y="-3931033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5940864" y="3522972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75293" y="1679631"/>
            <a:ext cx="17537413" cy="708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00"/>
              </a:lnSpc>
            </a:pPr>
            <a:r>
              <a:rPr lang="en-US" sz="5000" i="true" spc="380">
                <a:solidFill>
                  <a:srgbClr val="000000"/>
                </a:solidFill>
                <a:latin typeface="Times New Roman Condensed Italics"/>
                <a:ea typeface="Times New Roman Condensed Italics"/>
                <a:cs typeface="Times New Roman Condensed Italics"/>
                <a:sym typeface="Times New Roman Condensed Italics"/>
              </a:rPr>
              <a:t>DESCREVER – O QUE FIZ NA AULA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556226" y="2225731"/>
            <a:ext cx="17731774" cy="61776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</a:p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acordo com Zeichner (1993) descrever detalhadamente é o primeiro passo para a reflexão crítica.</a:t>
            </a:r>
          </a:p>
          <a:p>
            <a:pPr algn="l" marL="755654" indent="-377827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Ativei conhecimentos prévios com perguntas e mapa mental.</a:t>
            </a:r>
          </a:p>
          <a:p>
            <a:pPr algn="l" marL="755654" indent="-377827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Usei exemplos do cotidiano (mesa de madeira, NaCl).</a:t>
            </a:r>
          </a:p>
          <a:p>
            <a:pPr algn="l" marL="755654" indent="-377827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Expliquei modelo atômico, regra do octeto e representações de Lewis.</a:t>
            </a:r>
          </a:p>
          <a:p>
            <a:pPr algn="l">
              <a:lnSpc>
                <a:spcPts val="5600"/>
              </a:lnSpc>
            </a:pPr>
            <a:r>
              <a:rPr lang="en-US" sz="4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</a:p>
          <a:p>
            <a:pPr algn="l">
              <a:lnSpc>
                <a:spcPts val="6400"/>
              </a:lnSpc>
            </a:pPr>
          </a:p>
          <a:p>
            <a:pPr algn="ctr">
              <a:lnSpc>
                <a:spcPts val="6400"/>
              </a:lnSpc>
            </a:pP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6E6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53022" y="272768"/>
            <a:ext cx="17781956" cy="9741465"/>
            <a:chOff x="0" y="0"/>
            <a:chExt cx="4683313" cy="256565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683313" cy="2565653"/>
            </a:xfrm>
            <a:custGeom>
              <a:avLst/>
              <a:gdLst/>
              <a:ahLst/>
              <a:cxnLst/>
              <a:rect r="r" b="b" t="t" l="l"/>
              <a:pathLst>
                <a:path h="2565653" w="4683313">
                  <a:moveTo>
                    <a:pt x="16109" y="0"/>
                  </a:moveTo>
                  <a:lnTo>
                    <a:pt x="4667204" y="0"/>
                  </a:lnTo>
                  <a:cubicBezTo>
                    <a:pt x="4676101" y="0"/>
                    <a:pt x="4683313" y="7212"/>
                    <a:pt x="4683313" y="16109"/>
                  </a:cubicBezTo>
                  <a:lnTo>
                    <a:pt x="4683313" y="2549544"/>
                  </a:lnTo>
                  <a:cubicBezTo>
                    <a:pt x="4683313" y="2553817"/>
                    <a:pt x="4681616" y="2557914"/>
                    <a:pt x="4678595" y="2560935"/>
                  </a:cubicBezTo>
                  <a:cubicBezTo>
                    <a:pt x="4675574" y="2563956"/>
                    <a:pt x="4671476" y="2565653"/>
                    <a:pt x="4667204" y="2565653"/>
                  </a:cubicBezTo>
                  <a:lnTo>
                    <a:pt x="16109" y="2565653"/>
                  </a:lnTo>
                  <a:cubicBezTo>
                    <a:pt x="7212" y="2565653"/>
                    <a:pt x="0" y="2558441"/>
                    <a:pt x="0" y="2549544"/>
                  </a:cubicBezTo>
                  <a:lnTo>
                    <a:pt x="0" y="16109"/>
                  </a:lnTo>
                  <a:cubicBezTo>
                    <a:pt x="0" y="7212"/>
                    <a:pt x="7212" y="0"/>
                    <a:pt x="1610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rnd">
              <a:solidFill>
                <a:srgbClr val="243649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683313" cy="260375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-4656845" y="-5016861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7"/>
                </a:lnTo>
                <a:lnTo>
                  <a:pt x="0" y="118817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867674" y="685075"/>
            <a:ext cx="15391626" cy="11795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392"/>
              </a:lnSpc>
            </a:pPr>
            <a:r>
              <a:rPr lang="en-US" sz="8400" i="true" spc="638">
                <a:solidFill>
                  <a:srgbClr val="243649"/>
                </a:solidFill>
                <a:latin typeface="Times New Roman Condensed Italics"/>
                <a:ea typeface="Times New Roman Condensed Italics"/>
                <a:cs typeface="Times New Roman Condensed Italics"/>
                <a:sym typeface="Times New Roman Condensed Italics"/>
              </a:rPr>
              <a:t>DESCREVER 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53022" y="1919287"/>
            <a:ext cx="17445184" cy="63150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755649" indent="-377824" lvl="1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Times New Roman Condensed"/>
                <a:ea typeface="Times New Roman Condensed"/>
                <a:cs typeface="Times New Roman Condensed"/>
                <a:sym typeface="Times New Roman Condensed"/>
              </a:rPr>
              <a:t>Pergunto aos alunos se  conhecem um mapa mental. Em seguida explico o que é .</a:t>
            </a:r>
          </a:p>
          <a:p>
            <a:pPr algn="just" marL="755649" indent="-377824" lvl="1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Times New Roman Condensed"/>
                <a:ea typeface="Times New Roman Condensed"/>
                <a:cs typeface="Times New Roman Condensed"/>
                <a:sym typeface="Times New Roman Condensed"/>
              </a:rPr>
              <a:t>Pergunto sobre ligações químicas. Tento construir o conceito a partir de exemplo prático de uma mesa que é feita de madeira , onde a madeira tem celulas e essas celulas tem átomos e os átomos tendem interagir  entre si para formar as coisas.</a:t>
            </a:r>
          </a:p>
          <a:p>
            <a:pPr algn="just" marL="755649" indent="-377824" lvl="1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Times New Roman Condensed"/>
                <a:ea typeface="Times New Roman Condensed"/>
                <a:cs typeface="Times New Roman Condensed"/>
                <a:sym typeface="Times New Roman Condensed"/>
              </a:rPr>
              <a:t> Antes tive relembrar  o modelo de átomo e suas subpartículas desenhando os no quadro, buscando a interação com os alunos.</a:t>
            </a:r>
          </a:p>
          <a:p>
            <a:pPr algn="just" marL="755649" indent="-377824" lvl="1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Times New Roman Condensed"/>
                <a:ea typeface="Times New Roman Condensed"/>
                <a:cs typeface="Times New Roman Condensed"/>
                <a:sym typeface="Times New Roman Condensed"/>
              </a:rPr>
              <a:t> Busqueicom outro exemplo 1 exemplo de explicar ligações químicas e a regra do octeto, por meio da diferença entre elemento e molécula com o exemplo do  oxigênio elemento e gás oxigênio O</a:t>
            </a:r>
            <a:r>
              <a:rPr lang="en-US" sz="3499">
                <a:solidFill>
                  <a:srgbClr val="000000"/>
                </a:solidFill>
                <a:latin typeface="Times New Roman Condensed"/>
                <a:ea typeface="Times New Roman Condensed"/>
                <a:cs typeface="Times New Roman Condensed"/>
                <a:sym typeface="Times New Roman Condensed"/>
              </a:rPr>
              <a:t>2</a:t>
            </a:r>
            <a:r>
              <a:rPr lang="en-US" sz="3499">
                <a:solidFill>
                  <a:srgbClr val="000000"/>
                </a:solidFill>
                <a:latin typeface="Times New Roman Condensed"/>
                <a:ea typeface="Times New Roman Condensed"/>
                <a:cs typeface="Times New Roman Condensed"/>
                <a:sym typeface="Times New Roman Condensed"/>
              </a:rPr>
              <a:t> .</a:t>
            </a:r>
          </a:p>
          <a:p>
            <a:pPr algn="just" marL="755649" indent="-377824" lvl="1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Times New Roman Condensed"/>
                <a:ea typeface="Times New Roman Condensed"/>
                <a:cs typeface="Times New Roman Condensed"/>
                <a:sym typeface="Times New Roman Condensed"/>
              </a:rPr>
              <a:t>Fiz a distribuição eletrônica do elemento Ne para demostrar a camada de valencia com 8 elétrons .</a:t>
            </a:r>
          </a:p>
          <a:p>
            <a:pPr algn="just">
              <a:lnSpc>
                <a:spcPts val="5599"/>
              </a:lnSpc>
            </a:pP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6E6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53022" y="272768"/>
            <a:ext cx="17781956" cy="9741465"/>
            <a:chOff x="0" y="0"/>
            <a:chExt cx="4683313" cy="256565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683313" cy="2565653"/>
            </a:xfrm>
            <a:custGeom>
              <a:avLst/>
              <a:gdLst/>
              <a:ahLst/>
              <a:cxnLst/>
              <a:rect r="r" b="b" t="t" l="l"/>
              <a:pathLst>
                <a:path h="2565653" w="4683313">
                  <a:moveTo>
                    <a:pt x="16109" y="0"/>
                  </a:moveTo>
                  <a:lnTo>
                    <a:pt x="4667204" y="0"/>
                  </a:lnTo>
                  <a:cubicBezTo>
                    <a:pt x="4676101" y="0"/>
                    <a:pt x="4683313" y="7212"/>
                    <a:pt x="4683313" y="16109"/>
                  </a:cubicBezTo>
                  <a:lnTo>
                    <a:pt x="4683313" y="2549544"/>
                  </a:lnTo>
                  <a:cubicBezTo>
                    <a:pt x="4683313" y="2553817"/>
                    <a:pt x="4681616" y="2557914"/>
                    <a:pt x="4678595" y="2560935"/>
                  </a:cubicBezTo>
                  <a:cubicBezTo>
                    <a:pt x="4675574" y="2563956"/>
                    <a:pt x="4671476" y="2565653"/>
                    <a:pt x="4667204" y="2565653"/>
                  </a:cubicBezTo>
                  <a:lnTo>
                    <a:pt x="16109" y="2565653"/>
                  </a:lnTo>
                  <a:cubicBezTo>
                    <a:pt x="7212" y="2565653"/>
                    <a:pt x="0" y="2558441"/>
                    <a:pt x="0" y="2549544"/>
                  </a:cubicBezTo>
                  <a:lnTo>
                    <a:pt x="0" y="16109"/>
                  </a:lnTo>
                  <a:cubicBezTo>
                    <a:pt x="0" y="7212"/>
                    <a:pt x="7212" y="0"/>
                    <a:pt x="1610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rnd">
              <a:solidFill>
                <a:srgbClr val="243649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683313" cy="260375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-4656845" y="-5016861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7"/>
                </a:lnTo>
                <a:lnTo>
                  <a:pt x="0" y="118817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284019" y="1123950"/>
            <a:ext cx="15391626" cy="11795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392"/>
              </a:lnSpc>
            </a:pPr>
            <a:r>
              <a:rPr lang="en-US" sz="8400" i="true" spc="638">
                <a:solidFill>
                  <a:srgbClr val="243649"/>
                </a:solidFill>
                <a:latin typeface="Times New Roman Condensed Italics"/>
                <a:ea typeface="Times New Roman Condensed Italics"/>
                <a:cs typeface="Times New Roman Condensed Italics"/>
                <a:sym typeface="Times New Roman Condensed Italics"/>
              </a:rPr>
              <a:t>DESCREVER 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47689" y="2540893"/>
            <a:ext cx="16911611" cy="5781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755649" indent="-377824" lvl="1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243649"/>
                </a:solidFill>
                <a:latin typeface="Times New Roman Condensed"/>
                <a:ea typeface="Times New Roman Condensed"/>
                <a:cs typeface="Times New Roman Condensed"/>
                <a:sym typeface="Times New Roman Condensed"/>
              </a:rPr>
              <a:t> </a:t>
            </a:r>
            <a:r>
              <a:rPr lang="en-US" sz="3499">
                <a:solidFill>
                  <a:srgbClr val="000000"/>
                </a:solidFill>
                <a:latin typeface="Times New Roman Condensed"/>
                <a:ea typeface="Times New Roman Condensed"/>
                <a:cs typeface="Times New Roman Condensed"/>
                <a:sym typeface="Times New Roman Condensed"/>
              </a:rPr>
              <a:t>Expliquei as propriedades periodicas (Energiade ionização x Afinidade eletronica) Como influenciariam nas ligações iônicas .</a:t>
            </a:r>
          </a:p>
          <a:p>
            <a:pPr algn="just" marL="755649" indent="-377824" lvl="1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Times New Roman Condensed"/>
                <a:ea typeface="Times New Roman Condensed"/>
                <a:cs typeface="Times New Roman Condensed"/>
                <a:sym typeface="Times New Roman Condensed"/>
              </a:rPr>
              <a:t>Fiz uma breve explanação sobre os tipos de ligações ( Classificações )</a:t>
            </a:r>
          </a:p>
          <a:p>
            <a:pPr algn="just" marL="755649" indent="-377824" lvl="1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Times New Roman Condensed"/>
                <a:ea typeface="Times New Roman Condensed"/>
                <a:cs typeface="Times New Roman Condensed"/>
                <a:sym typeface="Times New Roman Condensed"/>
              </a:rPr>
              <a:t>Construi o conceito de ligações Iônicas a partir do conceito de iôns, cátions e ânions,conceituei </a:t>
            </a:r>
          </a:p>
          <a:p>
            <a:pPr algn="just" marL="755649" indent="-377824" lvl="1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Times New Roman Condensed"/>
                <a:ea typeface="Times New Roman Condensed"/>
                <a:cs typeface="Times New Roman Condensed"/>
                <a:sym typeface="Times New Roman Condensed"/>
              </a:rPr>
              <a:t> Utilizei como um exemplo a ligação iônica entre NaCl para aproximar da realidade dos alunos. </a:t>
            </a:r>
          </a:p>
          <a:p>
            <a:pPr algn="just" marL="755649" indent="-377824" lvl="1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Times New Roman Condensed"/>
                <a:ea typeface="Times New Roman Condensed"/>
                <a:cs typeface="Times New Roman Condensed"/>
                <a:sym typeface="Times New Roman Condensed"/>
              </a:rPr>
              <a:t>Fiz a representação de Lewis deste exemplo;</a:t>
            </a:r>
          </a:p>
          <a:p>
            <a:pPr algn="just" marL="755649" indent="-377824" lvl="1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Times New Roman Condensed"/>
                <a:ea typeface="Times New Roman Condensed"/>
                <a:cs typeface="Times New Roman Condensed"/>
                <a:sym typeface="Times New Roman Condensed"/>
              </a:rPr>
              <a:t>Comentei brevemente sobre as características dos compostos iônicos exemplificando.</a:t>
            </a:r>
            <a:r>
              <a:rPr lang="en-US" b="true" sz="3499">
                <a:solidFill>
                  <a:srgbClr val="000000"/>
                </a:solidFill>
                <a:latin typeface="Times New Roman Condensed Bold"/>
                <a:ea typeface="Times New Roman Condensed Bold"/>
                <a:cs typeface="Times New Roman Condensed Bold"/>
                <a:sym typeface="Times New Roman Condensed Bold"/>
              </a:rPr>
              <a:t> </a:t>
            </a:r>
          </a:p>
          <a:p>
            <a:pPr algn="just">
              <a:lnSpc>
                <a:spcPts val="5599"/>
              </a:lnSpc>
            </a:pPr>
          </a:p>
          <a:p>
            <a:pPr algn="l">
              <a:lnSpc>
                <a:spcPts val="5599"/>
              </a:lnSpc>
            </a:pPr>
            <a:r>
              <a:rPr lang="en-US" sz="3999" i="true">
                <a:solidFill>
                  <a:srgbClr val="243649"/>
                </a:solidFill>
                <a:latin typeface="TT Commons Pro Italics"/>
                <a:ea typeface="TT Commons Pro Italics"/>
                <a:cs typeface="TT Commons Pro Italics"/>
                <a:sym typeface="TT Commons Pro Italics"/>
              </a:rPr>
              <a:t>      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6E6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18288000" cy="9741465"/>
            <a:chOff x="0" y="0"/>
            <a:chExt cx="4816593" cy="256565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2565653"/>
            </a:xfrm>
            <a:custGeom>
              <a:avLst/>
              <a:gdLst/>
              <a:ahLst/>
              <a:cxnLst/>
              <a:rect r="r" b="b" t="t" l="l"/>
              <a:pathLst>
                <a:path h="2565653" w="4816592">
                  <a:moveTo>
                    <a:pt x="15663" y="0"/>
                  </a:moveTo>
                  <a:lnTo>
                    <a:pt x="4800929" y="0"/>
                  </a:lnTo>
                  <a:cubicBezTo>
                    <a:pt x="4805083" y="0"/>
                    <a:pt x="4809067" y="1650"/>
                    <a:pt x="4812005" y="4588"/>
                  </a:cubicBezTo>
                  <a:cubicBezTo>
                    <a:pt x="4814942" y="7525"/>
                    <a:pt x="4816592" y="11509"/>
                    <a:pt x="4816592" y="15663"/>
                  </a:cubicBezTo>
                  <a:lnTo>
                    <a:pt x="4816592" y="2549990"/>
                  </a:lnTo>
                  <a:cubicBezTo>
                    <a:pt x="4816592" y="2554144"/>
                    <a:pt x="4814942" y="2558128"/>
                    <a:pt x="4812005" y="2561066"/>
                  </a:cubicBezTo>
                  <a:cubicBezTo>
                    <a:pt x="4809067" y="2564003"/>
                    <a:pt x="4805083" y="2565653"/>
                    <a:pt x="4800929" y="2565653"/>
                  </a:cubicBezTo>
                  <a:lnTo>
                    <a:pt x="15663" y="2565653"/>
                  </a:lnTo>
                  <a:cubicBezTo>
                    <a:pt x="11509" y="2565653"/>
                    <a:pt x="7525" y="2564003"/>
                    <a:pt x="4588" y="2561066"/>
                  </a:cubicBezTo>
                  <a:cubicBezTo>
                    <a:pt x="1650" y="2558128"/>
                    <a:pt x="0" y="2554144"/>
                    <a:pt x="0" y="2549990"/>
                  </a:cubicBezTo>
                  <a:lnTo>
                    <a:pt x="0" y="15663"/>
                  </a:lnTo>
                  <a:cubicBezTo>
                    <a:pt x="0" y="11509"/>
                    <a:pt x="1650" y="7525"/>
                    <a:pt x="4588" y="4588"/>
                  </a:cubicBezTo>
                  <a:cubicBezTo>
                    <a:pt x="7525" y="1650"/>
                    <a:pt x="11509" y="0"/>
                    <a:pt x="1566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rnd">
              <a:solidFill>
                <a:srgbClr val="243649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76200"/>
              <a:ext cx="4816593" cy="264185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559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0330024" y="-3931033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5940864" y="3522972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263409" y="749356"/>
            <a:ext cx="17537413" cy="1260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00"/>
              </a:lnSpc>
            </a:pPr>
            <a:r>
              <a:rPr lang="en-US" sz="5000" i="true" spc="380">
                <a:solidFill>
                  <a:srgbClr val="000000"/>
                </a:solidFill>
                <a:latin typeface="Times New Roman Condensed Italics"/>
                <a:ea typeface="Times New Roman Condensed Italics"/>
                <a:cs typeface="Times New Roman Condensed Italics"/>
                <a:sym typeface="Times New Roman Condensed Italics"/>
              </a:rPr>
              <a:t>INFORMAR – POR QUE FIZ ASSIM?</a:t>
            </a:r>
          </a:p>
          <a:p>
            <a:pPr algn="ctr">
              <a:lnSpc>
                <a:spcPts val="4400"/>
              </a:lnSpc>
            </a:pPr>
          </a:p>
        </p:txBody>
      </p:sp>
      <p:sp>
        <p:nvSpPr>
          <p:cNvPr name="TextBox 8" id="8"/>
          <p:cNvSpPr txBox="true"/>
          <p:nvPr/>
        </p:nvSpPr>
        <p:spPr>
          <a:xfrm rot="0">
            <a:off x="131704" y="1552896"/>
            <a:ext cx="17800822" cy="70383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Segundo Perrenoud(2002) Refletir sobre as decisões pedagógicas revela o </a:t>
            </a:r>
            <a:r>
              <a:rPr lang="en-US" sz="3500" b="true">
                <a:solidFill>
                  <a:srgbClr val="000000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'ofício' </a:t>
            </a: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 ensinar.</a:t>
            </a:r>
          </a:p>
          <a:p>
            <a:pPr algn="just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Exemplos concretos aproximam o conteúdo do cotidiano do aluno.</a:t>
            </a:r>
          </a:p>
          <a:p>
            <a:pPr algn="just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Lacunas conceituais sobre átomo exigiram retomada do modelo atômico.</a:t>
            </a:r>
          </a:p>
          <a:p>
            <a:pPr algn="just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 uso do exemplo do oxigênio foi pensado para ilustrar de forma clara a diferença entre elemento químico e substância molecular, enfatizando a importância da ligação entre átomos</a:t>
            </a:r>
          </a:p>
          <a:p>
            <a:pPr algn="just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Por fim, utilizei a distribuição eletrônica do Neônio para demonstrar a estabilidade de uma camada completa, o que ajuda a visualizar a motivação por trás da formação de ligações químicas.</a:t>
            </a:r>
          </a:p>
          <a:p>
            <a:pPr algn="just">
              <a:lnSpc>
                <a:spcPts val="5599"/>
              </a:lnSpc>
            </a:pPr>
          </a:p>
          <a:p>
            <a:pPr algn="ctr">
              <a:lnSpc>
                <a:spcPts val="5670"/>
              </a:lnSpc>
            </a:pP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6E6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18288000" cy="9741465"/>
            <a:chOff x="0" y="0"/>
            <a:chExt cx="4816593" cy="256565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2565653"/>
            </a:xfrm>
            <a:custGeom>
              <a:avLst/>
              <a:gdLst/>
              <a:ahLst/>
              <a:cxnLst/>
              <a:rect r="r" b="b" t="t" l="l"/>
              <a:pathLst>
                <a:path h="2565653" w="4816592">
                  <a:moveTo>
                    <a:pt x="15663" y="0"/>
                  </a:moveTo>
                  <a:lnTo>
                    <a:pt x="4800929" y="0"/>
                  </a:lnTo>
                  <a:cubicBezTo>
                    <a:pt x="4805083" y="0"/>
                    <a:pt x="4809067" y="1650"/>
                    <a:pt x="4812005" y="4588"/>
                  </a:cubicBezTo>
                  <a:cubicBezTo>
                    <a:pt x="4814942" y="7525"/>
                    <a:pt x="4816592" y="11509"/>
                    <a:pt x="4816592" y="15663"/>
                  </a:cubicBezTo>
                  <a:lnTo>
                    <a:pt x="4816592" y="2549990"/>
                  </a:lnTo>
                  <a:cubicBezTo>
                    <a:pt x="4816592" y="2554144"/>
                    <a:pt x="4814942" y="2558128"/>
                    <a:pt x="4812005" y="2561066"/>
                  </a:cubicBezTo>
                  <a:cubicBezTo>
                    <a:pt x="4809067" y="2564003"/>
                    <a:pt x="4805083" y="2565653"/>
                    <a:pt x="4800929" y="2565653"/>
                  </a:cubicBezTo>
                  <a:lnTo>
                    <a:pt x="15663" y="2565653"/>
                  </a:lnTo>
                  <a:cubicBezTo>
                    <a:pt x="11509" y="2565653"/>
                    <a:pt x="7525" y="2564003"/>
                    <a:pt x="4588" y="2561066"/>
                  </a:cubicBezTo>
                  <a:cubicBezTo>
                    <a:pt x="1650" y="2558128"/>
                    <a:pt x="0" y="2554144"/>
                    <a:pt x="0" y="2549990"/>
                  </a:cubicBezTo>
                  <a:lnTo>
                    <a:pt x="0" y="15663"/>
                  </a:lnTo>
                  <a:cubicBezTo>
                    <a:pt x="0" y="11509"/>
                    <a:pt x="1650" y="7525"/>
                    <a:pt x="4588" y="4588"/>
                  </a:cubicBezTo>
                  <a:cubicBezTo>
                    <a:pt x="7525" y="1650"/>
                    <a:pt x="11509" y="0"/>
                    <a:pt x="1566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rnd">
              <a:solidFill>
                <a:srgbClr val="243649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76200"/>
              <a:ext cx="4816593" cy="264185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559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0330024" y="-3931033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5940864" y="3522972"/>
            <a:ext cx="11881727" cy="11881727"/>
          </a:xfrm>
          <a:custGeom>
            <a:avLst/>
            <a:gdLst/>
            <a:ahLst/>
            <a:cxnLst/>
            <a:rect r="r" b="b" t="t" l="l"/>
            <a:pathLst>
              <a:path h="11881727" w="11881727">
                <a:moveTo>
                  <a:pt x="0" y="0"/>
                </a:moveTo>
                <a:lnTo>
                  <a:pt x="11881728" y="0"/>
                </a:lnTo>
                <a:lnTo>
                  <a:pt x="11881728" y="11881728"/>
                </a:lnTo>
                <a:lnTo>
                  <a:pt x="0" y="1188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0" y="422275"/>
            <a:ext cx="17537413" cy="1260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00"/>
              </a:lnSpc>
            </a:pPr>
            <a:r>
              <a:rPr lang="en-US" sz="5000" i="true" spc="380">
                <a:solidFill>
                  <a:srgbClr val="000000"/>
                </a:solidFill>
                <a:latin typeface="Times New Roman Condensed Italics"/>
                <a:ea typeface="Times New Roman Condensed Italics"/>
                <a:cs typeface="Times New Roman Condensed Italics"/>
                <a:sym typeface="Times New Roman Condensed Italics"/>
              </a:rPr>
              <a:t>INFORMAR – POR QUE FIZ ASSIM?</a:t>
            </a:r>
          </a:p>
          <a:p>
            <a:pPr algn="ctr">
              <a:lnSpc>
                <a:spcPts val="4400"/>
              </a:lnSpc>
            </a:pPr>
          </a:p>
        </p:txBody>
      </p:sp>
      <p:sp>
        <p:nvSpPr>
          <p:cNvPr name="TextBox 8" id="8"/>
          <p:cNvSpPr txBox="true"/>
          <p:nvPr/>
        </p:nvSpPr>
        <p:spPr>
          <a:xfrm rot="0">
            <a:off x="0" y="675635"/>
            <a:ext cx="18288000" cy="82473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4900"/>
              </a:lnSpc>
            </a:pPr>
          </a:p>
          <a:p>
            <a:pPr algn="just" marL="755651" indent="-377825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Os exemplos concretos, como a mesa ou o sal de cozinha (NaCl), conectar o conteúdo científico com o cotidiano dos estudantes, buscando tornar os conceitos mais próximos e compreensíveis.</a:t>
            </a:r>
          </a:p>
          <a:p>
            <a:pPr algn="just" marL="755651" indent="-377825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Foram abordados os conceitos de regra do octeto, distribuição eletrônica e propriedades periódicas abordados de forma sequencial para construir um raciocínio lógico e coerente que culminasse na ligação iônica.</a:t>
            </a:r>
          </a:p>
          <a:p>
            <a:pPr algn="just" marL="755651" indent="-377825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representação de Lewis foi usada para facilitar a compreensão da doação e recepção de elétrons,um ponto que geralmente causa dificuldades quando explicado apenas verbalmente.A estratégia contextualização do conteúdo buscou manter o interesse dos alunos durante a aula.</a:t>
            </a:r>
          </a:p>
          <a:p>
            <a:pPr algn="just">
              <a:lnSpc>
                <a:spcPts val="3601"/>
              </a:lnSpc>
            </a:pPr>
          </a:p>
          <a:p>
            <a:pPr algn="just">
              <a:lnSpc>
                <a:spcPts val="3601"/>
              </a:lnSpc>
            </a:pPr>
          </a:p>
          <a:p>
            <a:pPr algn="ctr">
              <a:lnSpc>
                <a:spcPts val="3646"/>
              </a:lnSpc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DAGsc-Xj7oA</dc:identifier>
  <dcterms:modified xsi:type="dcterms:W3CDTF">2011-08-01T06:04:30Z</dcterms:modified>
  <cp:revision>1</cp:revision>
  <dc:title>Análise de aula do ENADE</dc:title>
</cp:coreProperties>
</file>